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19"/>
  </p:notesMasterIdLst>
  <p:sldIdLst>
    <p:sldId id="267" r:id="rId5"/>
    <p:sldId id="295" r:id="rId6"/>
    <p:sldId id="297" r:id="rId7"/>
    <p:sldId id="284" r:id="rId8"/>
    <p:sldId id="285" r:id="rId9"/>
    <p:sldId id="302" r:id="rId10"/>
    <p:sldId id="303" r:id="rId11"/>
    <p:sldId id="304" r:id="rId12"/>
    <p:sldId id="282" r:id="rId13"/>
    <p:sldId id="299" r:id="rId14"/>
    <p:sldId id="300" r:id="rId15"/>
    <p:sldId id="301" r:id="rId16"/>
    <p:sldId id="296" r:id="rId17"/>
    <p:sldId id="277" r:id="rId18"/>
  </p:sldIdLst>
  <p:sldSz cx="9144000" cy="6858000" type="screen4x3"/>
  <p:notesSz cx="6858000" cy="9144000"/>
  <p:embeddedFontLst>
    <p:embeddedFont>
      <p:font typeface="Franklin Gothic Book" panose="020B0503020102020204" pitchFamily="34" charset="0"/>
      <p:regular r:id="rId20"/>
      <p:italic r:id="rId21"/>
    </p:embeddedFont>
    <p:embeddedFont>
      <p:font typeface="Franklin Gothic Medium" panose="020B0603020102020204" pitchFamily="34" charset="0"/>
      <p:regular r:id="rId22"/>
      <p:italic r:id="rId23"/>
    </p:embeddedFont>
    <p:embeddedFont>
      <p:font typeface="Franklin Gothic Medium Cond" panose="020B0606030402020204"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434" autoAdjust="0"/>
  </p:normalViewPr>
  <p:slideViewPr>
    <p:cSldViewPr snapToGrid="0">
      <p:cViewPr varScale="1">
        <p:scale>
          <a:sx n="93" d="100"/>
          <a:sy n="93" d="100"/>
        </p:scale>
        <p:origin x="2106" y="78"/>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4/19/2024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a:p>
        </p:txBody>
      </p:sp>
    </p:spTree>
    <p:extLst>
      <p:ext uri="{BB962C8B-B14F-4D97-AF65-F5344CB8AC3E}">
        <p14:creationId xmlns:p14="http://schemas.microsoft.com/office/powerpoint/2010/main" val="183104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Dunning – started in EAPS business office with account management. Moved to travel center and now with us!</a:t>
            </a:r>
            <a:br>
              <a:rPr lang="en-US" dirty="0"/>
            </a:br>
            <a:r>
              <a:rPr lang="en-US" dirty="0"/>
              <a:t>Claire Evan – started our First day of COVID remote work! </a:t>
            </a:r>
          </a:p>
          <a:p>
            <a:r>
              <a:rPr lang="en-US" dirty="0"/>
              <a:t>Karen Benakovich – came to Science and worked at college level with Lori Arnold prior to center in December 2018 </a:t>
            </a:r>
          </a:p>
          <a:p>
            <a:r>
              <a:rPr lang="en-US" dirty="0"/>
              <a:t>Cheyenne Tomlin – began Fall 2021 from external </a:t>
            </a:r>
          </a:p>
          <a:p>
            <a:r>
              <a:rPr lang="en-US" dirty="0"/>
              <a:t>Karen Croussore – joined from </a:t>
            </a:r>
            <a:r>
              <a:rPr lang="en-US" dirty="0" err="1"/>
              <a:t>Pharamcy</a:t>
            </a:r>
            <a:r>
              <a:rPr lang="en-US" dirty="0"/>
              <a:t> when center went live in December 2018</a:t>
            </a:r>
          </a:p>
          <a:p>
            <a:r>
              <a:rPr lang="en-US" dirty="0"/>
              <a:t>Heather Sands – One year down – came from external to Purdue</a:t>
            </a:r>
          </a:p>
          <a:p>
            <a:r>
              <a:rPr lang="en-US" dirty="0"/>
              <a:t>Tatum Carter – 2023 Purdue Grad. Worked previously in the Engineering Procurement Center as a student.</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424016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COSP Website: https://www.purdue.edu/science/about/business-office/procurement.html</a:t>
            </a:r>
          </a:p>
          <a:p>
            <a:r>
              <a:rPr lang="en-US" dirty="0"/>
              <a:t>Central SharePoint: https://purdue0.sharepoint.com/sites/Procure/requests/Lists/10K%20Request/NewForm.aspx?Source=https%3A%2F%2Fpurdue0%2Esharepoint%2Ecom%2Fsites%2FProcure%2Frequests%2FLists%2F10K%2520Request%2FAllItems%2Easpx&amp;ContentTypeId=0x01009736754CDE5DC546B18D3A862E46CBF6&amp;RootFolder=%2Fsites%2FProcure%2Frequests%2FLists%2F10K%20Request&amp;_ga=2.136266225.1524235781.1712606954-1773769649.1707953858</a:t>
            </a:r>
          </a:p>
          <a:p>
            <a:r>
              <a:rPr lang="en-US" dirty="0"/>
              <a:t>- Will require sign in – Purdue Career Account </a:t>
            </a:r>
          </a:p>
        </p:txBody>
      </p:sp>
      <p:sp>
        <p:nvSpPr>
          <p:cNvPr id="4" name="Slide Number Placeholder 3"/>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237045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need to be sent the account number and </a:t>
            </a:r>
            <a:r>
              <a:rPr lang="en-US" dirty="0" err="1"/>
              <a:t>gl</a:t>
            </a:r>
            <a:r>
              <a:rPr lang="en-US" dirty="0"/>
              <a:t>, if known </a:t>
            </a:r>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307883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11427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eplaspoh@purdue.edu" TargetMode="External"/><Relationship Id="rId4" Type="http://schemas.openxmlformats.org/officeDocument/2006/relationships/hyperlink" Target="mailto:lmartin@purdue.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mailto:cosprocure@purdue.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mailto:cosprocure@purdue.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purdue0.sharepoint.com/sites/Procure/requests/Lists/10K%20Request/NewForm.aspx?Source=https%3A%2F%2Fpurdue0%2Esharepoint%2Ecom%2Fsites%2FProcure%2Frequests%2FLists%2F10K%2520Request%2FAllItems%2Easpx&amp;ContentTypeId=0x01009736754CDE5DC546B18D3A862E46CBF6&amp;RootFolder=%2Fsites%2FProcure%2Frequests%2FLists%2F10K%20Request&amp;_ga=2.136266225.1524235781.1712606954-1773769649.1707953858" TargetMode="External"/><Relationship Id="rId4" Type="http://schemas.openxmlformats.org/officeDocument/2006/relationships/hyperlink" Target="https://www.purdue.edu/science/about/business-office/procuremen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urdue0.sharepoint.com/sites/Procure/requests/Lists/10K%20Request/NewForm.aspx?Source=https%3A%2F%2Fpurdue0.sharepoint.com%2Fsites%2FProcure%2Frequests%2FLists%2F10K%2520Request%2FAllItems.aspx&amp;ContentTypeId=0x01009736754CDE5DC546B18D3A862E46CBF6&amp;RootFolder=%2Fsites%2FProcure%2Frequests%2FLists%2F10K%20Request&amp;_ga=2.224675290.1524235781.1712606954-1773769649.170795385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osprocure@purdue.edu"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mailto:cosprocure@prudue.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Cospackslips@purdue.edu"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mailto:coscreditcard@purdue.edu" TargetMode="External"/><Relationship Id="rId4" Type="http://schemas.openxmlformats.org/officeDocument/2006/relationships/hyperlink" Target="mailto:Cosprocure@purdu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767440" y="2603850"/>
            <a:ext cx="7963269" cy="1137623"/>
          </a:xfrm>
        </p:spPr>
        <p:txBody>
          <a:bodyPr/>
          <a:lstStyle/>
          <a:p>
            <a:r>
              <a:rPr lang="en-US" dirty="0"/>
              <a:t>College of Science &amp; Pharmacy Procurement </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767440" y="4022053"/>
            <a:ext cx="7144105" cy="449263"/>
          </a:xfrm>
        </p:spPr>
        <p:txBody>
          <a:bodyPr/>
          <a:lstStyle/>
          <a:p>
            <a:r>
              <a:rPr lang="en-US" dirty="0">
                <a:solidFill>
                  <a:schemeClr val="bg2"/>
                </a:solidFill>
              </a:rPr>
              <a:t>Leslie Martin &amp; Liz Dunning</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767441" y="4645117"/>
            <a:ext cx="7144105" cy="449263"/>
          </a:xfrm>
        </p:spPr>
        <p:txBody>
          <a:bodyPr/>
          <a:lstStyle/>
          <a:p>
            <a:r>
              <a:rPr lang="en-US" dirty="0"/>
              <a:t>04/18/2024</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5EC0ED-B110-E6C8-500B-ABE3F0D26E18}"/>
              </a:ext>
            </a:extLst>
          </p:cNvPr>
          <p:cNvSpPr>
            <a:spLocks noGrp="1"/>
          </p:cNvSpPr>
          <p:nvPr>
            <p:ph type="title"/>
          </p:nvPr>
        </p:nvSpPr>
        <p:spPr/>
        <p:txBody>
          <a:bodyPr>
            <a:normAutofit fontScale="90000"/>
          </a:bodyPr>
          <a:lstStyle/>
          <a:p>
            <a:r>
              <a:rPr lang="en-US" dirty="0">
                <a:solidFill>
                  <a:schemeClr val="accent5">
                    <a:lumMod val="75000"/>
                  </a:schemeClr>
                </a:solidFill>
              </a:rPr>
              <a:t>Transition Details </a:t>
            </a:r>
          </a:p>
        </p:txBody>
      </p:sp>
      <p:sp>
        <p:nvSpPr>
          <p:cNvPr id="15" name="Text Placeholder 14">
            <a:extLst>
              <a:ext uri="{FF2B5EF4-FFF2-40B4-BE49-F238E27FC236}">
                <a16:creationId xmlns:a16="http://schemas.microsoft.com/office/drawing/2014/main" id="{E20E451A-A3B0-96CE-6AD4-FC224C6A8F35}"/>
              </a:ext>
            </a:extLst>
          </p:cNvPr>
          <p:cNvSpPr>
            <a:spLocks noGrp="1"/>
          </p:cNvSpPr>
          <p:nvPr>
            <p:ph type="body" sz="quarter" idx="10"/>
          </p:nvPr>
        </p:nvSpPr>
        <p:spPr>
          <a:xfrm>
            <a:off x="756437" y="1714054"/>
            <a:ext cx="1438514" cy="365759"/>
          </a:xfrm>
        </p:spPr>
        <p:txBody>
          <a:bodyPr/>
          <a:lstStyle/>
          <a:p>
            <a:r>
              <a:rPr lang="en-US" sz="1600" dirty="0"/>
              <a:t>Week 1 – 4/22</a:t>
            </a:r>
          </a:p>
        </p:txBody>
      </p:sp>
      <p:sp>
        <p:nvSpPr>
          <p:cNvPr id="17" name="Text Placeholder 16">
            <a:extLst>
              <a:ext uri="{FF2B5EF4-FFF2-40B4-BE49-F238E27FC236}">
                <a16:creationId xmlns:a16="http://schemas.microsoft.com/office/drawing/2014/main" id="{3068106D-B4CF-4D69-10A9-D7A6F108C78D}"/>
              </a:ext>
            </a:extLst>
          </p:cNvPr>
          <p:cNvSpPr>
            <a:spLocks noGrp="1"/>
          </p:cNvSpPr>
          <p:nvPr>
            <p:ph type="body" sz="quarter" idx="28"/>
          </p:nvPr>
        </p:nvSpPr>
        <p:spPr>
          <a:xfrm>
            <a:off x="2284077" y="1714054"/>
            <a:ext cx="1438514" cy="220506"/>
          </a:xfrm>
        </p:spPr>
        <p:txBody>
          <a:bodyPr/>
          <a:lstStyle/>
          <a:p>
            <a:r>
              <a:rPr lang="en-US" sz="1600" dirty="0"/>
              <a:t>Week 2 – 4/29</a:t>
            </a:r>
          </a:p>
        </p:txBody>
      </p:sp>
      <p:sp>
        <p:nvSpPr>
          <p:cNvPr id="18" name="Text Placeholder 17">
            <a:extLst>
              <a:ext uri="{FF2B5EF4-FFF2-40B4-BE49-F238E27FC236}">
                <a16:creationId xmlns:a16="http://schemas.microsoft.com/office/drawing/2014/main" id="{271FB1E2-0732-FD99-0B87-9F35E5D49D63}"/>
              </a:ext>
            </a:extLst>
          </p:cNvPr>
          <p:cNvSpPr>
            <a:spLocks noGrp="1"/>
          </p:cNvSpPr>
          <p:nvPr>
            <p:ph type="body" sz="quarter" idx="29"/>
          </p:nvPr>
        </p:nvSpPr>
        <p:spPr>
          <a:xfrm>
            <a:off x="3811717" y="1741941"/>
            <a:ext cx="1438514" cy="220506"/>
          </a:xfrm>
        </p:spPr>
        <p:txBody>
          <a:bodyPr/>
          <a:lstStyle/>
          <a:p>
            <a:r>
              <a:rPr lang="en-US" sz="1600" dirty="0"/>
              <a:t>Week 3 – 5/6</a:t>
            </a:r>
          </a:p>
        </p:txBody>
      </p:sp>
      <p:sp>
        <p:nvSpPr>
          <p:cNvPr id="19" name="Text Placeholder 18">
            <a:extLst>
              <a:ext uri="{FF2B5EF4-FFF2-40B4-BE49-F238E27FC236}">
                <a16:creationId xmlns:a16="http://schemas.microsoft.com/office/drawing/2014/main" id="{42DD75A7-FDA0-0987-9AB3-69464CCCFADD}"/>
              </a:ext>
            </a:extLst>
          </p:cNvPr>
          <p:cNvSpPr>
            <a:spLocks noGrp="1"/>
          </p:cNvSpPr>
          <p:nvPr>
            <p:ph type="body" sz="quarter" idx="30"/>
          </p:nvPr>
        </p:nvSpPr>
        <p:spPr>
          <a:xfrm>
            <a:off x="5339357" y="1715916"/>
            <a:ext cx="1645337" cy="403386"/>
          </a:xfrm>
        </p:spPr>
        <p:txBody>
          <a:bodyPr/>
          <a:lstStyle/>
          <a:p>
            <a:pPr algn="l"/>
            <a:r>
              <a:rPr lang="en-US" sz="1800" dirty="0"/>
              <a:t>Week 3 Cont’d</a:t>
            </a:r>
          </a:p>
        </p:txBody>
      </p:sp>
      <p:sp>
        <p:nvSpPr>
          <p:cNvPr id="20" name="Text Placeholder 19">
            <a:extLst>
              <a:ext uri="{FF2B5EF4-FFF2-40B4-BE49-F238E27FC236}">
                <a16:creationId xmlns:a16="http://schemas.microsoft.com/office/drawing/2014/main" id="{D2F37514-3C26-9053-A68F-DD8A6F763365}"/>
              </a:ext>
            </a:extLst>
          </p:cNvPr>
          <p:cNvSpPr>
            <a:spLocks noGrp="1"/>
          </p:cNvSpPr>
          <p:nvPr>
            <p:ph type="body" sz="quarter" idx="31"/>
          </p:nvPr>
        </p:nvSpPr>
        <p:spPr>
          <a:xfrm>
            <a:off x="6812517" y="1726908"/>
            <a:ext cx="1438514" cy="220506"/>
          </a:xfrm>
        </p:spPr>
        <p:txBody>
          <a:bodyPr/>
          <a:lstStyle/>
          <a:p>
            <a:r>
              <a:rPr lang="en-US" sz="1600"/>
              <a:t>Week 4 – 5/13</a:t>
            </a:r>
            <a:endParaRPr lang="en-US" sz="1600" dirty="0"/>
          </a:p>
        </p:txBody>
      </p:sp>
      <p:sp>
        <p:nvSpPr>
          <p:cNvPr id="14" name="Text Placeholder 13">
            <a:extLst>
              <a:ext uri="{FF2B5EF4-FFF2-40B4-BE49-F238E27FC236}">
                <a16:creationId xmlns:a16="http://schemas.microsoft.com/office/drawing/2014/main" id="{360FA4B2-B6C3-309C-770B-5534D6F718A9}"/>
              </a:ext>
            </a:extLst>
          </p:cNvPr>
          <p:cNvSpPr>
            <a:spLocks noGrp="1"/>
          </p:cNvSpPr>
          <p:nvPr>
            <p:ph type="body" sz="half" idx="2"/>
          </p:nvPr>
        </p:nvSpPr>
        <p:spPr>
          <a:xfrm>
            <a:off x="741081" y="2170323"/>
            <a:ext cx="1438514" cy="3100422"/>
          </a:xfrm>
        </p:spPr>
        <p:txBody>
          <a:bodyPr>
            <a:normAutofit/>
          </a:bodyPr>
          <a:lstStyle/>
          <a:p>
            <a:pPr>
              <a:spcBef>
                <a:spcPts val="0"/>
              </a:spcBef>
            </a:pPr>
            <a:r>
              <a:rPr lang="en-US" sz="1400" dirty="0"/>
              <a:t>Analytical </a:t>
            </a:r>
          </a:p>
          <a:p>
            <a:pPr marL="171450" indent="-171450">
              <a:spcBef>
                <a:spcPts val="0"/>
              </a:spcBef>
              <a:buFontTx/>
              <a:buChar char="-"/>
            </a:pPr>
            <a:r>
              <a:rPr lang="en-US" sz="1400" dirty="0"/>
              <a:t>Claridge</a:t>
            </a:r>
          </a:p>
          <a:p>
            <a:pPr marL="171450" indent="-171450">
              <a:spcBef>
                <a:spcPts val="0"/>
              </a:spcBef>
              <a:buFontTx/>
              <a:buChar char="-"/>
            </a:pPr>
            <a:r>
              <a:rPr lang="en-US" sz="1400" dirty="0"/>
              <a:t>Cooks</a:t>
            </a:r>
          </a:p>
          <a:p>
            <a:pPr marL="171450" indent="-171450">
              <a:spcBef>
                <a:spcPts val="0"/>
              </a:spcBef>
              <a:buFontTx/>
              <a:buChar char="-"/>
            </a:pPr>
            <a:r>
              <a:rPr lang="en-US" sz="1400" dirty="0"/>
              <a:t>Dick</a:t>
            </a:r>
          </a:p>
          <a:p>
            <a:pPr marL="171450" indent="-171450">
              <a:spcBef>
                <a:spcPts val="0"/>
              </a:spcBef>
              <a:buFontTx/>
              <a:buChar char="-"/>
            </a:pPr>
            <a:r>
              <a:rPr lang="en-US" sz="1400" dirty="0"/>
              <a:t>Drown</a:t>
            </a:r>
          </a:p>
          <a:p>
            <a:pPr marL="171450" indent="-171450">
              <a:spcBef>
                <a:spcPts val="0"/>
              </a:spcBef>
              <a:buFontTx/>
              <a:buChar char="-"/>
            </a:pPr>
            <a:r>
              <a:rPr lang="en-US" sz="1400" dirty="0"/>
              <a:t>Kenttamaa</a:t>
            </a:r>
          </a:p>
          <a:p>
            <a:pPr marL="171450" indent="-171450">
              <a:spcBef>
                <a:spcPts val="0"/>
              </a:spcBef>
              <a:buFontTx/>
              <a:buChar char="-"/>
            </a:pPr>
            <a:r>
              <a:rPr lang="en-US" sz="1400" dirty="0"/>
              <a:t>A. Laskin</a:t>
            </a:r>
          </a:p>
          <a:p>
            <a:pPr marL="171450" indent="-171450">
              <a:spcBef>
                <a:spcPts val="0"/>
              </a:spcBef>
              <a:buFontTx/>
              <a:buChar char="-"/>
            </a:pPr>
            <a:r>
              <a:rPr lang="en-US" sz="1400" dirty="0"/>
              <a:t>J. Laskin</a:t>
            </a:r>
          </a:p>
          <a:p>
            <a:pPr marL="171450" indent="-171450">
              <a:spcBef>
                <a:spcPts val="0"/>
              </a:spcBef>
              <a:buFontTx/>
              <a:buChar char="-"/>
            </a:pPr>
            <a:r>
              <a:rPr lang="en-US" sz="1400" dirty="0"/>
              <a:t>Mao</a:t>
            </a:r>
          </a:p>
          <a:p>
            <a:pPr marL="171450" indent="-171450">
              <a:spcBef>
                <a:spcPts val="0"/>
              </a:spcBef>
              <a:buFontTx/>
              <a:buChar char="-"/>
            </a:pPr>
            <a:r>
              <a:rPr lang="en-US" sz="1400" dirty="0"/>
              <a:t>McLuckey</a:t>
            </a:r>
          </a:p>
          <a:p>
            <a:pPr marL="171450" indent="-171450">
              <a:spcBef>
                <a:spcPts val="0"/>
              </a:spcBef>
              <a:buFontTx/>
              <a:buChar char="-"/>
            </a:pPr>
            <a:r>
              <a:rPr lang="en-US" sz="1400" dirty="0"/>
              <a:t>Simpson </a:t>
            </a:r>
          </a:p>
          <a:p>
            <a:pPr marL="171450" indent="-171450">
              <a:spcBef>
                <a:spcPts val="0"/>
              </a:spcBef>
              <a:buFontTx/>
              <a:buChar char="-"/>
            </a:pPr>
            <a:r>
              <a:rPr lang="en-US" sz="1400" dirty="0"/>
              <a:t>Jesse Zhang</a:t>
            </a:r>
          </a:p>
          <a:p>
            <a:pPr>
              <a:spcBef>
                <a:spcPts val="0"/>
              </a:spcBef>
            </a:pPr>
            <a:endParaRPr lang="en-US" sz="1400" dirty="0"/>
          </a:p>
          <a:p>
            <a:pPr>
              <a:spcBef>
                <a:spcPts val="0"/>
              </a:spcBef>
            </a:pPr>
            <a:r>
              <a:rPr lang="en-US" sz="1400" dirty="0"/>
              <a:t>Materials </a:t>
            </a:r>
          </a:p>
          <a:p>
            <a:pPr>
              <a:spcBef>
                <a:spcPts val="0"/>
              </a:spcBef>
            </a:pPr>
            <a:r>
              <a:rPr lang="en-US" sz="1400" dirty="0"/>
              <a:t>- Dong </a:t>
            </a:r>
          </a:p>
        </p:txBody>
      </p:sp>
      <p:sp>
        <p:nvSpPr>
          <p:cNvPr id="21" name="Text Placeholder 20">
            <a:extLst>
              <a:ext uri="{FF2B5EF4-FFF2-40B4-BE49-F238E27FC236}">
                <a16:creationId xmlns:a16="http://schemas.microsoft.com/office/drawing/2014/main" id="{12664A0A-AA86-064C-EE2A-31E13A0DF77A}"/>
              </a:ext>
            </a:extLst>
          </p:cNvPr>
          <p:cNvSpPr>
            <a:spLocks noGrp="1"/>
          </p:cNvSpPr>
          <p:nvPr>
            <p:ph type="body" sz="half" idx="32"/>
          </p:nvPr>
        </p:nvSpPr>
        <p:spPr>
          <a:xfrm>
            <a:off x="2284077" y="2170323"/>
            <a:ext cx="1438513" cy="3087569"/>
          </a:xfrm>
        </p:spPr>
        <p:txBody>
          <a:bodyPr>
            <a:noAutofit/>
          </a:bodyPr>
          <a:lstStyle/>
          <a:p>
            <a:pPr>
              <a:lnSpc>
                <a:spcPct val="100000"/>
              </a:lnSpc>
              <a:spcBef>
                <a:spcPts val="0"/>
              </a:spcBef>
            </a:pPr>
            <a:r>
              <a:rPr lang="en-US" sz="1400" dirty="0"/>
              <a:t>Bio Chem</a:t>
            </a:r>
          </a:p>
          <a:p>
            <a:pPr marL="171450" indent="-171450">
              <a:lnSpc>
                <a:spcPct val="100000"/>
              </a:lnSpc>
              <a:spcBef>
                <a:spcPts val="0"/>
              </a:spcBef>
              <a:buFontTx/>
              <a:buChar char="-"/>
            </a:pPr>
            <a:r>
              <a:rPr lang="en-US" sz="1400" dirty="0"/>
              <a:t>Das </a:t>
            </a:r>
          </a:p>
          <a:p>
            <a:pPr marL="171450" indent="-171450">
              <a:lnSpc>
                <a:spcPct val="100000"/>
              </a:lnSpc>
              <a:spcBef>
                <a:spcPts val="0"/>
              </a:spcBef>
              <a:buFontTx/>
              <a:buChar char="-"/>
            </a:pPr>
            <a:r>
              <a:rPr lang="en-US" sz="1400" dirty="0"/>
              <a:t>Low- Nam</a:t>
            </a:r>
          </a:p>
          <a:p>
            <a:pPr marL="171450" indent="-171450">
              <a:lnSpc>
                <a:spcPct val="100000"/>
              </a:lnSpc>
              <a:spcBef>
                <a:spcPts val="0"/>
              </a:spcBef>
              <a:buFontTx/>
              <a:buChar char="-"/>
            </a:pPr>
            <a:r>
              <a:rPr lang="en-US" sz="1400" dirty="0"/>
              <a:t>Lyon</a:t>
            </a:r>
          </a:p>
          <a:p>
            <a:pPr marL="171450" indent="-171450">
              <a:lnSpc>
                <a:spcPct val="100000"/>
              </a:lnSpc>
              <a:spcBef>
                <a:spcPts val="0"/>
              </a:spcBef>
              <a:buFontTx/>
              <a:buChar char="-"/>
            </a:pPr>
            <a:r>
              <a:rPr lang="en-US" sz="1400" dirty="0"/>
              <a:t>Schlebach</a:t>
            </a:r>
          </a:p>
          <a:p>
            <a:pPr marL="171450" indent="-171450">
              <a:lnSpc>
                <a:spcPct val="100000"/>
              </a:lnSpc>
              <a:spcBef>
                <a:spcPts val="0"/>
              </a:spcBef>
              <a:buFontTx/>
              <a:buChar char="-"/>
            </a:pPr>
            <a:r>
              <a:rPr lang="en-US" sz="1400" dirty="0"/>
              <a:t>Shah</a:t>
            </a:r>
          </a:p>
          <a:p>
            <a:pPr>
              <a:lnSpc>
                <a:spcPct val="100000"/>
              </a:lnSpc>
              <a:spcBef>
                <a:spcPts val="0"/>
              </a:spcBef>
            </a:pPr>
            <a:r>
              <a:rPr lang="en-US" sz="1400" dirty="0"/>
              <a:t>Inorganic</a:t>
            </a:r>
          </a:p>
          <a:p>
            <a:pPr marL="171450" indent="-171450">
              <a:lnSpc>
                <a:spcPct val="100000"/>
              </a:lnSpc>
              <a:spcBef>
                <a:spcPts val="0"/>
              </a:spcBef>
              <a:buFontTx/>
              <a:buChar char="-"/>
            </a:pPr>
            <a:r>
              <a:rPr lang="en-US" sz="1400" dirty="0"/>
              <a:t>Andrews</a:t>
            </a:r>
          </a:p>
          <a:p>
            <a:pPr marL="171450" indent="-171450">
              <a:lnSpc>
                <a:spcPct val="100000"/>
              </a:lnSpc>
              <a:spcBef>
                <a:spcPts val="0"/>
              </a:spcBef>
              <a:buFontTx/>
              <a:buChar char="-"/>
            </a:pPr>
            <a:r>
              <a:rPr lang="en-US" sz="1400" dirty="0"/>
              <a:t>Bart</a:t>
            </a:r>
          </a:p>
          <a:p>
            <a:pPr marL="171450" indent="-171450">
              <a:lnSpc>
                <a:spcPct val="100000"/>
              </a:lnSpc>
              <a:spcBef>
                <a:spcPts val="0"/>
              </a:spcBef>
              <a:buFontTx/>
              <a:buChar char="-"/>
            </a:pPr>
            <a:r>
              <a:rPr lang="en-US" sz="1400" dirty="0"/>
              <a:t>Li</a:t>
            </a:r>
          </a:p>
          <a:p>
            <a:pPr marL="171450" indent="-171450">
              <a:lnSpc>
                <a:spcPct val="100000"/>
              </a:lnSpc>
              <a:spcBef>
                <a:spcPts val="0"/>
              </a:spcBef>
              <a:buFontTx/>
              <a:buChar char="-"/>
            </a:pPr>
            <a:r>
              <a:rPr lang="en-US" sz="1400" dirty="0"/>
              <a:t>Ren</a:t>
            </a:r>
          </a:p>
          <a:p>
            <a:pPr marL="171450" indent="-171450">
              <a:lnSpc>
                <a:spcPct val="100000"/>
              </a:lnSpc>
              <a:spcBef>
                <a:spcPts val="0"/>
              </a:spcBef>
              <a:buFontTx/>
              <a:buChar char="-"/>
            </a:pPr>
            <a:r>
              <a:rPr lang="en-US" sz="1400" dirty="0"/>
              <a:t>Tian</a:t>
            </a:r>
          </a:p>
          <a:p>
            <a:pPr marL="171450" indent="-171450">
              <a:lnSpc>
                <a:spcPct val="100000"/>
              </a:lnSpc>
              <a:spcBef>
                <a:spcPts val="0"/>
              </a:spcBef>
              <a:buFontTx/>
              <a:buChar char="-"/>
            </a:pPr>
            <a:r>
              <a:rPr lang="en-US" sz="1400" dirty="0"/>
              <a:t>Uyeda</a:t>
            </a:r>
          </a:p>
          <a:p>
            <a:pPr marL="171450" indent="-171450">
              <a:lnSpc>
                <a:spcPct val="100000"/>
              </a:lnSpc>
              <a:spcBef>
                <a:spcPts val="0"/>
              </a:spcBef>
              <a:buFontTx/>
              <a:buChar char="-"/>
            </a:pPr>
            <a:r>
              <a:rPr lang="en-US" sz="1400" dirty="0"/>
              <a:t>Wilker</a:t>
            </a:r>
          </a:p>
          <a:p>
            <a:pPr marL="171450" indent="-171450">
              <a:lnSpc>
                <a:spcPct val="100000"/>
              </a:lnSpc>
              <a:spcBef>
                <a:spcPts val="0"/>
              </a:spcBef>
              <a:buFontTx/>
              <a:buChar char="-"/>
            </a:pPr>
            <a:r>
              <a:rPr lang="en-US" sz="1400" dirty="0"/>
              <a:t>Mei</a:t>
            </a:r>
          </a:p>
        </p:txBody>
      </p:sp>
      <p:sp>
        <p:nvSpPr>
          <p:cNvPr id="22" name="Text Placeholder 21">
            <a:extLst>
              <a:ext uri="{FF2B5EF4-FFF2-40B4-BE49-F238E27FC236}">
                <a16:creationId xmlns:a16="http://schemas.microsoft.com/office/drawing/2014/main" id="{F8C11CBB-75A1-21D0-040D-F8F1174A473D}"/>
              </a:ext>
            </a:extLst>
          </p:cNvPr>
          <p:cNvSpPr>
            <a:spLocks noGrp="1"/>
          </p:cNvSpPr>
          <p:nvPr>
            <p:ph type="body" sz="half" idx="33"/>
          </p:nvPr>
        </p:nvSpPr>
        <p:spPr>
          <a:xfrm>
            <a:off x="3827072" y="2170323"/>
            <a:ext cx="1423159" cy="3085997"/>
          </a:xfrm>
        </p:spPr>
        <p:txBody>
          <a:bodyPr>
            <a:normAutofit/>
          </a:bodyPr>
          <a:lstStyle/>
          <a:p>
            <a:pPr>
              <a:spcBef>
                <a:spcPts val="0"/>
              </a:spcBef>
            </a:pPr>
            <a:r>
              <a:rPr lang="en-US" sz="1600" dirty="0"/>
              <a:t>Organic</a:t>
            </a:r>
          </a:p>
          <a:p>
            <a:pPr marL="171450" indent="-171450">
              <a:spcBef>
                <a:spcPts val="0"/>
              </a:spcBef>
              <a:buFontTx/>
              <a:buChar char="-"/>
            </a:pPr>
            <a:r>
              <a:rPr lang="en-US" sz="1600" dirty="0"/>
              <a:t>Parkinson </a:t>
            </a:r>
          </a:p>
          <a:p>
            <a:pPr marL="171450" indent="-171450">
              <a:spcBef>
                <a:spcPts val="0"/>
              </a:spcBef>
              <a:buFontTx/>
              <a:buChar char="-"/>
            </a:pPr>
            <a:r>
              <a:rPr lang="en-US" sz="1400" dirty="0"/>
              <a:t>Chmielewski</a:t>
            </a:r>
          </a:p>
          <a:p>
            <a:pPr marL="171450" indent="-171450">
              <a:spcBef>
                <a:spcPts val="0"/>
              </a:spcBef>
              <a:buFontTx/>
              <a:buChar char="-"/>
            </a:pPr>
            <a:r>
              <a:rPr lang="en-US" sz="1600" dirty="0"/>
              <a:t>Thompson</a:t>
            </a:r>
          </a:p>
          <a:p>
            <a:pPr marL="171450" indent="-171450">
              <a:spcBef>
                <a:spcPts val="0"/>
              </a:spcBef>
              <a:buFontTx/>
              <a:buChar char="-"/>
            </a:pPr>
            <a:r>
              <a:rPr lang="en-US" sz="1600" dirty="0"/>
              <a:t>Wei</a:t>
            </a:r>
          </a:p>
          <a:p>
            <a:pPr marL="171450" indent="-171450">
              <a:spcBef>
                <a:spcPts val="0"/>
              </a:spcBef>
              <a:buFontTx/>
              <a:buChar char="-"/>
            </a:pPr>
            <a:r>
              <a:rPr lang="en-US" sz="1600" dirty="0"/>
              <a:t>Ghosh</a:t>
            </a:r>
          </a:p>
          <a:p>
            <a:pPr marL="171450" indent="-171450">
              <a:spcBef>
                <a:spcPts val="0"/>
              </a:spcBef>
              <a:buFontTx/>
              <a:buChar char="-"/>
            </a:pPr>
            <a:r>
              <a:rPr lang="en-US" sz="1600" dirty="0"/>
              <a:t>Lipton </a:t>
            </a:r>
          </a:p>
          <a:p>
            <a:pPr marL="171450" indent="-171450">
              <a:spcBef>
                <a:spcPts val="0"/>
              </a:spcBef>
              <a:buFontTx/>
              <a:buChar char="-"/>
            </a:pPr>
            <a:r>
              <a:rPr lang="en-US" sz="1600" dirty="0"/>
              <a:t>Ngai</a:t>
            </a:r>
          </a:p>
          <a:p>
            <a:pPr marL="171450" indent="-171450">
              <a:spcBef>
                <a:spcPts val="0"/>
              </a:spcBef>
              <a:buFontTx/>
              <a:buChar char="-"/>
            </a:pPr>
            <a:r>
              <a:rPr lang="en-US" sz="1200" dirty="0"/>
              <a:t>Ramachandran </a:t>
            </a:r>
          </a:p>
        </p:txBody>
      </p:sp>
      <p:sp>
        <p:nvSpPr>
          <p:cNvPr id="23" name="Text Placeholder 22">
            <a:extLst>
              <a:ext uri="{FF2B5EF4-FFF2-40B4-BE49-F238E27FC236}">
                <a16:creationId xmlns:a16="http://schemas.microsoft.com/office/drawing/2014/main" id="{C34B1143-8F36-FE5C-09D5-CF88C0710326}"/>
              </a:ext>
            </a:extLst>
          </p:cNvPr>
          <p:cNvSpPr>
            <a:spLocks noGrp="1"/>
          </p:cNvSpPr>
          <p:nvPr>
            <p:ph type="body" sz="half" idx="34"/>
          </p:nvPr>
        </p:nvSpPr>
        <p:spPr>
          <a:xfrm>
            <a:off x="5339358" y="2170323"/>
            <a:ext cx="1341108" cy="3085997"/>
          </a:xfrm>
        </p:spPr>
        <p:txBody>
          <a:bodyPr>
            <a:normAutofit/>
          </a:bodyPr>
          <a:lstStyle/>
          <a:p>
            <a:pPr>
              <a:lnSpc>
                <a:spcPct val="100000"/>
              </a:lnSpc>
              <a:spcBef>
                <a:spcPts val="0"/>
              </a:spcBef>
            </a:pPr>
            <a:r>
              <a:rPr lang="en-US" sz="1400" dirty="0" err="1"/>
              <a:t>PCHem</a:t>
            </a:r>
            <a:r>
              <a:rPr lang="en-US" sz="1400" dirty="0"/>
              <a:t>/Theory </a:t>
            </a:r>
          </a:p>
          <a:p>
            <a:pPr marL="171450" indent="-171450">
              <a:lnSpc>
                <a:spcPct val="100000"/>
              </a:lnSpc>
              <a:spcBef>
                <a:spcPts val="0"/>
              </a:spcBef>
              <a:buFontTx/>
              <a:buChar char="-"/>
            </a:pPr>
            <a:r>
              <a:rPr lang="en-US" sz="1400" dirty="0"/>
              <a:t>Reppert</a:t>
            </a:r>
          </a:p>
          <a:p>
            <a:pPr marL="171450" indent="-171450">
              <a:lnSpc>
                <a:spcPct val="100000"/>
              </a:lnSpc>
              <a:spcBef>
                <a:spcPts val="0"/>
              </a:spcBef>
              <a:buFontTx/>
              <a:buChar char="-"/>
            </a:pPr>
            <a:r>
              <a:rPr lang="en-US" sz="1400" dirty="0"/>
              <a:t>Huang</a:t>
            </a:r>
          </a:p>
          <a:p>
            <a:pPr marL="171450" indent="-171450">
              <a:lnSpc>
                <a:spcPct val="100000"/>
              </a:lnSpc>
              <a:spcBef>
                <a:spcPts val="0"/>
              </a:spcBef>
              <a:buFontTx/>
              <a:buChar char="-"/>
            </a:pPr>
            <a:r>
              <a:rPr lang="en-US" sz="1400" dirty="0"/>
              <a:t>Wenthold</a:t>
            </a:r>
          </a:p>
          <a:p>
            <a:pPr marL="171450" indent="-171450">
              <a:lnSpc>
                <a:spcPct val="100000"/>
              </a:lnSpc>
              <a:spcBef>
                <a:spcPts val="0"/>
              </a:spcBef>
              <a:buFontTx/>
              <a:buChar char="-"/>
            </a:pPr>
            <a:r>
              <a:rPr lang="en-US" sz="1400" dirty="0"/>
              <a:t>Ming Chen</a:t>
            </a:r>
          </a:p>
          <a:p>
            <a:pPr marL="171450" indent="-171450">
              <a:lnSpc>
                <a:spcPct val="100000"/>
              </a:lnSpc>
              <a:spcBef>
                <a:spcPts val="0"/>
              </a:spcBef>
              <a:buFontTx/>
              <a:buChar char="-"/>
            </a:pPr>
            <a:r>
              <a:rPr lang="en-US" sz="1400" dirty="0"/>
              <a:t>Hood </a:t>
            </a:r>
          </a:p>
          <a:p>
            <a:pPr marL="171450" indent="-171450">
              <a:lnSpc>
                <a:spcPct val="100000"/>
              </a:lnSpc>
              <a:spcBef>
                <a:spcPts val="0"/>
              </a:spcBef>
              <a:buFontTx/>
              <a:buChar char="-"/>
            </a:pPr>
            <a:r>
              <a:rPr lang="en-US" sz="1400" dirty="0"/>
              <a:t>Kais</a:t>
            </a:r>
          </a:p>
          <a:p>
            <a:pPr marL="171450" indent="-171450">
              <a:lnSpc>
                <a:spcPct val="100000"/>
              </a:lnSpc>
              <a:spcBef>
                <a:spcPts val="0"/>
              </a:spcBef>
              <a:buFontTx/>
              <a:buChar char="-"/>
            </a:pPr>
            <a:r>
              <a:rPr lang="en-US" sz="1400" dirty="0"/>
              <a:t>Liu </a:t>
            </a:r>
          </a:p>
          <a:p>
            <a:pPr marL="171450" indent="-171450">
              <a:lnSpc>
                <a:spcPct val="100000"/>
              </a:lnSpc>
              <a:spcBef>
                <a:spcPts val="0"/>
              </a:spcBef>
              <a:buFontTx/>
              <a:buChar char="-"/>
            </a:pPr>
            <a:r>
              <a:rPr lang="en-US" sz="1400" dirty="0"/>
              <a:t>Slipchenko</a:t>
            </a:r>
          </a:p>
          <a:p>
            <a:pPr marL="171450" indent="-171450">
              <a:lnSpc>
                <a:spcPct val="100000"/>
              </a:lnSpc>
              <a:spcBef>
                <a:spcPts val="0"/>
              </a:spcBef>
              <a:buFontTx/>
              <a:buChar char="-"/>
            </a:pPr>
            <a:r>
              <a:rPr lang="en-US" sz="1400" dirty="0"/>
              <a:t>Walther</a:t>
            </a:r>
          </a:p>
          <a:p>
            <a:pPr marL="171450" indent="-171450">
              <a:lnSpc>
                <a:spcPct val="100000"/>
              </a:lnSpc>
              <a:spcBef>
                <a:spcPts val="0"/>
              </a:spcBef>
              <a:buFontTx/>
              <a:buChar char="-"/>
            </a:pPr>
            <a:r>
              <a:rPr lang="en-US" sz="1400" dirty="0"/>
              <a:t>Wasserman </a:t>
            </a:r>
          </a:p>
        </p:txBody>
      </p:sp>
      <p:sp>
        <p:nvSpPr>
          <p:cNvPr id="24" name="Text Placeholder 23">
            <a:extLst>
              <a:ext uri="{FF2B5EF4-FFF2-40B4-BE49-F238E27FC236}">
                <a16:creationId xmlns:a16="http://schemas.microsoft.com/office/drawing/2014/main" id="{BC5210FD-9158-5695-F054-90FB93E82F51}"/>
              </a:ext>
            </a:extLst>
          </p:cNvPr>
          <p:cNvSpPr>
            <a:spLocks noGrp="1"/>
          </p:cNvSpPr>
          <p:nvPr>
            <p:ph type="body" sz="half" idx="35"/>
          </p:nvPr>
        </p:nvSpPr>
        <p:spPr>
          <a:xfrm>
            <a:off x="6866999" y="2183176"/>
            <a:ext cx="1341108" cy="3182038"/>
          </a:xfrm>
        </p:spPr>
        <p:txBody>
          <a:bodyPr>
            <a:normAutofit lnSpcReduction="10000"/>
          </a:bodyPr>
          <a:lstStyle/>
          <a:p>
            <a:pPr>
              <a:lnSpc>
                <a:spcPct val="100000"/>
              </a:lnSpc>
              <a:spcBef>
                <a:spcPts val="0"/>
              </a:spcBef>
            </a:pPr>
            <a:r>
              <a:rPr lang="en-US" sz="1400" dirty="0"/>
              <a:t>POP/ Lecturers</a:t>
            </a:r>
          </a:p>
          <a:p>
            <a:pPr marL="171450" indent="-171450">
              <a:lnSpc>
                <a:spcPct val="100000"/>
              </a:lnSpc>
              <a:spcBef>
                <a:spcPts val="0"/>
              </a:spcBef>
              <a:buFontTx/>
              <a:buChar char="-"/>
            </a:pPr>
            <a:r>
              <a:rPr lang="en-US" sz="1400" dirty="0"/>
              <a:t>JRK</a:t>
            </a:r>
          </a:p>
          <a:p>
            <a:pPr marL="171450" indent="-171450">
              <a:lnSpc>
                <a:spcPct val="100000"/>
              </a:lnSpc>
              <a:spcBef>
                <a:spcPts val="0"/>
              </a:spcBef>
              <a:buFontTx/>
              <a:buChar char="-"/>
            </a:pPr>
            <a:r>
              <a:rPr lang="en-US" sz="1400" dirty="0"/>
              <a:t>Starr</a:t>
            </a:r>
          </a:p>
          <a:p>
            <a:pPr marL="171450" indent="-171450">
              <a:lnSpc>
                <a:spcPct val="100000"/>
              </a:lnSpc>
              <a:spcBef>
                <a:spcPts val="0"/>
              </a:spcBef>
              <a:buFontTx/>
              <a:buChar char="-"/>
            </a:pPr>
            <a:r>
              <a:rPr lang="en-US" sz="1400" dirty="0"/>
              <a:t>Schmidt</a:t>
            </a:r>
          </a:p>
          <a:p>
            <a:pPr marL="171450" indent="-171450">
              <a:lnSpc>
                <a:spcPct val="100000"/>
              </a:lnSpc>
              <a:spcBef>
                <a:spcPts val="0"/>
              </a:spcBef>
              <a:buFontTx/>
              <a:buChar char="-"/>
            </a:pPr>
            <a:r>
              <a:rPr lang="en-US" sz="1400" dirty="0"/>
              <a:t>Kern</a:t>
            </a:r>
          </a:p>
          <a:p>
            <a:pPr marL="171450" indent="-171450">
              <a:lnSpc>
                <a:spcPct val="100000"/>
              </a:lnSpc>
              <a:spcBef>
                <a:spcPts val="0"/>
              </a:spcBef>
              <a:buFontTx/>
              <a:buChar char="-"/>
            </a:pPr>
            <a:r>
              <a:rPr lang="en-US" sz="1400" dirty="0"/>
              <a:t>Conklin</a:t>
            </a:r>
          </a:p>
          <a:p>
            <a:pPr marL="171450" indent="-171450">
              <a:lnSpc>
                <a:spcPct val="100000"/>
              </a:lnSpc>
              <a:spcBef>
                <a:spcPts val="0"/>
              </a:spcBef>
              <a:buFontTx/>
              <a:buChar char="-"/>
            </a:pPr>
            <a:r>
              <a:rPr lang="en-US" sz="1400" dirty="0"/>
              <a:t>C. Harwood</a:t>
            </a:r>
          </a:p>
          <a:p>
            <a:pPr marL="171450" indent="-171450">
              <a:lnSpc>
                <a:spcPct val="100000"/>
              </a:lnSpc>
              <a:spcBef>
                <a:spcPts val="0"/>
              </a:spcBef>
              <a:buFontTx/>
              <a:buChar char="-"/>
            </a:pPr>
            <a:r>
              <a:rPr lang="en-US" sz="1400" dirty="0"/>
              <a:t>Nash</a:t>
            </a:r>
          </a:p>
          <a:p>
            <a:pPr marL="171450" indent="-171450">
              <a:lnSpc>
                <a:spcPct val="100000"/>
              </a:lnSpc>
              <a:spcBef>
                <a:spcPts val="0"/>
              </a:spcBef>
              <a:buFontTx/>
              <a:buChar char="-"/>
            </a:pPr>
            <a:r>
              <a:rPr lang="en-US" sz="1400" dirty="0"/>
              <a:t>Schertz</a:t>
            </a:r>
          </a:p>
          <a:p>
            <a:pPr>
              <a:lnSpc>
                <a:spcPct val="100000"/>
              </a:lnSpc>
              <a:spcBef>
                <a:spcPts val="0"/>
              </a:spcBef>
            </a:pPr>
            <a:endParaRPr lang="en-US" sz="1400" dirty="0"/>
          </a:p>
          <a:p>
            <a:pPr>
              <a:lnSpc>
                <a:spcPct val="100000"/>
              </a:lnSpc>
              <a:spcBef>
                <a:spcPts val="0"/>
              </a:spcBef>
            </a:pPr>
            <a:r>
              <a:rPr lang="en-US" sz="1400" dirty="0"/>
              <a:t>Prep Lab</a:t>
            </a:r>
          </a:p>
          <a:p>
            <a:pPr>
              <a:lnSpc>
                <a:spcPct val="100000"/>
              </a:lnSpc>
              <a:spcBef>
                <a:spcPts val="0"/>
              </a:spcBef>
            </a:pPr>
            <a:endParaRPr lang="en-US" sz="1400" dirty="0"/>
          </a:p>
          <a:p>
            <a:pPr>
              <a:lnSpc>
                <a:spcPct val="100000"/>
              </a:lnSpc>
              <a:spcBef>
                <a:spcPts val="0"/>
              </a:spcBef>
            </a:pPr>
            <a:r>
              <a:rPr lang="en-US" sz="1400" dirty="0"/>
              <a:t>Recharges</a:t>
            </a:r>
          </a:p>
          <a:p>
            <a:pPr>
              <a:lnSpc>
                <a:spcPct val="100000"/>
              </a:lnSpc>
              <a:spcBef>
                <a:spcPts val="0"/>
              </a:spcBef>
            </a:pPr>
            <a:endParaRPr lang="en-US" sz="1400" dirty="0"/>
          </a:p>
          <a:p>
            <a:pPr>
              <a:lnSpc>
                <a:spcPct val="100000"/>
              </a:lnSpc>
              <a:spcBef>
                <a:spcPts val="0"/>
              </a:spcBef>
            </a:pPr>
            <a:r>
              <a:rPr lang="en-US" sz="1400" dirty="0"/>
              <a:t>Admin Support</a:t>
            </a:r>
          </a:p>
        </p:txBody>
      </p:sp>
      <p:sp>
        <p:nvSpPr>
          <p:cNvPr id="16" name="Text Placeholder 15">
            <a:extLst>
              <a:ext uri="{FF2B5EF4-FFF2-40B4-BE49-F238E27FC236}">
                <a16:creationId xmlns:a16="http://schemas.microsoft.com/office/drawing/2014/main" id="{B528DF57-33D5-99A8-501B-4261F2A9AC57}"/>
              </a:ext>
            </a:extLst>
          </p:cNvPr>
          <p:cNvSpPr>
            <a:spLocks noGrp="1"/>
          </p:cNvSpPr>
          <p:nvPr>
            <p:ph type="body" sz="quarter" idx="15"/>
          </p:nvPr>
        </p:nvSpPr>
        <p:spPr>
          <a:xfrm>
            <a:off x="342900" y="5644943"/>
            <a:ext cx="8458200" cy="365760"/>
          </a:xfrm>
        </p:spPr>
        <p:txBody>
          <a:bodyPr/>
          <a:lstStyle/>
          <a:p>
            <a:r>
              <a:rPr lang="en-US" dirty="0"/>
              <a:t>Faculty located in DRUG Discovery have already converted (Sintim, Chopra, Axelrod, Low)</a:t>
            </a:r>
          </a:p>
        </p:txBody>
      </p:sp>
      <p:sp>
        <p:nvSpPr>
          <p:cNvPr id="12" name="Slide Number Placeholder 11">
            <a:extLst>
              <a:ext uri="{FF2B5EF4-FFF2-40B4-BE49-F238E27FC236}">
                <a16:creationId xmlns:a16="http://schemas.microsoft.com/office/drawing/2014/main" id="{1777B28A-65B9-580E-47B3-5A9914CBADBF}"/>
              </a:ext>
            </a:extLst>
          </p:cNvPr>
          <p:cNvSpPr>
            <a:spLocks noGrp="1"/>
          </p:cNvSpPr>
          <p:nvPr>
            <p:ph type="sldNum" sz="quarter" idx="36"/>
          </p:nvPr>
        </p:nvSpPr>
        <p:spPr/>
        <p:txBody>
          <a:bodyPr/>
          <a:lstStyle/>
          <a:p>
            <a:fld id="{346097E4-2930-9D48-A5CE-AF00B0E70697}" type="slidenum">
              <a:rPr lang="en-US" smtClean="0"/>
              <a:t>10</a:t>
            </a:fld>
            <a:endParaRPr lang="en-US"/>
          </a:p>
        </p:txBody>
      </p:sp>
      <p:cxnSp>
        <p:nvCxnSpPr>
          <p:cNvPr id="27" name="Straight Connector 26">
            <a:extLst>
              <a:ext uri="{FF2B5EF4-FFF2-40B4-BE49-F238E27FC236}">
                <a16:creationId xmlns:a16="http://schemas.microsoft.com/office/drawing/2014/main" id="{54A2A6D1-8B89-FF0B-41B2-6B92D02C34D5}"/>
              </a:ext>
            </a:extLst>
          </p:cNvPr>
          <p:cNvCxnSpPr/>
          <p:nvPr/>
        </p:nvCxnSpPr>
        <p:spPr>
          <a:xfrm>
            <a:off x="441788" y="974036"/>
            <a:ext cx="79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5">
            <a:extLst>
              <a:ext uri="{FF2B5EF4-FFF2-40B4-BE49-F238E27FC236}">
                <a16:creationId xmlns:a16="http://schemas.microsoft.com/office/drawing/2014/main" id="{FD3AE541-F61C-F513-A5AF-7081D88DBFAC}"/>
              </a:ext>
            </a:extLst>
          </p:cNvPr>
          <p:cNvSpPr txBox="1">
            <a:spLocks/>
          </p:cNvSpPr>
          <p:nvPr/>
        </p:nvSpPr>
        <p:spPr>
          <a:xfrm>
            <a:off x="301874" y="1089363"/>
            <a:ext cx="8458200" cy="3657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2000" b="0" i="0" kern="1200" baseline="0">
                <a:solidFill>
                  <a:schemeClr val="accent4">
                    <a:lumMod val="65000"/>
                  </a:schemeClr>
                </a:solidFill>
                <a:latin typeface="Franklin Gothic Medium Cond" panose="020B0606030402020204" pitchFamily="34" charset="0"/>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Weekly rollout approach – Divisional approach – 4 weeks – Beginning April 22nd </a:t>
            </a:r>
          </a:p>
        </p:txBody>
      </p:sp>
    </p:spTree>
    <p:extLst>
      <p:ext uri="{BB962C8B-B14F-4D97-AF65-F5344CB8AC3E}">
        <p14:creationId xmlns:p14="http://schemas.microsoft.com/office/powerpoint/2010/main" val="227229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4AA925-7B3E-87D2-4D09-5AEE813ECD89}"/>
              </a:ext>
            </a:extLst>
          </p:cNvPr>
          <p:cNvSpPr>
            <a:spLocks noGrp="1"/>
          </p:cNvSpPr>
          <p:nvPr>
            <p:ph type="body" sz="quarter" idx="10"/>
          </p:nvPr>
        </p:nvSpPr>
        <p:spPr>
          <a:xfrm>
            <a:off x="342900" y="974036"/>
            <a:ext cx="8450035" cy="5241829"/>
          </a:xfrm>
        </p:spPr>
        <p:txBody>
          <a:bodyPr/>
          <a:lstStyle/>
          <a:p>
            <a:pPr marL="285750" indent="-285750">
              <a:buFontTx/>
              <a:buChar char="-"/>
            </a:pPr>
            <a:r>
              <a:rPr lang="en-US" dirty="0">
                <a:solidFill>
                  <a:schemeClr val="accent5">
                    <a:lumMod val="75000"/>
                  </a:schemeClr>
                </a:solidFill>
              </a:rPr>
              <a:t>Experience from Biology’s perspective using centralized procurement system?</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spcBef>
                <a:spcPts val="0"/>
              </a:spcBef>
              <a:buFontTx/>
              <a:buChar char="-"/>
            </a:pPr>
            <a:r>
              <a:rPr lang="en-US" dirty="0">
                <a:solidFill>
                  <a:schemeClr val="accent5">
                    <a:lumMod val="75000"/>
                  </a:schemeClr>
                </a:solidFill>
              </a:rPr>
              <a:t>Will my order be shopped, and I get the best price? </a:t>
            </a:r>
          </a:p>
          <a:p>
            <a:pPr marL="628650" lvl="1" indent="-285750">
              <a:spcBef>
                <a:spcPts val="0"/>
              </a:spcBef>
              <a:buFontTx/>
              <a:buChar char="-"/>
            </a:pPr>
            <a:r>
              <a:rPr lang="en-US" dirty="0"/>
              <a:t>Much like current operations, we will process what is sent to us. If we know the item is with a preferred vendor and can get free shipping or a discount, we will automatically redirect with reason. </a:t>
            </a:r>
          </a:p>
          <a:p>
            <a:pPr marL="628650" lvl="1" indent="-285750">
              <a:spcBef>
                <a:spcPts val="0"/>
              </a:spcBef>
              <a:buFontTx/>
              <a:buChar char="-"/>
            </a:pPr>
            <a:r>
              <a:rPr lang="en-US" dirty="0"/>
              <a:t>If there is a clear and large price discrepancy, we will reach out to you prior to placing to confirm the adjustment. </a:t>
            </a:r>
          </a:p>
          <a:p>
            <a:pPr marL="628650" lvl="1" indent="-285750">
              <a:spcBef>
                <a:spcPts val="0"/>
              </a:spcBef>
              <a:buFontTx/>
              <a:buChar char="-"/>
            </a:pPr>
            <a:r>
              <a:rPr lang="en-US" dirty="0"/>
              <a:t>We do have knowledge on vendors and have similar logins to view Purdue pricing for vendors.</a:t>
            </a:r>
          </a:p>
          <a:p>
            <a:pPr marL="971550" lvl="2" indent="-285750">
              <a:spcBef>
                <a:spcPts val="0"/>
              </a:spcBef>
              <a:buFontTx/>
              <a:buChar char="-"/>
            </a:pPr>
            <a:r>
              <a:rPr lang="en-US" dirty="0"/>
              <a:t>Can continue to add, as needed, for Chemistry! </a:t>
            </a:r>
          </a:p>
          <a:p>
            <a:pPr marL="285750" indent="-285750">
              <a:spcBef>
                <a:spcPts val="0"/>
              </a:spcBef>
              <a:buFontTx/>
              <a:buChar char="-"/>
            </a:pPr>
            <a:r>
              <a:rPr lang="en-US" dirty="0">
                <a:solidFill>
                  <a:schemeClr val="accent5">
                    <a:lumMod val="75000"/>
                  </a:schemeClr>
                </a:solidFill>
              </a:rPr>
              <a:t>What is current turn around time for processing requests?</a:t>
            </a:r>
          </a:p>
          <a:p>
            <a:pPr marL="285750" indent="-285750">
              <a:buFontTx/>
              <a:buChar char="-"/>
            </a:pPr>
            <a:endParaRPr lang="en-US" dirty="0">
              <a:solidFill>
                <a:schemeClr val="accent5">
                  <a:lumMod val="75000"/>
                </a:schemeClr>
              </a:solidFill>
            </a:endParaRPr>
          </a:p>
          <a:p>
            <a:pPr marL="285750" indent="-285750">
              <a:buFontTx/>
              <a:buChar char="-"/>
            </a:pPr>
            <a:endParaRPr lang="en-US" dirty="0"/>
          </a:p>
          <a:p>
            <a:pPr marL="628650" lvl="1" indent="-285750">
              <a:buFontTx/>
              <a:buChar char="-"/>
            </a:pPr>
            <a:endParaRPr lang="en-US" dirty="0"/>
          </a:p>
        </p:txBody>
      </p:sp>
      <p:sp>
        <p:nvSpPr>
          <p:cNvPr id="6" name="Title 5">
            <a:extLst>
              <a:ext uri="{FF2B5EF4-FFF2-40B4-BE49-F238E27FC236}">
                <a16:creationId xmlns:a16="http://schemas.microsoft.com/office/drawing/2014/main" id="{A4868180-B053-CBDE-EFBF-C2948B7D7648}"/>
              </a:ext>
            </a:extLst>
          </p:cNvPr>
          <p:cNvSpPr>
            <a:spLocks noGrp="1"/>
          </p:cNvSpPr>
          <p:nvPr>
            <p:ph type="title"/>
          </p:nvPr>
        </p:nvSpPr>
        <p:spPr/>
        <p:txBody>
          <a:bodyPr>
            <a:normAutofit fontScale="90000"/>
          </a:bodyPr>
          <a:lstStyle/>
          <a:p>
            <a:r>
              <a:rPr lang="en-US" dirty="0">
                <a:solidFill>
                  <a:schemeClr val="accent5">
                    <a:lumMod val="75000"/>
                  </a:schemeClr>
                </a:solidFill>
              </a:rPr>
              <a:t>Emails &amp; Questions received to date…</a:t>
            </a:r>
          </a:p>
        </p:txBody>
      </p:sp>
      <p:sp>
        <p:nvSpPr>
          <p:cNvPr id="5" name="Slide Number Placeholder 4">
            <a:extLst>
              <a:ext uri="{FF2B5EF4-FFF2-40B4-BE49-F238E27FC236}">
                <a16:creationId xmlns:a16="http://schemas.microsoft.com/office/drawing/2014/main" id="{D0A6325D-F483-0D19-CF6F-E8AE67DC66D3}"/>
              </a:ext>
            </a:extLst>
          </p:cNvPr>
          <p:cNvSpPr>
            <a:spLocks noGrp="1"/>
          </p:cNvSpPr>
          <p:nvPr>
            <p:ph type="sldNum" sz="quarter" idx="12"/>
          </p:nvPr>
        </p:nvSpPr>
        <p:spPr/>
        <p:txBody>
          <a:bodyPr/>
          <a:lstStyle/>
          <a:p>
            <a:fld id="{346097E4-2930-9D48-A5CE-AF00B0E70697}" type="slidenum">
              <a:rPr lang="en-US" smtClean="0"/>
              <a:t>11</a:t>
            </a:fld>
            <a:endParaRPr lang="en-US"/>
          </a:p>
        </p:txBody>
      </p:sp>
      <p:pic>
        <p:nvPicPr>
          <p:cNvPr id="9" name="Picture 8">
            <a:extLst>
              <a:ext uri="{FF2B5EF4-FFF2-40B4-BE49-F238E27FC236}">
                <a16:creationId xmlns:a16="http://schemas.microsoft.com/office/drawing/2014/main" id="{9A7301CE-4D2D-EF06-A1BA-AAF610803CA9}"/>
              </a:ext>
            </a:extLst>
          </p:cNvPr>
          <p:cNvPicPr>
            <a:picLocks noChangeAspect="1"/>
          </p:cNvPicPr>
          <p:nvPr/>
        </p:nvPicPr>
        <p:blipFill>
          <a:blip r:embed="rId2"/>
          <a:stretch>
            <a:fillRect/>
          </a:stretch>
        </p:blipFill>
        <p:spPr>
          <a:xfrm>
            <a:off x="433258" y="1285923"/>
            <a:ext cx="8032648" cy="2071069"/>
          </a:xfrm>
          <a:prstGeom prst="rect">
            <a:avLst/>
          </a:prstGeom>
        </p:spPr>
      </p:pic>
      <p:pic>
        <p:nvPicPr>
          <p:cNvPr id="3" name="Picture 2">
            <a:extLst>
              <a:ext uri="{FF2B5EF4-FFF2-40B4-BE49-F238E27FC236}">
                <a16:creationId xmlns:a16="http://schemas.microsoft.com/office/drawing/2014/main" id="{CC4F8B54-49EE-8E9E-276B-68B95A749821}"/>
              </a:ext>
            </a:extLst>
          </p:cNvPr>
          <p:cNvPicPr>
            <a:picLocks noChangeAspect="1"/>
          </p:cNvPicPr>
          <p:nvPr/>
        </p:nvPicPr>
        <p:blipFill>
          <a:blip r:embed="rId3"/>
          <a:stretch>
            <a:fillRect/>
          </a:stretch>
        </p:blipFill>
        <p:spPr>
          <a:xfrm>
            <a:off x="331533" y="5029126"/>
            <a:ext cx="8134373" cy="1568291"/>
          </a:xfrm>
          <a:prstGeom prst="rect">
            <a:avLst/>
          </a:prstGeom>
        </p:spPr>
      </p:pic>
      <p:cxnSp>
        <p:nvCxnSpPr>
          <p:cNvPr id="2" name="Straight Connector 1">
            <a:extLst>
              <a:ext uri="{FF2B5EF4-FFF2-40B4-BE49-F238E27FC236}">
                <a16:creationId xmlns:a16="http://schemas.microsoft.com/office/drawing/2014/main" id="{F4C957C2-A69B-1474-D588-336458DFF19C}"/>
              </a:ext>
            </a:extLst>
          </p:cNvPr>
          <p:cNvCxnSpPr/>
          <p:nvPr/>
        </p:nvCxnSpPr>
        <p:spPr>
          <a:xfrm>
            <a:off x="433258" y="902117"/>
            <a:ext cx="79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1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678847-E1CA-63DE-9F7F-74A1A9AA1E86}"/>
              </a:ext>
            </a:extLst>
          </p:cNvPr>
          <p:cNvSpPr>
            <a:spLocks noGrp="1"/>
          </p:cNvSpPr>
          <p:nvPr>
            <p:ph type="body" sz="quarter" idx="10"/>
          </p:nvPr>
        </p:nvSpPr>
        <p:spPr>
          <a:xfrm>
            <a:off x="342900" y="1068511"/>
            <a:ext cx="8450035" cy="5147353"/>
          </a:xfrm>
        </p:spPr>
        <p:txBody>
          <a:bodyPr/>
          <a:lstStyle/>
          <a:p>
            <a:pPr marL="285750" indent="-285750">
              <a:buFontTx/>
              <a:buChar char="-"/>
            </a:pPr>
            <a:r>
              <a:rPr lang="en-US" dirty="0">
                <a:solidFill>
                  <a:schemeClr val="accent5">
                    <a:lumMod val="75000"/>
                  </a:schemeClr>
                </a:solidFill>
              </a:rPr>
              <a:t>Complex orders &gt; $10,000</a:t>
            </a:r>
          </a:p>
          <a:p>
            <a:pPr marL="628650" lvl="1" indent="-285750">
              <a:buFontTx/>
              <a:buChar char="-"/>
            </a:pPr>
            <a:r>
              <a:rPr lang="en-US" dirty="0"/>
              <a:t>We have found that there is more time savings and less error when the end users submits request to central for Bid or Special Purchasing. You know the spec and what is desired. As the “middle-man” when launching the center, orders were extremely delayed, and it was not as effective. </a:t>
            </a:r>
          </a:p>
          <a:p>
            <a:pPr marL="285750" indent="-285750">
              <a:buFontTx/>
              <a:buChar char="-"/>
            </a:pPr>
            <a:r>
              <a:rPr lang="en-US" dirty="0">
                <a:solidFill>
                  <a:schemeClr val="accent5">
                    <a:lumMod val="75000"/>
                  </a:schemeClr>
                </a:solidFill>
              </a:rPr>
              <a:t>Communication </a:t>
            </a:r>
          </a:p>
          <a:p>
            <a:pPr marL="628650" lvl="1" indent="-285750">
              <a:buFontTx/>
              <a:buChar char="-"/>
            </a:pPr>
            <a:r>
              <a:rPr lang="en-US" dirty="0"/>
              <a:t>All communication will be time stamped and transparent. With the new system launching May 1, anyone that submits an order will be able to track and see all comments and where something is at in queue with the ability to add additional comments or attachments via the Purdue Service Portal </a:t>
            </a:r>
          </a:p>
          <a:p>
            <a:pPr marL="628650" lvl="1" indent="-285750">
              <a:buFontTx/>
              <a:buChar char="-"/>
            </a:pPr>
            <a:r>
              <a:rPr lang="en-US" dirty="0"/>
              <a:t>We will communicate to confirms items received, if no packing slips is received. This is to help ensure our vendors are paid timely! </a:t>
            </a:r>
          </a:p>
          <a:p>
            <a:pPr marL="628650" lvl="1" indent="-285750">
              <a:buFontTx/>
              <a:buChar char="-"/>
            </a:pPr>
            <a:r>
              <a:rPr lang="en-US" dirty="0"/>
              <a:t>We will communicate price and quantity variances to all faculty to ensure that you have a full understanding of what you are ordering. </a:t>
            </a:r>
          </a:p>
          <a:p>
            <a:pPr marL="971550" lvl="2" indent="-285750">
              <a:buFontTx/>
              <a:buChar char="-"/>
            </a:pPr>
            <a:r>
              <a:rPr lang="en-US" dirty="0"/>
              <a:t>Price variances will require your approval! </a:t>
            </a:r>
          </a:p>
          <a:p>
            <a:pPr marL="971550" lvl="2" indent="-285750">
              <a:buFontTx/>
              <a:buChar char="-"/>
            </a:pPr>
            <a:r>
              <a:rPr lang="en-US" dirty="0"/>
              <a:t>We will not complete an order without your approval if there is more than a 10% price variance over the listed price. If under, you win and get the cheaper price! </a:t>
            </a:r>
          </a:p>
          <a:p>
            <a:pPr marL="285750" indent="-285750">
              <a:buFontTx/>
              <a:buChar char="-"/>
            </a:pPr>
            <a:r>
              <a:rPr lang="en-US" dirty="0">
                <a:solidFill>
                  <a:schemeClr val="accent5">
                    <a:lumMod val="75000"/>
                  </a:schemeClr>
                </a:solidFill>
              </a:rPr>
              <a:t>Dedicated Help</a:t>
            </a:r>
          </a:p>
          <a:p>
            <a:pPr marL="628650" lvl="1" indent="-285750">
              <a:buFontTx/>
              <a:buChar char="-"/>
            </a:pPr>
            <a:r>
              <a:rPr lang="en-US" dirty="0"/>
              <a:t>Liz Dunning &amp; Claire Evans for direct questions. Orders will be processed 1</a:t>
            </a:r>
            <a:r>
              <a:rPr lang="en-US" baseline="30000" dirty="0"/>
              <a:t>st</a:t>
            </a:r>
            <a:r>
              <a:rPr lang="en-US" dirty="0"/>
              <a:t> in by all staff</a:t>
            </a:r>
          </a:p>
          <a:p>
            <a:pPr marL="285750" indent="-285750">
              <a:buFontTx/>
              <a:buChar char="-"/>
            </a:pPr>
            <a:r>
              <a:rPr lang="en-US" dirty="0">
                <a:solidFill>
                  <a:schemeClr val="accent5">
                    <a:lumMod val="75000"/>
                  </a:schemeClr>
                </a:solidFill>
              </a:rPr>
              <a:t>Dry Ice Standing Orders </a:t>
            </a:r>
          </a:p>
          <a:p>
            <a:pPr marL="628650" lvl="1" indent="-285750">
              <a:buFontTx/>
              <a:buChar char="-"/>
            </a:pPr>
            <a:r>
              <a:rPr lang="en-US" dirty="0"/>
              <a:t>Currently working with Indiana Oxygen to help transition and continue this service</a:t>
            </a:r>
          </a:p>
          <a:p>
            <a:pPr marL="285750" indent="-285750">
              <a:buFontTx/>
              <a:buChar char="-"/>
            </a:pPr>
            <a:r>
              <a:rPr lang="en-US" dirty="0">
                <a:solidFill>
                  <a:schemeClr val="accent5">
                    <a:lumMod val="75000"/>
                  </a:schemeClr>
                </a:solidFill>
              </a:rPr>
              <a:t>Hazardous</a:t>
            </a:r>
            <a:r>
              <a:rPr lang="en-US" dirty="0"/>
              <a:t> </a:t>
            </a:r>
            <a:r>
              <a:rPr lang="en-US" dirty="0">
                <a:solidFill>
                  <a:schemeClr val="accent5">
                    <a:lumMod val="75000"/>
                  </a:schemeClr>
                </a:solidFill>
              </a:rPr>
              <a:t>Shipping</a:t>
            </a:r>
            <a:r>
              <a:rPr lang="en-US" dirty="0"/>
              <a:t> </a:t>
            </a:r>
          </a:p>
          <a:p>
            <a:pPr marL="628650" lvl="1" indent="-285750">
              <a:buFontTx/>
              <a:buChar char="-"/>
            </a:pPr>
            <a:r>
              <a:rPr lang="en-US" dirty="0"/>
              <a:t>Will remain with Alan Springer, Department Shipping &amp; Receiving </a:t>
            </a:r>
          </a:p>
          <a:p>
            <a:pPr lvl="2"/>
            <a:endParaRPr lang="en-US" dirty="0"/>
          </a:p>
          <a:p>
            <a:endParaRPr lang="en-US" dirty="0"/>
          </a:p>
        </p:txBody>
      </p:sp>
      <p:sp>
        <p:nvSpPr>
          <p:cNvPr id="6" name="Title 5">
            <a:extLst>
              <a:ext uri="{FF2B5EF4-FFF2-40B4-BE49-F238E27FC236}">
                <a16:creationId xmlns:a16="http://schemas.microsoft.com/office/drawing/2014/main" id="{891BC087-4AB4-A6CD-E080-134A5A60ECEF}"/>
              </a:ext>
            </a:extLst>
          </p:cNvPr>
          <p:cNvSpPr>
            <a:spLocks noGrp="1"/>
          </p:cNvSpPr>
          <p:nvPr>
            <p:ph type="title"/>
          </p:nvPr>
        </p:nvSpPr>
        <p:spPr/>
        <p:txBody>
          <a:bodyPr>
            <a:normAutofit fontScale="90000"/>
          </a:bodyPr>
          <a:lstStyle/>
          <a:p>
            <a:r>
              <a:rPr lang="en-US" dirty="0">
                <a:solidFill>
                  <a:schemeClr val="accent5">
                    <a:lumMod val="75000"/>
                  </a:schemeClr>
                </a:solidFill>
              </a:rPr>
              <a:t>Emails &amp; Questions received to date…</a:t>
            </a:r>
            <a:endParaRPr lang="en-US" dirty="0"/>
          </a:p>
        </p:txBody>
      </p:sp>
      <p:sp>
        <p:nvSpPr>
          <p:cNvPr id="5" name="Slide Number Placeholder 4">
            <a:extLst>
              <a:ext uri="{FF2B5EF4-FFF2-40B4-BE49-F238E27FC236}">
                <a16:creationId xmlns:a16="http://schemas.microsoft.com/office/drawing/2014/main" id="{02180CDA-92F9-D556-8729-FC2716D77186}"/>
              </a:ext>
            </a:extLst>
          </p:cNvPr>
          <p:cNvSpPr>
            <a:spLocks noGrp="1"/>
          </p:cNvSpPr>
          <p:nvPr>
            <p:ph type="sldNum" sz="quarter" idx="12"/>
          </p:nvPr>
        </p:nvSpPr>
        <p:spPr/>
        <p:txBody>
          <a:bodyPr/>
          <a:lstStyle/>
          <a:p>
            <a:fld id="{346097E4-2930-9D48-A5CE-AF00B0E70697}" type="slidenum">
              <a:rPr lang="en-US" smtClean="0"/>
              <a:t>12</a:t>
            </a:fld>
            <a:endParaRPr lang="en-US"/>
          </a:p>
        </p:txBody>
      </p:sp>
      <p:cxnSp>
        <p:nvCxnSpPr>
          <p:cNvPr id="2" name="Straight Connector 1">
            <a:extLst>
              <a:ext uri="{FF2B5EF4-FFF2-40B4-BE49-F238E27FC236}">
                <a16:creationId xmlns:a16="http://schemas.microsoft.com/office/drawing/2014/main" id="{23F912E0-3A4D-BC65-8402-07CEC6284179}"/>
              </a:ext>
            </a:extLst>
          </p:cNvPr>
          <p:cNvCxnSpPr/>
          <p:nvPr/>
        </p:nvCxnSpPr>
        <p:spPr>
          <a:xfrm>
            <a:off x="431514" y="891843"/>
            <a:ext cx="79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6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Yellow question mark">
            <a:extLst>
              <a:ext uri="{FF2B5EF4-FFF2-40B4-BE49-F238E27FC236}">
                <a16:creationId xmlns:a16="http://schemas.microsoft.com/office/drawing/2014/main" id="{FC932269-AB71-0593-1627-ECFC4D1BD32D}"/>
              </a:ext>
            </a:extLst>
          </p:cNvPr>
          <p:cNvPicPr>
            <a:picLocks noChangeAspect="1"/>
          </p:cNvPicPr>
          <p:nvPr/>
        </p:nvPicPr>
        <p:blipFill rotWithShape="1">
          <a:blip r:embed="rId3"/>
          <a:srcRect l="20000"/>
          <a:stretch/>
        </p:blipFill>
        <p:spPr>
          <a:xfrm>
            <a:off x="-12236" y="0"/>
            <a:ext cx="9143980" cy="6857990"/>
          </a:xfrm>
          <a:prstGeom prst="rect">
            <a:avLst/>
          </a:prstGeom>
          <a:noFill/>
        </p:spPr>
      </p:pic>
      <p:sp>
        <p:nvSpPr>
          <p:cNvPr id="28" name="Slide Number Placeholder 27">
            <a:extLst>
              <a:ext uri="{FF2B5EF4-FFF2-40B4-BE49-F238E27FC236}">
                <a16:creationId xmlns:a16="http://schemas.microsoft.com/office/drawing/2014/main" id="{BD5D1647-1A25-075B-C022-CE7089B74C1A}"/>
              </a:ext>
            </a:extLst>
          </p:cNvPr>
          <p:cNvSpPr>
            <a:spLocks noGrp="1"/>
          </p:cNvSpPr>
          <p:nvPr>
            <p:ph type="sldNum" sz="quarter" idx="11"/>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13</a:t>
            </a:fld>
            <a:endParaRPr lang="en-US"/>
          </a:p>
        </p:txBody>
      </p:sp>
      <p:sp>
        <p:nvSpPr>
          <p:cNvPr id="4" name="Title 2">
            <a:extLst>
              <a:ext uri="{FF2B5EF4-FFF2-40B4-BE49-F238E27FC236}">
                <a16:creationId xmlns:a16="http://schemas.microsoft.com/office/drawing/2014/main" id="{BD0D6586-55D8-DCF1-751B-88AD9C1FC738}"/>
              </a:ext>
            </a:extLst>
          </p:cNvPr>
          <p:cNvSpPr txBox="1">
            <a:spLocks/>
          </p:cNvSpPr>
          <p:nvPr/>
        </p:nvSpPr>
        <p:spPr>
          <a:xfrm>
            <a:off x="-94430" y="466314"/>
            <a:ext cx="9143980" cy="1567967"/>
          </a:xfrm>
          <a:prstGeom prst="rect">
            <a:avLst/>
          </a:prstGeom>
        </p:spPr>
        <p:txBody>
          <a:bodyPr vert="horz" lIns="91440" tIns="45720" rIns="91440" bIns="45720" rtlCol="0" anchor="ctr">
            <a:normAutofit/>
          </a:bodyPr>
          <a:lstStyle>
            <a:lvl1pPr algn="ctr" defTabSz="685800" rtl="0" eaLnBrk="1" fontAlgn="t" latinLnBrk="0" hangingPunct="1">
              <a:lnSpc>
                <a:spcPct val="90000"/>
              </a:lnSpc>
              <a:spcBef>
                <a:spcPct val="0"/>
              </a:spcBef>
              <a:buNone/>
              <a:defRPr lang="en-US" sz="4000" b="0" i="1" kern="1200" cap="none" baseline="0">
                <a:solidFill>
                  <a:schemeClr val="tx1"/>
                </a:solidFill>
                <a:latin typeface="Franklin Gothic Medium Cond" panose="020B0606030402020204" pitchFamily="34" charset="0"/>
                <a:ea typeface="+mj-ea"/>
                <a:cs typeface="+mj-cs"/>
              </a:defRPr>
            </a:lvl1pPr>
          </a:lstStyle>
          <a:p>
            <a:r>
              <a:rPr lang="en-US" sz="4800" dirty="0">
                <a:solidFill>
                  <a:schemeClr val="accent5">
                    <a:lumMod val="60000"/>
                    <a:lumOff val="40000"/>
                  </a:schemeClr>
                </a:solidFill>
              </a:rPr>
              <a:t>Send questions directly to Leslie or Liz </a:t>
            </a:r>
            <a:endParaRPr lang="en-US" sz="4800" dirty="0">
              <a:solidFill>
                <a:schemeClr val="bg1"/>
              </a:solidFill>
            </a:endParaRPr>
          </a:p>
        </p:txBody>
      </p:sp>
      <p:sp>
        <p:nvSpPr>
          <p:cNvPr id="7" name="Title 2">
            <a:extLst>
              <a:ext uri="{FF2B5EF4-FFF2-40B4-BE49-F238E27FC236}">
                <a16:creationId xmlns:a16="http://schemas.microsoft.com/office/drawing/2014/main" id="{89033C0D-67FD-7A90-7195-2191764F78DF}"/>
              </a:ext>
            </a:extLst>
          </p:cNvPr>
          <p:cNvSpPr txBox="1">
            <a:spLocks/>
          </p:cNvSpPr>
          <p:nvPr/>
        </p:nvSpPr>
        <p:spPr>
          <a:xfrm>
            <a:off x="-94430" y="4998379"/>
            <a:ext cx="9143980" cy="2034271"/>
          </a:xfrm>
          <a:prstGeom prst="rect">
            <a:avLst/>
          </a:prstGeom>
        </p:spPr>
        <p:txBody>
          <a:bodyPr vert="horz" lIns="91440" tIns="45720" rIns="91440" bIns="45720" rtlCol="0" anchor="ctr">
            <a:normAutofit fontScale="77500" lnSpcReduction="20000"/>
          </a:bodyPr>
          <a:lstStyle>
            <a:lvl1pPr algn="ctr" defTabSz="685800" rtl="0" eaLnBrk="1" fontAlgn="t" latinLnBrk="0" hangingPunct="1">
              <a:lnSpc>
                <a:spcPct val="90000"/>
              </a:lnSpc>
              <a:spcBef>
                <a:spcPct val="0"/>
              </a:spcBef>
              <a:buNone/>
              <a:defRPr lang="en-US" sz="4000" b="0" i="1" kern="1200" cap="none" baseline="0">
                <a:solidFill>
                  <a:schemeClr val="tx1"/>
                </a:solidFill>
                <a:latin typeface="Franklin Gothic Medium Cond" panose="020B0606030402020204" pitchFamily="34" charset="0"/>
                <a:ea typeface="+mj-ea"/>
                <a:cs typeface="+mj-cs"/>
              </a:defRPr>
            </a:lvl1pPr>
          </a:lstStyle>
          <a:p>
            <a:r>
              <a:rPr lang="en-US" sz="4600" dirty="0">
                <a:solidFill>
                  <a:schemeClr val="bg1"/>
                </a:solidFill>
                <a:hlinkClick r:id="rId4">
                  <a:extLst>
                    <a:ext uri="{A12FA001-AC4F-418D-AE19-62706E023703}">
                      <ahyp:hlinkClr xmlns:ahyp="http://schemas.microsoft.com/office/drawing/2018/hyperlinkcolor" val="tx"/>
                    </a:ext>
                  </a:extLst>
                </a:hlinkClick>
              </a:rPr>
              <a:t>lmartin@purdue.edu</a:t>
            </a:r>
            <a:r>
              <a:rPr lang="en-US" sz="4600" dirty="0">
                <a:solidFill>
                  <a:schemeClr val="bg1"/>
                </a:solidFill>
              </a:rPr>
              <a:t> or </a:t>
            </a:r>
            <a:r>
              <a:rPr lang="en-US" sz="4600" dirty="0">
                <a:solidFill>
                  <a:schemeClr val="bg1"/>
                </a:solidFill>
                <a:hlinkClick r:id="rId5">
                  <a:extLst>
                    <a:ext uri="{A12FA001-AC4F-418D-AE19-62706E023703}">
                      <ahyp:hlinkClr xmlns:ahyp="http://schemas.microsoft.com/office/drawing/2018/hyperlinkcolor" val="tx"/>
                    </a:ext>
                  </a:extLst>
                </a:hlinkClick>
              </a:rPr>
              <a:t>eplaspoh@purdue.edu</a:t>
            </a:r>
            <a:endParaRPr lang="en-US" sz="4600" dirty="0">
              <a:solidFill>
                <a:schemeClr val="bg1"/>
              </a:solidFill>
            </a:endParaRPr>
          </a:p>
          <a:p>
            <a:endParaRPr lang="en-US" sz="5700" dirty="0">
              <a:solidFill>
                <a:schemeClr val="bg1"/>
              </a:solidFill>
            </a:endParaRPr>
          </a:p>
          <a:p>
            <a:r>
              <a:rPr lang="en-US" sz="5700" dirty="0">
                <a:solidFill>
                  <a:schemeClr val="accent5">
                    <a:lumMod val="60000"/>
                    <a:lumOff val="40000"/>
                  </a:schemeClr>
                </a:solidFill>
              </a:rPr>
              <a:t>Available to chat via Teams, Webex, Zoom</a:t>
            </a:r>
            <a:endParaRPr lang="en-US" sz="5700" dirty="0">
              <a:solidFill>
                <a:schemeClr val="bg1"/>
              </a:solidFill>
            </a:endParaRPr>
          </a:p>
        </p:txBody>
      </p:sp>
    </p:spTree>
    <p:extLst>
      <p:ext uri="{BB962C8B-B14F-4D97-AF65-F5344CB8AC3E}">
        <p14:creationId xmlns:p14="http://schemas.microsoft.com/office/powerpoint/2010/main" val="313570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5526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50425-C6CF-465E-06C4-01AD185DDC31}"/>
              </a:ext>
            </a:extLst>
          </p:cNvPr>
          <p:cNvSpPr>
            <a:spLocks noGrp="1"/>
          </p:cNvSpPr>
          <p:nvPr>
            <p:ph type="title"/>
          </p:nvPr>
        </p:nvSpPr>
        <p:spPr/>
        <p:txBody>
          <a:bodyPr>
            <a:normAutofit fontScale="90000"/>
          </a:bodyPr>
          <a:lstStyle/>
          <a:p>
            <a:r>
              <a:rPr lang="en-US" dirty="0">
                <a:solidFill>
                  <a:schemeClr val="accent5">
                    <a:lumMod val="75000"/>
                  </a:schemeClr>
                </a:solidFill>
              </a:rPr>
              <a:t>How does CoSP Procurement Operate?</a:t>
            </a:r>
          </a:p>
        </p:txBody>
      </p:sp>
      <p:sp>
        <p:nvSpPr>
          <p:cNvPr id="7" name="Text Placeholder 6">
            <a:extLst>
              <a:ext uri="{FF2B5EF4-FFF2-40B4-BE49-F238E27FC236}">
                <a16:creationId xmlns:a16="http://schemas.microsoft.com/office/drawing/2014/main" id="{CFA6FA2E-4348-29C0-105C-CA125AB5CA9F}"/>
              </a:ext>
            </a:extLst>
          </p:cNvPr>
          <p:cNvSpPr>
            <a:spLocks noGrp="1"/>
          </p:cNvSpPr>
          <p:nvPr>
            <p:ph type="body" sz="quarter" idx="15"/>
          </p:nvPr>
        </p:nvSpPr>
        <p:spPr>
          <a:xfrm>
            <a:off x="351064" y="1090269"/>
            <a:ext cx="8458200" cy="365760"/>
          </a:xfrm>
        </p:spPr>
        <p:txBody>
          <a:bodyPr/>
          <a:lstStyle/>
          <a:p>
            <a:r>
              <a:rPr lang="en-US" dirty="0"/>
              <a:t>Fully remote – Email  to </a:t>
            </a:r>
            <a:r>
              <a:rPr lang="en-US" dirty="0">
                <a:hlinkClick r:id="rId3"/>
              </a:rPr>
              <a:t>cosprocure@purdue.edu</a:t>
            </a:r>
            <a:r>
              <a:rPr lang="en-US" dirty="0"/>
              <a:t> </a:t>
            </a:r>
          </a:p>
        </p:txBody>
      </p:sp>
      <p:sp>
        <p:nvSpPr>
          <p:cNvPr id="5" name="Picture Placeholder 4">
            <a:extLst>
              <a:ext uri="{FF2B5EF4-FFF2-40B4-BE49-F238E27FC236}">
                <a16:creationId xmlns:a16="http://schemas.microsoft.com/office/drawing/2014/main" id="{7F26E443-FA31-19BE-7EA4-232A2C8E774C}"/>
              </a:ext>
            </a:extLst>
          </p:cNvPr>
          <p:cNvSpPr>
            <a:spLocks noGrp="1"/>
          </p:cNvSpPr>
          <p:nvPr>
            <p:ph type="pic" idx="1"/>
          </p:nvPr>
        </p:nvSpPr>
        <p:spPr>
          <a:xfrm>
            <a:off x="351064" y="1622208"/>
            <a:ext cx="4607146" cy="2816227"/>
          </a:xfrm>
        </p:spPr>
        <p:txBody>
          <a:bodyPr/>
          <a:lstStyle/>
          <a:p>
            <a:pPr marL="285750" indent="-285750">
              <a:spcBef>
                <a:spcPts val="0"/>
              </a:spcBef>
              <a:buFont typeface="Arial" panose="020B0604020202020204" pitchFamily="34" charset="0"/>
              <a:buChar char="•"/>
            </a:pPr>
            <a:r>
              <a:rPr lang="en-US" dirty="0"/>
              <a:t>Ticketing system </a:t>
            </a:r>
          </a:p>
          <a:p>
            <a:pPr marL="285750" indent="-285750">
              <a:spcBef>
                <a:spcPts val="0"/>
              </a:spcBef>
              <a:buFont typeface="Arial" panose="020B0604020202020204" pitchFamily="34" charset="0"/>
              <a:buChar char="•"/>
            </a:pPr>
            <a:r>
              <a:rPr lang="en-US" dirty="0"/>
              <a:t>Expectation 24–48-hour turnaround.</a:t>
            </a:r>
          </a:p>
          <a:p>
            <a:pPr marL="285750" indent="-285750">
              <a:spcBef>
                <a:spcPts val="0"/>
              </a:spcBef>
              <a:buFont typeface="Arial" panose="020B0604020202020204" pitchFamily="34" charset="0"/>
              <a:buChar char="•"/>
            </a:pPr>
            <a:r>
              <a:rPr lang="en-US" dirty="0"/>
              <a:t>Current turnaround = ~ 2 hours</a:t>
            </a:r>
          </a:p>
          <a:p>
            <a:pPr marL="285750" indent="-285750">
              <a:spcBef>
                <a:spcPts val="0"/>
              </a:spcBef>
              <a:buFont typeface="Arial" panose="020B0604020202020204" pitchFamily="34" charset="0"/>
              <a:buChar char="•"/>
            </a:pPr>
            <a:r>
              <a:rPr lang="en-US" dirty="0"/>
              <a:t>7 full-time employees</a:t>
            </a:r>
          </a:p>
          <a:p>
            <a:pPr marL="285750" indent="-285750">
              <a:spcBef>
                <a:spcPts val="0"/>
              </a:spcBef>
              <a:buFont typeface="Arial" panose="020B0604020202020204" pitchFamily="34" charset="0"/>
              <a:buChar char="•"/>
            </a:pPr>
            <a:r>
              <a:rPr lang="en-US" dirty="0"/>
              <a:t>Cross-trained and cross-functional employees. </a:t>
            </a:r>
          </a:p>
          <a:p>
            <a:pPr marL="628650" lvl="1" indent="-285750">
              <a:spcBef>
                <a:spcPts val="0"/>
              </a:spcBef>
              <a:buFont typeface="Arial" panose="020B0604020202020204" pitchFamily="34" charset="0"/>
              <a:buChar char="•"/>
            </a:pPr>
            <a:r>
              <a:rPr lang="en-US" sz="1400" dirty="0"/>
              <a:t>Provides office coverage during absences, long-term leaves and vacancies </a:t>
            </a:r>
          </a:p>
          <a:p>
            <a:pPr marL="285750" indent="-285750">
              <a:spcBef>
                <a:spcPts val="0"/>
              </a:spcBef>
              <a:buFont typeface="Arial" panose="020B0604020202020204" pitchFamily="34" charset="0"/>
              <a:buChar char="•"/>
            </a:pPr>
            <a:r>
              <a:rPr lang="en-US" dirty="0"/>
              <a:t>Follows University Procurement processes</a:t>
            </a:r>
          </a:p>
        </p:txBody>
      </p:sp>
      <p:sp>
        <p:nvSpPr>
          <p:cNvPr id="8" name="Picture Placeholder 7">
            <a:extLst>
              <a:ext uri="{FF2B5EF4-FFF2-40B4-BE49-F238E27FC236}">
                <a16:creationId xmlns:a16="http://schemas.microsoft.com/office/drawing/2014/main" id="{81651A11-671C-CD35-3D48-52D6BE411A28}"/>
              </a:ext>
            </a:extLst>
          </p:cNvPr>
          <p:cNvSpPr>
            <a:spLocks noGrp="1"/>
          </p:cNvSpPr>
          <p:nvPr>
            <p:ph type="pic" idx="14"/>
          </p:nvPr>
        </p:nvSpPr>
        <p:spPr>
          <a:xfrm>
            <a:off x="351064" y="3795304"/>
            <a:ext cx="7642229" cy="2055592"/>
          </a:xfrm>
        </p:spPr>
        <p:txBody>
          <a:bodyPr>
            <a:normAutofit/>
          </a:bodyPr>
          <a:lstStyle/>
          <a:p>
            <a:r>
              <a:rPr lang="en-US" dirty="0">
                <a:solidFill>
                  <a:schemeClr val="accent5">
                    <a:lumMod val="75000"/>
                  </a:schemeClr>
                </a:solidFill>
              </a:rPr>
              <a:t>Order of Operations</a:t>
            </a:r>
          </a:p>
          <a:p>
            <a:pPr marL="285750" indent="-285750">
              <a:buFont typeface="Arial" panose="020B0604020202020204" pitchFamily="34" charset="0"/>
              <a:buChar char="•"/>
            </a:pPr>
            <a:r>
              <a:rPr lang="en-US" dirty="0"/>
              <a:t>Ariba – Preferred and non-preferred vendors </a:t>
            </a:r>
          </a:p>
          <a:p>
            <a:pPr marL="628650" lvl="1" indent="-285750">
              <a:buFont typeface="Arial" panose="020B0604020202020204" pitchFamily="34" charset="0"/>
              <a:buChar char="•"/>
            </a:pPr>
            <a:r>
              <a:rPr lang="en-US" sz="1500" dirty="0"/>
              <a:t>They pay to be preferred!</a:t>
            </a:r>
          </a:p>
          <a:p>
            <a:pPr marL="628650" lvl="1" indent="-285750">
              <a:buFont typeface="Arial" panose="020B0604020202020204" pitchFamily="34" charset="0"/>
              <a:buChar char="•"/>
            </a:pPr>
            <a:r>
              <a:rPr lang="en-US" sz="1500" dirty="0"/>
              <a:t>If you’re going to use a vendor multiple times, let us know! We can help get them set up as a vendor – even if not “preferred.”</a:t>
            </a:r>
          </a:p>
          <a:p>
            <a:pPr marL="285750" indent="-285750">
              <a:buFont typeface="Arial" panose="020B0604020202020204" pitchFamily="34" charset="0"/>
              <a:buChar char="•"/>
            </a:pPr>
            <a:r>
              <a:rPr lang="en-US" dirty="0"/>
              <a:t>Invoice (ZV60)</a:t>
            </a:r>
          </a:p>
          <a:p>
            <a:pPr marL="285750" indent="-285750">
              <a:buFont typeface="Arial" panose="020B0604020202020204" pitchFamily="34" charset="0"/>
              <a:buChar char="•"/>
            </a:pPr>
            <a:r>
              <a:rPr lang="en-US" dirty="0"/>
              <a:t>Credit Card </a:t>
            </a:r>
          </a:p>
        </p:txBody>
      </p:sp>
      <p:pic>
        <p:nvPicPr>
          <p:cNvPr id="10" name="Picture Placeholder 9" descr="Shopping cart outline">
            <a:extLst>
              <a:ext uri="{FF2B5EF4-FFF2-40B4-BE49-F238E27FC236}">
                <a16:creationId xmlns:a16="http://schemas.microsoft.com/office/drawing/2014/main" id="{07A92B7C-B15A-4D20-6292-E94C46D14415}"/>
              </a:ext>
            </a:extLst>
          </p:cNvPr>
          <p:cNvPicPr>
            <a:picLocks noGrp="1" noChangeAspect="1"/>
          </p:cNvPicPr>
          <p:nvPr>
            <p:ph type="pic" idx="13"/>
          </p:nvPr>
        </p:nvPicPr>
        <p:blipFill>
          <a:blip r:embed="rId4">
            <a:extLst>
              <a:ext uri="{96DAC541-7B7A-43D3-8B79-37D633B846F1}">
                <asvg:svgBlip xmlns:asvg="http://schemas.microsoft.com/office/drawing/2016/SVG/main" r:embed="rId5"/>
              </a:ext>
            </a:extLst>
          </a:blip>
          <a:srcRect t="1824" b="1824"/>
          <a:stretch>
            <a:fillRect/>
          </a:stretch>
        </p:blipFill>
        <p:spPr>
          <a:xfrm>
            <a:off x="5340171" y="1538006"/>
            <a:ext cx="3164849" cy="3049379"/>
          </a:xfrm>
        </p:spPr>
      </p:pic>
      <p:sp>
        <p:nvSpPr>
          <p:cNvPr id="13" name="Slide Number Placeholder 12">
            <a:extLst>
              <a:ext uri="{FF2B5EF4-FFF2-40B4-BE49-F238E27FC236}">
                <a16:creationId xmlns:a16="http://schemas.microsoft.com/office/drawing/2014/main" id="{1563EDD5-CC3E-D033-A1B9-65E8AA2E960D}"/>
              </a:ext>
            </a:extLst>
          </p:cNvPr>
          <p:cNvSpPr>
            <a:spLocks noGrp="1"/>
          </p:cNvSpPr>
          <p:nvPr>
            <p:ph type="sldNum" sz="quarter" idx="16"/>
          </p:nvPr>
        </p:nvSpPr>
        <p:spPr/>
        <p:txBody>
          <a:bodyPr/>
          <a:lstStyle/>
          <a:p>
            <a:fld id="{346097E4-2930-9D48-A5CE-AF00B0E70697}" type="slidenum">
              <a:rPr lang="en-US" smtClean="0"/>
              <a:t>2</a:t>
            </a:fld>
            <a:endParaRPr lang="en-US"/>
          </a:p>
        </p:txBody>
      </p:sp>
    </p:spTree>
    <p:extLst>
      <p:ext uri="{BB962C8B-B14F-4D97-AF65-F5344CB8AC3E}">
        <p14:creationId xmlns:p14="http://schemas.microsoft.com/office/powerpoint/2010/main" val="308755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A13902-0B38-D126-C9B9-1F9BD9BBBC4C}"/>
              </a:ext>
            </a:extLst>
          </p:cNvPr>
          <p:cNvSpPr>
            <a:spLocks noGrp="1"/>
          </p:cNvSpPr>
          <p:nvPr>
            <p:ph type="body" sz="quarter" idx="11"/>
          </p:nvPr>
        </p:nvSpPr>
        <p:spPr>
          <a:xfrm>
            <a:off x="342900" y="954291"/>
            <a:ext cx="8458200" cy="589032"/>
          </a:xfrm>
        </p:spPr>
        <p:txBody>
          <a:bodyPr/>
          <a:lstStyle/>
          <a:p>
            <a:pPr algn="ctr"/>
            <a:r>
              <a:rPr lang="en-US" sz="3600" dirty="0">
                <a:solidFill>
                  <a:schemeClr val="tx1"/>
                </a:solidFill>
              </a:rPr>
              <a:t>Meet the Team </a:t>
            </a:r>
          </a:p>
          <a:p>
            <a:endParaRPr lang="en-US" dirty="0"/>
          </a:p>
        </p:txBody>
      </p:sp>
      <p:sp>
        <p:nvSpPr>
          <p:cNvPr id="8" name="Title 7">
            <a:extLst>
              <a:ext uri="{FF2B5EF4-FFF2-40B4-BE49-F238E27FC236}">
                <a16:creationId xmlns:a16="http://schemas.microsoft.com/office/drawing/2014/main" id="{DF150D66-BCF4-A5A7-EF8E-6B4D3C797581}"/>
              </a:ext>
            </a:extLst>
          </p:cNvPr>
          <p:cNvSpPr>
            <a:spLocks noGrp="1"/>
          </p:cNvSpPr>
          <p:nvPr>
            <p:ph type="title"/>
          </p:nvPr>
        </p:nvSpPr>
        <p:spPr/>
        <p:txBody>
          <a:bodyPr>
            <a:normAutofit fontScale="90000"/>
          </a:bodyPr>
          <a:lstStyle/>
          <a:p>
            <a:pPr algn="ctr"/>
            <a:r>
              <a:rPr lang="en-US" dirty="0">
                <a:solidFill>
                  <a:schemeClr val="accent5">
                    <a:lumMod val="75000"/>
                  </a:schemeClr>
                </a:solidFill>
              </a:rPr>
              <a:t>College of Science &amp; Pharmacy Procurement </a:t>
            </a:r>
          </a:p>
        </p:txBody>
      </p:sp>
      <p:sp>
        <p:nvSpPr>
          <p:cNvPr id="12" name="Picture Placeholder 11">
            <a:extLst>
              <a:ext uri="{FF2B5EF4-FFF2-40B4-BE49-F238E27FC236}">
                <a16:creationId xmlns:a16="http://schemas.microsoft.com/office/drawing/2014/main" id="{05D92846-F206-0095-A025-246443E69500}"/>
              </a:ext>
            </a:extLst>
          </p:cNvPr>
          <p:cNvSpPr>
            <a:spLocks noGrp="1"/>
          </p:cNvSpPr>
          <p:nvPr>
            <p:ph type="pic" idx="1"/>
          </p:nvPr>
        </p:nvSpPr>
        <p:spPr>
          <a:xfrm>
            <a:off x="73042" y="907217"/>
            <a:ext cx="2053357" cy="1885677"/>
          </a:xfrm>
        </p:spPr>
        <p:txBody>
          <a:bodyPr/>
          <a:lstStyle/>
          <a:p>
            <a:pPr algn="ctr"/>
            <a:r>
              <a:rPr lang="en-US" dirty="0"/>
              <a:t>Liz Dunning</a:t>
            </a:r>
            <a:br>
              <a:rPr lang="en-US" dirty="0"/>
            </a:br>
            <a:r>
              <a:rPr lang="en-US" dirty="0">
                <a:solidFill>
                  <a:schemeClr val="accent5">
                    <a:lumMod val="75000"/>
                  </a:schemeClr>
                </a:solidFill>
              </a:rPr>
              <a:t>Interim Procurement Lead</a:t>
            </a:r>
          </a:p>
          <a:p>
            <a:pPr algn="ctr"/>
            <a:r>
              <a:rPr lang="en-US" dirty="0"/>
              <a:t>eplaspoh@purdue.edu</a:t>
            </a:r>
          </a:p>
        </p:txBody>
      </p:sp>
      <p:sp>
        <p:nvSpPr>
          <p:cNvPr id="14" name="Picture Placeholder 13">
            <a:extLst>
              <a:ext uri="{FF2B5EF4-FFF2-40B4-BE49-F238E27FC236}">
                <a16:creationId xmlns:a16="http://schemas.microsoft.com/office/drawing/2014/main" id="{CAC8ACBD-6916-CA91-6274-F546508E50AD}"/>
              </a:ext>
            </a:extLst>
          </p:cNvPr>
          <p:cNvSpPr>
            <a:spLocks noGrp="1"/>
          </p:cNvSpPr>
          <p:nvPr>
            <p:ph type="pic" idx="14"/>
          </p:nvPr>
        </p:nvSpPr>
        <p:spPr>
          <a:xfrm>
            <a:off x="2400148" y="1543323"/>
            <a:ext cx="2053357" cy="1885677"/>
          </a:xfrm>
        </p:spPr>
        <p:txBody>
          <a:bodyPr/>
          <a:lstStyle/>
          <a:p>
            <a:pPr algn="ctr"/>
            <a:r>
              <a:rPr lang="en-US" dirty="0"/>
              <a:t>Claire Evans</a:t>
            </a:r>
            <a:br>
              <a:rPr lang="en-US" dirty="0"/>
            </a:br>
            <a:r>
              <a:rPr lang="en-US" dirty="0">
                <a:solidFill>
                  <a:schemeClr val="accent5">
                    <a:lumMod val="75000"/>
                  </a:schemeClr>
                </a:solidFill>
              </a:rPr>
              <a:t>Business Assistant</a:t>
            </a:r>
            <a:br>
              <a:rPr lang="en-US" dirty="0"/>
            </a:br>
            <a:br>
              <a:rPr lang="en-US" dirty="0"/>
            </a:br>
            <a:r>
              <a:rPr lang="en-US" dirty="0"/>
              <a:t>muller28@purdue.edu</a:t>
            </a:r>
          </a:p>
        </p:txBody>
      </p:sp>
      <p:sp>
        <p:nvSpPr>
          <p:cNvPr id="15" name="Picture Placeholder 14">
            <a:extLst>
              <a:ext uri="{FF2B5EF4-FFF2-40B4-BE49-F238E27FC236}">
                <a16:creationId xmlns:a16="http://schemas.microsoft.com/office/drawing/2014/main" id="{2CE2D298-039F-D811-ABFC-305214819271}"/>
              </a:ext>
            </a:extLst>
          </p:cNvPr>
          <p:cNvSpPr>
            <a:spLocks noGrp="1"/>
          </p:cNvSpPr>
          <p:nvPr>
            <p:ph type="pic" idx="16"/>
          </p:nvPr>
        </p:nvSpPr>
        <p:spPr>
          <a:xfrm>
            <a:off x="4573945" y="1537488"/>
            <a:ext cx="2053357" cy="1885677"/>
          </a:xfrm>
        </p:spPr>
        <p:txBody>
          <a:bodyPr/>
          <a:lstStyle/>
          <a:p>
            <a:pPr algn="ctr"/>
            <a:r>
              <a:rPr lang="en-US" dirty="0"/>
              <a:t>Karen Benakovich</a:t>
            </a:r>
            <a:br>
              <a:rPr lang="en-US" dirty="0"/>
            </a:br>
            <a:r>
              <a:rPr lang="en-US" dirty="0">
                <a:solidFill>
                  <a:schemeClr val="accent5">
                    <a:lumMod val="75000"/>
                  </a:schemeClr>
                </a:solidFill>
              </a:rPr>
              <a:t>Business Assistant</a:t>
            </a:r>
            <a:br>
              <a:rPr lang="en-US" dirty="0"/>
            </a:br>
            <a:br>
              <a:rPr lang="en-US" dirty="0"/>
            </a:br>
            <a:r>
              <a:rPr lang="en-US" dirty="0"/>
              <a:t>kbenakov@purdue.edu</a:t>
            </a:r>
          </a:p>
        </p:txBody>
      </p:sp>
      <p:sp>
        <p:nvSpPr>
          <p:cNvPr id="16" name="Picture Placeholder 15">
            <a:extLst>
              <a:ext uri="{FF2B5EF4-FFF2-40B4-BE49-F238E27FC236}">
                <a16:creationId xmlns:a16="http://schemas.microsoft.com/office/drawing/2014/main" id="{17770C25-D0E6-D65C-AAE7-51D4DF370CC4}"/>
              </a:ext>
            </a:extLst>
          </p:cNvPr>
          <p:cNvSpPr>
            <a:spLocks noGrp="1"/>
          </p:cNvSpPr>
          <p:nvPr>
            <p:ph type="pic" idx="17"/>
          </p:nvPr>
        </p:nvSpPr>
        <p:spPr>
          <a:xfrm>
            <a:off x="6970037" y="990950"/>
            <a:ext cx="2053357" cy="1885677"/>
          </a:xfrm>
        </p:spPr>
        <p:txBody>
          <a:bodyPr/>
          <a:lstStyle/>
          <a:p>
            <a:pPr algn="ctr"/>
            <a:r>
              <a:rPr lang="en-US" dirty="0"/>
              <a:t>Cheyenne Tomlin</a:t>
            </a:r>
            <a:br>
              <a:rPr lang="en-US" dirty="0"/>
            </a:br>
            <a:r>
              <a:rPr lang="en-US" dirty="0">
                <a:solidFill>
                  <a:schemeClr val="accent5">
                    <a:lumMod val="75000"/>
                  </a:schemeClr>
                </a:solidFill>
              </a:rPr>
              <a:t>Business Assistant</a:t>
            </a:r>
            <a:br>
              <a:rPr lang="en-US" dirty="0"/>
            </a:br>
            <a:br>
              <a:rPr lang="en-US" dirty="0"/>
            </a:br>
            <a:r>
              <a:rPr lang="en-US" dirty="0"/>
              <a:t>cmtomlin@Purdue.edu</a:t>
            </a:r>
          </a:p>
        </p:txBody>
      </p:sp>
      <p:sp>
        <p:nvSpPr>
          <p:cNvPr id="17" name="Picture Placeholder 16">
            <a:extLst>
              <a:ext uri="{FF2B5EF4-FFF2-40B4-BE49-F238E27FC236}">
                <a16:creationId xmlns:a16="http://schemas.microsoft.com/office/drawing/2014/main" id="{2D87D092-65BA-67DB-A9E6-820BB21698C9}"/>
              </a:ext>
            </a:extLst>
          </p:cNvPr>
          <p:cNvSpPr>
            <a:spLocks noGrp="1"/>
          </p:cNvSpPr>
          <p:nvPr>
            <p:ph type="pic" idx="18"/>
          </p:nvPr>
        </p:nvSpPr>
        <p:spPr>
          <a:xfrm>
            <a:off x="73042" y="3882580"/>
            <a:ext cx="2053357" cy="1885677"/>
          </a:xfrm>
        </p:spPr>
        <p:txBody>
          <a:bodyPr/>
          <a:lstStyle/>
          <a:p>
            <a:pPr algn="ctr"/>
            <a:r>
              <a:rPr lang="en-US" dirty="0"/>
              <a:t>Karen Croussore</a:t>
            </a:r>
            <a:br>
              <a:rPr lang="en-US" dirty="0"/>
            </a:br>
            <a:r>
              <a:rPr lang="en-US" dirty="0">
                <a:solidFill>
                  <a:schemeClr val="accent5">
                    <a:lumMod val="75000"/>
                  </a:schemeClr>
                </a:solidFill>
              </a:rPr>
              <a:t>Business Assistant</a:t>
            </a:r>
            <a:br>
              <a:rPr lang="en-US" dirty="0"/>
            </a:br>
            <a:br>
              <a:rPr lang="en-US" dirty="0"/>
            </a:br>
            <a:r>
              <a:rPr lang="en-US" dirty="0"/>
              <a:t>kcrousso@purdue.edu</a:t>
            </a:r>
          </a:p>
        </p:txBody>
      </p:sp>
      <p:sp>
        <p:nvSpPr>
          <p:cNvPr id="18" name="Picture Placeholder 17">
            <a:extLst>
              <a:ext uri="{FF2B5EF4-FFF2-40B4-BE49-F238E27FC236}">
                <a16:creationId xmlns:a16="http://schemas.microsoft.com/office/drawing/2014/main" id="{0764AA35-C8EC-9E62-DF98-C2C95E9521A2}"/>
              </a:ext>
            </a:extLst>
          </p:cNvPr>
          <p:cNvSpPr>
            <a:spLocks noGrp="1"/>
          </p:cNvSpPr>
          <p:nvPr>
            <p:ph type="pic" idx="19"/>
          </p:nvPr>
        </p:nvSpPr>
        <p:spPr>
          <a:xfrm>
            <a:off x="2604702" y="4870248"/>
            <a:ext cx="1954317" cy="1885677"/>
          </a:xfrm>
        </p:spPr>
        <p:txBody>
          <a:bodyPr/>
          <a:lstStyle/>
          <a:p>
            <a:pPr algn="ctr"/>
            <a:r>
              <a:rPr lang="en-US" dirty="0"/>
              <a:t>Heather Sands</a:t>
            </a:r>
            <a:br>
              <a:rPr lang="en-US" dirty="0"/>
            </a:br>
            <a:r>
              <a:rPr lang="en-US" dirty="0">
                <a:solidFill>
                  <a:schemeClr val="accent5">
                    <a:lumMod val="75000"/>
                  </a:schemeClr>
                </a:solidFill>
              </a:rPr>
              <a:t>Business Assistant, Associate</a:t>
            </a:r>
            <a:br>
              <a:rPr lang="en-US" dirty="0">
                <a:solidFill>
                  <a:schemeClr val="accent5">
                    <a:lumMod val="75000"/>
                  </a:schemeClr>
                </a:solidFill>
              </a:rPr>
            </a:br>
            <a:br>
              <a:rPr lang="en-US" dirty="0"/>
            </a:br>
            <a:r>
              <a:rPr lang="en-US" dirty="0"/>
              <a:t>hrsands@purdue.edu</a:t>
            </a:r>
          </a:p>
        </p:txBody>
      </p:sp>
      <p:sp>
        <p:nvSpPr>
          <p:cNvPr id="19" name="Picture Placeholder 18">
            <a:extLst>
              <a:ext uri="{FF2B5EF4-FFF2-40B4-BE49-F238E27FC236}">
                <a16:creationId xmlns:a16="http://schemas.microsoft.com/office/drawing/2014/main" id="{525445A7-6997-D864-6468-AFD3DBEACA38}"/>
              </a:ext>
            </a:extLst>
          </p:cNvPr>
          <p:cNvSpPr>
            <a:spLocks noGrp="1"/>
          </p:cNvSpPr>
          <p:nvPr>
            <p:ph type="pic" idx="20"/>
          </p:nvPr>
        </p:nvSpPr>
        <p:spPr>
          <a:xfrm>
            <a:off x="6991641" y="3882581"/>
            <a:ext cx="2053357" cy="1885677"/>
          </a:xfrm>
        </p:spPr>
        <p:txBody>
          <a:bodyPr/>
          <a:lstStyle/>
          <a:p>
            <a:pPr algn="ctr"/>
            <a:r>
              <a:rPr lang="en-US" dirty="0"/>
              <a:t>Tatum Carter</a:t>
            </a:r>
            <a:br>
              <a:rPr lang="en-US" dirty="0"/>
            </a:br>
            <a:r>
              <a:rPr lang="en-US" dirty="0">
                <a:solidFill>
                  <a:schemeClr val="accent5">
                    <a:lumMod val="75000"/>
                  </a:schemeClr>
                </a:solidFill>
              </a:rPr>
              <a:t>Business Assistant, Associate</a:t>
            </a:r>
            <a:br>
              <a:rPr lang="en-US" dirty="0"/>
            </a:br>
            <a:br>
              <a:rPr lang="en-US" dirty="0"/>
            </a:br>
            <a:r>
              <a:rPr lang="en-US" dirty="0"/>
              <a:t>carte304@purdue.edu</a:t>
            </a:r>
          </a:p>
        </p:txBody>
      </p:sp>
      <p:sp>
        <p:nvSpPr>
          <p:cNvPr id="13" name="Slide Number Placeholder 12">
            <a:extLst>
              <a:ext uri="{FF2B5EF4-FFF2-40B4-BE49-F238E27FC236}">
                <a16:creationId xmlns:a16="http://schemas.microsoft.com/office/drawing/2014/main" id="{D73E71C9-E8D2-E7F9-9259-B74B09281609}"/>
              </a:ext>
            </a:extLst>
          </p:cNvPr>
          <p:cNvSpPr>
            <a:spLocks noGrp="1"/>
          </p:cNvSpPr>
          <p:nvPr>
            <p:ph type="sldNum" sz="quarter" idx="21"/>
          </p:nvPr>
        </p:nvSpPr>
        <p:spPr/>
        <p:txBody>
          <a:bodyPr/>
          <a:lstStyle/>
          <a:p>
            <a:fld id="{346097E4-2930-9D48-A5CE-AF00B0E70697}" type="slidenum">
              <a:rPr lang="en-US" smtClean="0"/>
              <a:t>3</a:t>
            </a:fld>
            <a:endParaRPr lang="en-US"/>
          </a:p>
        </p:txBody>
      </p:sp>
      <p:pic>
        <p:nvPicPr>
          <p:cNvPr id="21" name="Picture 20">
            <a:extLst>
              <a:ext uri="{FF2B5EF4-FFF2-40B4-BE49-F238E27FC236}">
                <a16:creationId xmlns:a16="http://schemas.microsoft.com/office/drawing/2014/main" id="{3CC6925B-5567-E3DB-4BAE-D6D0FB9699E0}"/>
              </a:ext>
            </a:extLst>
          </p:cNvPr>
          <p:cNvPicPr>
            <a:picLocks noChangeAspect="1"/>
          </p:cNvPicPr>
          <p:nvPr/>
        </p:nvPicPr>
        <p:blipFill>
          <a:blip r:embed="rId3"/>
          <a:stretch>
            <a:fillRect/>
          </a:stretch>
        </p:blipFill>
        <p:spPr>
          <a:xfrm>
            <a:off x="2746603" y="2464729"/>
            <a:ext cx="1316235" cy="2172770"/>
          </a:xfrm>
          <a:prstGeom prst="rect">
            <a:avLst/>
          </a:prstGeom>
        </p:spPr>
      </p:pic>
      <p:pic>
        <p:nvPicPr>
          <p:cNvPr id="23" name="Picture 22">
            <a:extLst>
              <a:ext uri="{FF2B5EF4-FFF2-40B4-BE49-F238E27FC236}">
                <a16:creationId xmlns:a16="http://schemas.microsoft.com/office/drawing/2014/main" id="{85202CE2-7AB2-C8CE-47F3-6767E1DF6105}"/>
              </a:ext>
            </a:extLst>
          </p:cNvPr>
          <p:cNvPicPr>
            <a:picLocks noChangeAspect="1"/>
          </p:cNvPicPr>
          <p:nvPr/>
        </p:nvPicPr>
        <p:blipFill>
          <a:blip r:embed="rId4"/>
          <a:stretch>
            <a:fillRect/>
          </a:stretch>
        </p:blipFill>
        <p:spPr>
          <a:xfrm>
            <a:off x="7452975" y="1906379"/>
            <a:ext cx="1325449" cy="1940496"/>
          </a:xfrm>
          <a:prstGeom prst="rect">
            <a:avLst/>
          </a:prstGeom>
        </p:spPr>
      </p:pic>
      <p:pic>
        <p:nvPicPr>
          <p:cNvPr id="29" name="Picture 28">
            <a:extLst>
              <a:ext uri="{FF2B5EF4-FFF2-40B4-BE49-F238E27FC236}">
                <a16:creationId xmlns:a16="http://schemas.microsoft.com/office/drawing/2014/main" id="{4A2006F8-EAF4-239D-B9CF-6D3C07E18807}"/>
              </a:ext>
            </a:extLst>
          </p:cNvPr>
          <p:cNvPicPr>
            <a:picLocks noChangeAspect="1"/>
          </p:cNvPicPr>
          <p:nvPr/>
        </p:nvPicPr>
        <p:blipFill>
          <a:blip r:embed="rId5"/>
          <a:stretch>
            <a:fillRect/>
          </a:stretch>
        </p:blipFill>
        <p:spPr>
          <a:xfrm>
            <a:off x="365576" y="1901927"/>
            <a:ext cx="1316235" cy="1876082"/>
          </a:xfrm>
          <a:prstGeom prst="rect">
            <a:avLst/>
          </a:prstGeom>
        </p:spPr>
      </p:pic>
      <p:pic>
        <p:nvPicPr>
          <p:cNvPr id="31" name="Picture 30">
            <a:extLst>
              <a:ext uri="{FF2B5EF4-FFF2-40B4-BE49-F238E27FC236}">
                <a16:creationId xmlns:a16="http://schemas.microsoft.com/office/drawing/2014/main" id="{4F7FDFE1-6257-830C-A643-8C34561288B0}"/>
              </a:ext>
            </a:extLst>
          </p:cNvPr>
          <p:cNvPicPr>
            <a:picLocks noChangeAspect="1"/>
          </p:cNvPicPr>
          <p:nvPr/>
        </p:nvPicPr>
        <p:blipFill>
          <a:blip r:embed="rId6"/>
          <a:stretch>
            <a:fillRect/>
          </a:stretch>
        </p:blipFill>
        <p:spPr>
          <a:xfrm>
            <a:off x="4805345" y="4561725"/>
            <a:ext cx="1664329" cy="2093833"/>
          </a:xfrm>
          <a:prstGeom prst="rect">
            <a:avLst/>
          </a:prstGeom>
        </p:spPr>
      </p:pic>
      <p:pic>
        <p:nvPicPr>
          <p:cNvPr id="33" name="Picture 32">
            <a:extLst>
              <a:ext uri="{FF2B5EF4-FFF2-40B4-BE49-F238E27FC236}">
                <a16:creationId xmlns:a16="http://schemas.microsoft.com/office/drawing/2014/main" id="{3CF48979-1013-0367-2DDB-BB0F6236B40A}"/>
              </a:ext>
            </a:extLst>
          </p:cNvPr>
          <p:cNvPicPr>
            <a:picLocks noChangeAspect="1"/>
          </p:cNvPicPr>
          <p:nvPr/>
        </p:nvPicPr>
        <p:blipFill>
          <a:blip r:embed="rId7"/>
          <a:stretch>
            <a:fillRect/>
          </a:stretch>
        </p:blipFill>
        <p:spPr>
          <a:xfrm>
            <a:off x="7087198" y="4970617"/>
            <a:ext cx="1372082" cy="1684941"/>
          </a:xfrm>
          <a:prstGeom prst="rect">
            <a:avLst/>
          </a:prstGeom>
        </p:spPr>
      </p:pic>
      <p:pic>
        <p:nvPicPr>
          <p:cNvPr id="37" name="Picture 36">
            <a:extLst>
              <a:ext uri="{FF2B5EF4-FFF2-40B4-BE49-F238E27FC236}">
                <a16:creationId xmlns:a16="http://schemas.microsoft.com/office/drawing/2014/main" id="{3CAAF934-37EB-44C0-18C0-02268A0429B3}"/>
              </a:ext>
            </a:extLst>
          </p:cNvPr>
          <p:cNvPicPr>
            <a:picLocks noChangeAspect="1"/>
          </p:cNvPicPr>
          <p:nvPr/>
        </p:nvPicPr>
        <p:blipFill>
          <a:blip r:embed="rId8"/>
          <a:stretch>
            <a:fillRect/>
          </a:stretch>
        </p:blipFill>
        <p:spPr>
          <a:xfrm>
            <a:off x="342900" y="4752023"/>
            <a:ext cx="1581388" cy="1424674"/>
          </a:xfrm>
          <a:prstGeom prst="rect">
            <a:avLst/>
          </a:prstGeom>
        </p:spPr>
      </p:pic>
      <p:pic>
        <p:nvPicPr>
          <p:cNvPr id="39" name="Picture 38">
            <a:extLst>
              <a:ext uri="{FF2B5EF4-FFF2-40B4-BE49-F238E27FC236}">
                <a16:creationId xmlns:a16="http://schemas.microsoft.com/office/drawing/2014/main" id="{F60A14B1-6490-6090-403D-777F43D34D6D}"/>
              </a:ext>
            </a:extLst>
          </p:cNvPr>
          <p:cNvPicPr>
            <a:picLocks noChangeAspect="1"/>
          </p:cNvPicPr>
          <p:nvPr/>
        </p:nvPicPr>
        <p:blipFill>
          <a:blip r:embed="rId9"/>
          <a:stretch>
            <a:fillRect/>
          </a:stretch>
        </p:blipFill>
        <p:spPr>
          <a:xfrm>
            <a:off x="4817558" y="2452917"/>
            <a:ext cx="1646976" cy="1940496"/>
          </a:xfrm>
          <a:prstGeom prst="rect">
            <a:avLst/>
          </a:prstGeom>
        </p:spPr>
      </p:pic>
    </p:spTree>
    <p:extLst>
      <p:ext uri="{BB962C8B-B14F-4D97-AF65-F5344CB8AC3E}">
        <p14:creationId xmlns:p14="http://schemas.microsoft.com/office/powerpoint/2010/main" val="408635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115D7-6C74-6528-F23C-B81DEA42F2D7}"/>
              </a:ext>
            </a:extLst>
          </p:cNvPr>
          <p:cNvSpPr>
            <a:spLocks noGrp="1"/>
          </p:cNvSpPr>
          <p:nvPr>
            <p:ph type="title"/>
          </p:nvPr>
        </p:nvSpPr>
        <p:spPr/>
        <p:txBody>
          <a:bodyPr>
            <a:normAutofit fontScale="90000"/>
          </a:bodyPr>
          <a:lstStyle/>
          <a:p>
            <a:r>
              <a:rPr lang="en-US" dirty="0">
                <a:solidFill>
                  <a:schemeClr val="accent5">
                    <a:lumMod val="75000"/>
                  </a:schemeClr>
                </a:solidFill>
              </a:rPr>
              <a:t>What changes will Chemistry experience? </a:t>
            </a:r>
          </a:p>
        </p:txBody>
      </p:sp>
      <p:sp>
        <p:nvSpPr>
          <p:cNvPr id="6" name="Text Placeholder 5">
            <a:extLst>
              <a:ext uri="{FF2B5EF4-FFF2-40B4-BE49-F238E27FC236}">
                <a16:creationId xmlns:a16="http://schemas.microsoft.com/office/drawing/2014/main" id="{ED0C898A-2FF1-8C4F-2A46-D380387196DD}"/>
              </a:ext>
            </a:extLst>
          </p:cNvPr>
          <p:cNvSpPr>
            <a:spLocks noGrp="1"/>
          </p:cNvSpPr>
          <p:nvPr>
            <p:ph type="body" sz="quarter" idx="13"/>
          </p:nvPr>
        </p:nvSpPr>
        <p:spPr/>
        <p:txBody>
          <a:bodyPr/>
          <a:lstStyle/>
          <a:p>
            <a:r>
              <a:rPr lang="en-US" dirty="0"/>
              <a:t>Email  to </a:t>
            </a:r>
            <a:r>
              <a:rPr lang="en-US" dirty="0">
                <a:hlinkClick r:id="rId3"/>
              </a:rPr>
              <a:t>cosprocure@purdue.edu</a:t>
            </a:r>
            <a:r>
              <a:rPr lang="en-US" dirty="0"/>
              <a:t>				</a:t>
            </a:r>
            <a:r>
              <a:rPr lang="en-US" dirty="0">
                <a:solidFill>
                  <a:schemeClr val="tx1"/>
                </a:solidFill>
                <a:hlinkClick r:id="rId4">
                  <a:extLst>
                    <a:ext uri="{A12FA001-AC4F-418D-AE19-62706E023703}">
                      <ahyp:hlinkClr xmlns:ahyp="http://schemas.microsoft.com/office/drawing/2018/hyperlinkcolor" val="tx"/>
                    </a:ext>
                  </a:extLst>
                </a:hlinkClick>
              </a:rPr>
              <a:t>CoSP Website   </a:t>
            </a:r>
            <a:endParaRPr lang="en-US" dirty="0">
              <a:solidFill>
                <a:schemeClr val="tx1"/>
              </a:solidFill>
            </a:endParaRPr>
          </a:p>
        </p:txBody>
      </p:sp>
      <p:sp>
        <p:nvSpPr>
          <p:cNvPr id="3" name="Picture Placeholder 2">
            <a:extLst>
              <a:ext uri="{FF2B5EF4-FFF2-40B4-BE49-F238E27FC236}">
                <a16:creationId xmlns:a16="http://schemas.microsoft.com/office/drawing/2014/main" id="{0661DF0A-811D-1AB6-9EC1-7677D3912763}"/>
              </a:ext>
            </a:extLst>
          </p:cNvPr>
          <p:cNvSpPr>
            <a:spLocks noGrp="1"/>
          </p:cNvSpPr>
          <p:nvPr>
            <p:ph type="pic" idx="1"/>
          </p:nvPr>
        </p:nvSpPr>
        <p:spPr>
          <a:xfrm>
            <a:off x="351065" y="1646377"/>
            <a:ext cx="8298136" cy="4644056"/>
          </a:xfrm>
        </p:spPr>
        <p:txBody>
          <a:bodyPr>
            <a:normAutofit/>
          </a:bodyPr>
          <a:lstStyle/>
          <a:p>
            <a:pPr marL="285750" indent="-285750">
              <a:buFont typeface="Arial" panose="020B0604020202020204" pitchFamily="34" charset="0"/>
              <a:buChar char="•"/>
            </a:pPr>
            <a:r>
              <a:rPr lang="en-US" dirty="0"/>
              <a:t>Please only send </a:t>
            </a:r>
            <a:r>
              <a:rPr lang="en-US" u="sng" dirty="0">
                <a:solidFill>
                  <a:schemeClr val="accent5">
                    <a:lumMod val="75000"/>
                  </a:schemeClr>
                </a:solidFill>
              </a:rPr>
              <a:t>one</a:t>
            </a:r>
            <a:r>
              <a:rPr lang="en-US" dirty="0"/>
              <a:t> </a:t>
            </a:r>
            <a:r>
              <a:rPr lang="en-US" b="1" dirty="0">
                <a:solidFill>
                  <a:schemeClr val="accent5">
                    <a:lumMod val="75000"/>
                  </a:schemeClr>
                </a:solidFill>
              </a:rPr>
              <a:t>vendor</a:t>
            </a:r>
            <a:r>
              <a:rPr lang="en-US" dirty="0"/>
              <a:t> per email request</a:t>
            </a:r>
          </a:p>
          <a:p>
            <a:pPr marL="628650" lvl="1" indent="-285750">
              <a:buFont typeface="Arial" panose="020B0604020202020204" pitchFamily="34" charset="0"/>
              <a:buChar char="•"/>
            </a:pPr>
            <a:r>
              <a:rPr lang="en-US" sz="1500" dirty="0"/>
              <a:t>Multiple orders with the </a:t>
            </a:r>
            <a:r>
              <a:rPr lang="en-US" sz="1500" i="1" dirty="0"/>
              <a:t>same</a:t>
            </a:r>
            <a:r>
              <a:rPr lang="en-US" sz="1500" dirty="0"/>
              <a:t> vendor may be received at one time</a:t>
            </a:r>
          </a:p>
          <a:p>
            <a:pPr marL="628650" lvl="1" indent="-285750">
              <a:buFont typeface="Arial" panose="020B0604020202020204" pitchFamily="34" charset="0"/>
              <a:buChar char="•"/>
            </a:pPr>
            <a:r>
              <a:rPr lang="en-US" sz="1500" dirty="0"/>
              <a:t>Form 125 (any version) accepted </a:t>
            </a:r>
          </a:p>
          <a:p>
            <a:pPr marL="971550" lvl="2" indent="-285750">
              <a:buFont typeface="Arial" panose="020B0604020202020204" pitchFamily="34" charset="0"/>
              <a:buChar char="•"/>
            </a:pPr>
            <a:r>
              <a:rPr lang="en-US" sz="1200" dirty="0"/>
              <a:t>Service Portal launching May 1st! Online form submission and tracking functionality! </a:t>
            </a:r>
          </a:p>
          <a:p>
            <a:pPr marL="971550" lvl="2" indent="-285750">
              <a:buFont typeface="Arial" panose="020B0604020202020204" pitchFamily="34" charset="0"/>
              <a:buChar char="•"/>
            </a:pPr>
            <a:r>
              <a:rPr lang="en-US" sz="1200" dirty="0"/>
              <a:t>Leslie has been on development/implementation team! </a:t>
            </a:r>
          </a:p>
          <a:p>
            <a:pPr marL="285750" indent="-285750">
              <a:buFont typeface="Arial" panose="020B0604020202020204" pitchFamily="34" charset="0"/>
              <a:buChar char="•"/>
            </a:pPr>
            <a:r>
              <a:rPr lang="en-US" dirty="0"/>
              <a:t>Large capital orders, </a:t>
            </a:r>
            <a:r>
              <a:rPr lang="en-US" dirty="0">
                <a:solidFill>
                  <a:schemeClr val="accent5">
                    <a:lumMod val="75000"/>
                  </a:schemeClr>
                </a:solidFill>
              </a:rPr>
              <a:t>&gt; $10K </a:t>
            </a:r>
            <a:r>
              <a:rPr lang="en-US" dirty="0"/>
              <a:t>need to follow central processes – Faculty/Staff/Students will work directly with Central on equipment specs prior to coming to the center.</a:t>
            </a:r>
          </a:p>
          <a:p>
            <a:pPr marL="628650" lvl="1" indent="-285750">
              <a:buFont typeface="Arial" panose="020B0604020202020204" pitchFamily="34" charset="0"/>
              <a:buChar char="•"/>
            </a:pPr>
            <a:r>
              <a:rPr lang="en-US" sz="1500" dirty="0">
                <a:hlinkClick r:id="rId5">
                  <a:extLst>
                    <a:ext uri="{A12FA001-AC4F-418D-AE19-62706E023703}">
                      <ahyp:hlinkClr xmlns:ahyp="http://schemas.microsoft.com/office/drawing/2018/hyperlinkcolor" val="tx"/>
                    </a:ext>
                  </a:extLst>
                </a:hlinkClick>
              </a:rPr>
              <a:t>Central SharePoint </a:t>
            </a:r>
            <a:endParaRPr lang="en-US" sz="1500" dirty="0"/>
          </a:p>
          <a:p>
            <a:pPr marL="628650" lvl="1" indent="-285750">
              <a:buFont typeface="Arial" panose="020B0604020202020204" pitchFamily="34" charset="0"/>
              <a:buChar char="•"/>
            </a:pPr>
            <a:r>
              <a:rPr lang="en-US" sz="1500" dirty="0">
                <a:solidFill>
                  <a:schemeClr val="accent5">
                    <a:lumMod val="75000"/>
                  </a:schemeClr>
                </a:solidFill>
              </a:rPr>
              <a:t>Special Purchase Form still required.</a:t>
            </a:r>
            <a:r>
              <a:rPr lang="en-US" sz="1500" dirty="0"/>
              <a:t> </a:t>
            </a:r>
          </a:p>
          <a:p>
            <a:pPr marL="971550" lvl="2" indent="-285750">
              <a:buFont typeface="Arial" panose="020B0604020202020204" pitchFamily="34" charset="0"/>
              <a:buChar char="•"/>
            </a:pPr>
            <a:r>
              <a:rPr lang="en-US" sz="1200" dirty="0"/>
              <a:t>Business Manager will sign off on these forms. Signature or email approval must be present. COSP does not have signature authorization to sign for Chemistry </a:t>
            </a:r>
          </a:p>
          <a:p>
            <a:pPr marL="285750" indent="-285750">
              <a:buFont typeface="Arial" panose="020B0604020202020204" pitchFamily="34" charset="0"/>
              <a:buChar char="•"/>
            </a:pPr>
            <a:r>
              <a:rPr lang="en-US" b="1" dirty="0">
                <a:solidFill>
                  <a:schemeClr val="accent5">
                    <a:lumMod val="75000"/>
                  </a:schemeClr>
                </a:solidFill>
              </a:rPr>
              <a:t>Must</a:t>
            </a:r>
            <a:r>
              <a:rPr lang="en-US" dirty="0"/>
              <a:t> include faculty name, office/lab number and shipping address on requests</a:t>
            </a:r>
          </a:p>
          <a:p>
            <a:pPr marL="285750" indent="-285750">
              <a:buFont typeface="Arial" panose="020B0604020202020204" pitchFamily="34" charset="0"/>
              <a:buChar char="•"/>
            </a:pPr>
            <a:r>
              <a:rPr lang="en-US" dirty="0">
                <a:solidFill>
                  <a:schemeClr val="accent5">
                    <a:lumMod val="75000"/>
                  </a:schemeClr>
                </a:solidFill>
              </a:rPr>
              <a:t>Radioactive Materials </a:t>
            </a:r>
            <a:r>
              <a:rPr lang="en-US" dirty="0"/>
              <a:t>are never allowed on credit cards. These must ship to HAMP prior to delivery! </a:t>
            </a:r>
          </a:p>
          <a:p>
            <a:pPr marL="285750" indent="-285750">
              <a:buFont typeface="Arial" panose="020B0604020202020204" pitchFamily="34" charset="0"/>
              <a:buChar char="•"/>
            </a:pPr>
            <a:r>
              <a:rPr lang="en-US" i="1" dirty="0">
                <a:solidFill>
                  <a:schemeClr val="accent5">
                    <a:lumMod val="75000"/>
                  </a:schemeClr>
                </a:solidFill>
              </a:rPr>
              <a:t>Possibly</a:t>
            </a:r>
            <a:r>
              <a:rPr lang="en-US" dirty="0"/>
              <a:t> more emails. Customers will be listed as “watchers” on Ariba orders and will receive confirmations, shipping updates. This is for the BOT functionality and transparency on your order request!</a:t>
            </a:r>
          </a:p>
          <a:p>
            <a:pPr marL="285750" indent="-285750">
              <a:buFont typeface="Arial" panose="020B0604020202020204" pitchFamily="34" charset="0"/>
              <a:buChar char="•"/>
            </a:pPr>
            <a:r>
              <a:rPr lang="en-US" b="1" dirty="0">
                <a:solidFill>
                  <a:schemeClr val="accent5">
                    <a:lumMod val="75000"/>
                  </a:schemeClr>
                </a:solidFill>
              </a:rPr>
              <a:t>More</a:t>
            </a:r>
            <a:r>
              <a:rPr lang="en-US" dirty="0"/>
              <a:t> awareness and visibility of your purchasing requests! Tracking functionality outside of email!</a:t>
            </a:r>
          </a:p>
          <a:p>
            <a:pPr marL="285750" indent="-285750">
              <a:buFont typeface="Arial" panose="020B0604020202020204" pitchFamily="34" charset="0"/>
              <a:buChar char="•"/>
            </a:pPr>
            <a:endParaRPr lang="en-US" dirty="0"/>
          </a:p>
          <a:p>
            <a:pPr marL="628650" lvl="1"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900" dirty="0"/>
          </a:p>
        </p:txBody>
      </p:sp>
      <p:sp>
        <p:nvSpPr>
          <p:cNvPr id="5" name="Slide Number Placeholder 4">
            <a:extLst>
              <a:ext uri="{FF2B5EF4-FFF2-40B4-BE49-F238E27FC236}">
                <a16:creationId xmlns:a16="http://schemas.microsoft.com/office/drawing/2014/main" id="{EE20C8AD-2BE5-C4F7-D8D5-ED4174D60CAB}"/>
              </a:ext>
            </a:extLst>
          </p:cNvPr>
          <p:cNvSpPr>
            <a:spLocks noGrp="1"/>
          </p:cNvSpPr>
          <p:nvPr>
            <p:ph type="sldNum" sz="quarter" idx="14"/>
          </p:nvPr>
        </p:nvSpPr>
        <p:spPr/>
        <p:txBody>
          <a:bodyPr/>
          <a:lstStyle/>
          <a:p>
            <a:fld id="{346097E4-2930-9D48-A5CE-AF00B0E70697}" type="slidenum">
              <a:rPr lang="en-US" smtClean="0"/>
              <a:t>4</a:t>
            </a:fld>
            <a:endParaRPr lang="en-US"/>
          </a:p>
        </p:txBody>
      </p:sp>
    </p:spTree>
    <p:extLst>
      <p:ext uri="{BB962C8B-B14F-4D97-AF65-F5344CB8AC3E}">
        <p14:creationId xmlns:p14="http://schemas.microsoft.com/office/powerpoint/2010/main" val="336505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1D0BE4-6CAA-F38A-DB99-AF9E176711F0}"/>
              </a:ext>
            </a:extLst>
          </p:cNvPr>
          <p:cNvSpPr>
            <a:spLocks noGrp="1"/>
          </p:cNvSpPr>
          <p:nvPr>
            <p:ph type="title"/>
          </p:nvPr>
        </p:nvSpPr>
        <p:spPr/>
        <p:txBody>
          <a:bodyPr>
            <a:normAutofit fontScale="90000"/>
          </a:bodyPr>
          <a:lstStyle/>
          <a:p>
            <a:r>
              <a:rPr lang="en-US" dirty="0">
                <a:solidFill>
                  <a:schemeClr val="accent5">
                    <a:lumMod val="75000"/>
                  </a:schemeClr>
                </a:solidFill>
              </a:rPr>
              <a:t>Request for Purchase $10,000 and Over </a:t>
            </a:r>
          </a:p>
        </p:txBody>
      </p:sp>
      <p:sp>
        <p:nvSpPr>
          <p:cNvPr id="5" name="Text Placeholder 4">
            <a:extLst>
              <a:ext uri="{FF2B5EF4-FFF2-40B4-BE49-F238E27FC236}">
                <a16:creationId xmlns:a16="http://schemas.microsoft.com/office/drawing/2014/main" id="{A0AFF639-1778-E4AC-5DE3-C904C075B597}"/>
              </a:ext>
            </a:extLst>
          </p:cNvPr>
          <p:cNvSpPr>
            <a:spLocks noGrp="1"/>
          </p:cNvSpPr>
          <p:nvPr>
            <p:ph type="body" sz="quarter" idx="11"/>
          </p:nvPr>
        </p:nvSpPr>
        <p:spPr/>
        <p:txBody>
          <a:bodyPr/>
          <a:lstStyle/>
          <a:p>
            <a:r>
              <a:rPr lang="en-US" dirty="0">
                <a:hlinkClick r:id="rId2"/>
              </a:rPr>
              <a:t>Purdue Central Procurement SharePoint </a:t>
            </a:r>
            <a:endParaRPr lang="en-US" dirty="0"/>
          </a:p>
        </p:txBody>
      </p:sp>
      <p:sp>
        <p:nvSpPr>
          <p:cNvPr id="2" name="Slide Number Placeholder 1">
            <a:extLst>
              <a:ext uri="{FF2B5EF4-FFF2-40B4-BE49-F238E27FC236}">
                <a16:creationId xmlns:a16="http://schemas.microsoft.com/office/drawing/2014/main" id="{192CAA86-D1E5-7B89-650E-E978D9E66A05}"/>
              </a:ext>
            </a:extLst>
          </p:cNvPr>
          <p:cNvSpPr>
            <a:spLocks noGrp="1"/>
          </p:cNvSpPr>
          <p:nvPr>
            <p:ph type="sldNum" sz="quarter" idx="15"/>
          </p:nvPr>
        </p:nvSpPr>
        <p:spPr/>
        <p:txBody>
          <a:bodyPr/>
          <a:lstStyle/>
          <a:p>
            <a:fld id="{346097E4-2930-9D48-A5CE-AF00B0E70697}" type="slidenum">
              <a:rPr lang="en-US" smtClean="0"/>
              <a:t>5</a:t>
            </a:fld>
            <a:endParaRPr lang="en-US"/>
          </a:p>
        </p:txBody>
      </p:sp>
      <p:pic>
        <p:nvPicPr>
          <p:cNvPr id="9" name="Content Placeholder 8">
            <a:extLst>
              <a:ext uri="{FF2B5EF4-FFF2-40B4-BE49-F238E27FC236}">
                <a16:creationId xmlns:a16="http://schemas.microsoft.com/office/drawing/2014/main" id="{BB434861-92BB-6B0C-AE33-3B4EA8502F26}"/>
              </a:ext>
            </a:extLst>
          </p:cNvPr>
          <p:cNvPicPr>
            <a:picLocks noGrp="1" noChangeAspect="1"/>
          </p:cNvPicPr>
          <p:nvPr>
            <p:ph idx="14"/>
          </p:nvPr>
        </p:nvPicPr>
        <p:blipFill>
          <a:blip r:embed="rId3"/>
          <a:stretch>
            <a:fillRect/>
          </a:stretch>
        </p:blipFill>
        <p:spPr>
          <a:xfrm>
            <a:off x="852429" y="1354525"/>
            <a:ext cx="7002598" cy="4810729"/>
          </a:xfrm>
        </p:spPr>
      </p:pic>
    </p:spTree>
    <p:extLst>
      <p:ext uri="{BB962C8B-B14F-4D97-AF65-F5344CB8AC3E}">
        <p14:creationId xmlns:p14="http://schemas.microsoft.com/office/powerpoint/2010/main" val="148460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05C27-D1CF-AE1A-A33A-69C86F1C66E1}"/>
              </a:ext>
            </a:extLst>
          </p:cNvPr>
          <p:cNvSpPr>
            <a:spLocks noGrp="1"/>
          </p:cNvSpPr>
          <p:nvPr>
            <p:ph type="title"/>
          </p:nvPr>
        </p:nvSpPr>
        <p:spPr/>
        <p:txBody>
          <a:bodyPr>
            <a:normAutofit fontScale="90000"/>
          </a:bodyPr>
          <a:lstStyle/>
          <a:p>
            <a:r>
              <a:rPr lang="en-US" dirty="0">
                <a:solidFill>
                  <a:schemeClr val="accent5">
                    <a:lumMod val="75000"/>
                  </a:schemeClr>
                </a:solidFill>
              </a:rPr>
              <a:t>Purdue Service Portal – MAY 1</a:t>
            </a:r>
            <a:r>
              <a:rPr lang="en-US" baseline="30000" dirty="0">
                <a:solidFill>
                  <a:schemeClr val="accent5">
                    <a:lumMod val="75000"/>
                  </a:schemeClr>
                </a:solidFill>
              </a:rPr>
              <a:t>st</a:t>
            </a:r>
            <a:r>
              <a:rPr lang="en-US" dirty="0">
                <a:solidFill>
                  <a:schemeClr val="accent5">
                    <a:lumMod val="75000"/>
                  </a:schemeClr>
                </a:solidFill>
              </a:rPr>
              <a:t>, electronic forms!</a:t>
            </a:r>
          </a:p>
        </p:txBody>
      </p:sp>
      <p:sp>
        <p:nvSpPr>
          <p:cNvPr id="4" name="Text Placeholder 3">
            <a:extLst>
              <a:ext uri="{FF2B5EF4-FFF2-40B4-BE49-F238E27FC236}">
                <a16:creationId xmlns:a16="http://schemas.microsoft.com/office/drawing/2014/main" id="{E194CB76-3094-C3DD-3B7B-3ABA843BAFB5}"/>
              </a:ext>
            </a:extLst>
          </p:cNvPr>
          <p:cNvSpPr>
            <a:spLocks noGrp="1"/>
          </p:cNvSpPr>
          <p:nvPr>
            <p:ph type="body" sz="quarter" idx="11"/>
          </p:nvPr>
        </p:nvSpPr>
        <p:spPr/>
        <p:txBody>
          <a:bodyPr/>
          <a:lstStyle/>
          <a:p>
            <a:r>
              <a:rPr lang="en-US" dirty="0"/>
              <a:t>Search </a:t>
            </a:r>
            <a:r>
              <a:rPr lang="en-US" dirty="0" err="1"/>
              <a:t>OneCampus</a:t>
            </a:r>
            <a:r>
              <a:rPr lang="en-US" dirty="0"/>
              <a:t> Portal for Business Center Purchasing Forms</a:t>
            </a:r>
          </a:p>
        </p:txBody>
      </p:sp>
      <p:sp>
        <p:nvSpPr>
          <p:cNvPr id="5" name="Slide Number Placeholder 4">
            <a:extLst>
              <a:ext uri="{FF2B5EF4-FFF2-40B4-BE49-F238E27FC236}">
                <a16:creationId xmlns:a16="http://schemas.microsoft.com/office/drawing/2014/main" id="{29E991F5-DF9D-3F31-41D6-1B475A2D798B}"/>
              </a:ext>
            </a:extLst>
          </p:cNvPr>
          <p:cNvSpPr>
            <a:spLocks noGrp="1"/>
          </p:cNvSpPr>
          <p:nvPr>
            <p:ph type="sldNum" sz="quarter" idx="15"/>
          </p:nvPr>
        </p:nvSpPr>
        <p:spPr/>
        <p:txBody>
          <a:bodyPr/>
          <a:lstStyle/>
          <a:p>
            <a:fld id="{346097E4-2930-9D48-A5CE-AF00B0E70697}" type="slidenum">
              <a:rPr lang="en-US" smtClean="0"/>
              <a:t>6</a:t>
            </a:fld>
            <a:endParaRPr lang="en-US"/>
          </a:p>
        </p:txBody>
      </p:sp>
      <p:pic>
        <p:nvPicPr>
          <p:cNvPr id="7" name="Picture 6">
            <a:extLst>
              <a:ext uri="{FF2B5EF4-FFF2-40B4-BE49-F238E27FC236}">
                <a16:creationId xmlns:a16="http://schemas.microsoft.com/office/drawing/2014/main" id="{5D4F46B9-F9F1-A03E-CF2E-344E69668DE2}"/>
              </a:ext>
            </a:extLst>
          </p:cNvPr>
          <p:cNvPicPr>
            <a:picLocks noChangeAspect="1"/>
          </p:cNvPicPr>
          <p:nvPr/>
        </p:nvPicPr>
        <p:blipFill>
          <a:blip r:embed="rId2"/>
          <a:stretch>
            <a:fillRect/>
          </a:stretch>
        </p:blipFill>
        <p:spPr>
          <a:xfrm>
            <a:off x="351064" y="1570924"/>
            <a:ext cx="8171415" cy="3182789"/>
          </a:xfrm>
          <a:prstGeom prst="rect">
            <a:avLst/>
          </a:prstGeom>
        </p:spPr>
      </p:pic>
      <p:sp>
        <p:nvSpPr>
          <p:cNvPr id="8" name="TextBox 7">
            <a:extLst>
              <a:ext uri="{FF2B5EF4-FFF2-40B4-BE49-F238E27FC236}">
                <a16:creationId xmlns:a16="http://schemas.microsoft.com/office/drawing/2014/main" id="{6D180A42-D35D-4E5B-DB21-45131FA9D5FF}"/>
              </a:ext>
            </a:extLst>
          </p:cNvPr>
          <p:cNvSpPr txBox="1"/>
          <p:nvPr/>
        </p:nvSpPr>
        <p:spPr>
          <a:xfrm>
            <a:off x="351064" y="5004586"/>
            <a:ext cx="849199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Requires Purdue Boiler Key for login!</a:t>
            </a:r>
          </a:p>
          <a:p>
            <a:pPr marL="285750" indent="-285750">
              <a:buFont typeface="Arial" panose="020B0604020202020204" pitchFamily="34" charset="0"/>
              <a:buChar char="•"/>
            </a:pPr>
            <a:r>
              <a:rPr lang="en-US" dirty="0"/>
              <a:t>Direct link to Purchasing Forms – </a:t>
            </a:r>
            <a:r>
              <a:rPr lang="en-US" dirty="0">
                <a:hlinkClick r:id="rId3"/>
              </a:rPr>
              <a:t>cosprocure@purdue.edu</a:t>
            </a:r>
            <a:r>
              <a:rPr lang="en-US" dirty="0"/>
              <a:t> is still valid! </a:t>
            </a:r>
          </a:p>
          <a:p>
            <a:pPr marL="285750" indent="-285750">
              <a:buFont typeface="Arial" panose="020B0604020202020204" pitchFamily="34" charset="0"/>
              <a:buChar char="•"/>
            </a:pPr>
            <a:r>
              <a:rPr lang="en-US" dirty="0">
                <a:solidFill>
                  <a:srgbClr val="FF0000"/>
                </a:solidFill>
              </a:rPr>
              <a:t>Electronic form submission is not required! All emails received to </a:t>
            </a:r>
            <a:r>
              <a:rPr lang="en-US" dirty="0">
                <a:solidFill>
                  <a:srgbClr val="FF0000"/>
                </a:solidFill>
                <a:hlinkClick r:id="rId4"/>
              </a:rPr>
              <a:t>cosprocure@prudue.edu</a:t>
            </a:r>
            <a:r>
              <a:rPr lang="en-US" dirty="0">
                <a:solidFill>
                  <a:srgbClr val="FF0000"/>
                </a:solidFill>
              </a:rPr>
              <a:t> will auto flow to the center! </a:t>
            </a:r>
          </a:p>
        </p:txBody>
      </p:sp>
    </p:spTree>
    <p:extLst>
      <p:ext uri="{BB962C8B-B14F-4D97-AF65-F5344CB8AC3E}">
        <p14:creationId xmlns:p14="http://schemas.microsoft.com/office/powerpoint/2010/main" val="8195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F1F6048-0DF4-879A-EC52-DC7D70BE56A0}"/>
              </a:ext>
            </a:extLst>
          </p:cNvPr>
          <p:cNvPicPr>
            <a:picLocks noGrp="1" noChangeAspect="1"/>
          </p:cNvPicPr>
          <p:nvPr>
            <p:ph idx="14"/>
          </p:nvPr>
        </p:nvPicPr>
        <p:blipFill>
          <a:blip r:embed="rId2"/>
          <a:stretch>
            <a:fillRect/>
          </a:stretch>
        </p:blipFill>
        <p:spPr>
          <a:xfrm>
            <a:off x="1244687" y="1320051"/>
            <a:ext cx="6654625" cy="4454525"/>
          </a:xfrm>
        </p:spPr>
      </p:pic>
      <p:sp>
        <p:nvSpPr>
          <p:cNvPr id="3" name="Title 2">
            <a:extLst>
              <a:ext uri="{FF2B5EF4-FFF2-40B4-BE49-F238E27FC236}">
                <a16:creationId xmlns:a16="http://schemas.microsoft.com/office/drawing/2014/main" id="{926564A8-07C2-3700-24A9-57A158A1CD56}"/>
              </a:ext>
            </a:extLst>
          </p:cNvPr>
          <p:cNvSpPr>
            <a:spLocks noGrp="1"/>
          </p:cNvSpPr>
          <p:nvPr>
            <p:ph type="title"/>
          </p:nvPr>
        </p:nvSpPr>
        <p:spPr/>
        <p:txBody>
          <a:bodyPr>
            <a:normAutofit fontScale="90000"/>
          </a:bodyPr>
          <a:lstStyle/>
          <a:p>
            <a:r>
              <a:rPr lang="en-US" dirty="0">
                <a:solidFill>
                  <a:schemeClr val="accent5">
                    <a:lumMod val="75000"/>
                  </a:schemeClr>
                </a:solidFill>
              </a:rPr>
              <a:t>Purdue Service Portal – MAY 1</a:t>
            </a:r>
            <a:r>
              <a:rPr lang="en-US" baseline="30000" dirty="0">
                <a:solidFill>
                  <a:schemeClr val="accent5">
                    <a:lumMod val="75000"/>
                  </a:schemeClr>
                </a:solidFill>
              </a:rPr>
              <a:t>st</a:t>
            </a:r>
            <a:r>
              <a:rPr lang="en-US" dirty="0">
                <a:solidFill>
                  <a:schemeClr val="accent5">
                    <a:lumMod val="75000"/>
                  </a:schemeClr>
                </a:solidFill>
              </a:rPr>
              <a:t>, electronic forms!</a:t>
            </a:r>
            <a:endParaRPr lang="en-US" dirty="0"/>
          </a:p>
        </p:txBody>
      </p:sp>
      <p:sp>
        <p:nvSpPr>
          <p:cNvPr id="4" name="Text Placeholder 3">
            <a:extLst>
              <a:ext uri="{FF2B5EF4-FFF2-40B4-BE49-F238E27FC236}">
                <a16:creationId xmlns:a16="http://schemas.microsoft.com/office/drawing/2014/main" id="{2A2F0328-2BD7-152F-25B2-02E25E6C2A06}"/>
              </a:ext>
            </a:extLst>
          </p:cNvPr>
          <p:cNvSpPr>
            <a:spLocks noGrp="1"/>
          </p:cNvSpPr>
          <p:nvPr>
            <p:ph type="body" sz="quarter" idx="11"/>
          </p:nvPr>
        </p:nvSpPr>
        <p:spPr/>
        <p:txBody>
          <a:bodyPr/>
          <a:lstStyle/>
          <a:p>
            <a:r>
              <a:rPr lang="en-US" dirty="0"/>
              <a:t>Select “Place Order” to complete request online with no paper form</a:t>
            </a:r>
          </a:p>
        </p:txBody>
      </p:sp>
      <p:sp>
        <p:nvSpPr>
          <p:cNvPr id="5" name="Slide Number Placeholder 4">
            <a:extLst>
              <a:ext uri="{FF2B5EF4-FFF2-40B4-BE49-F238E27FC236}">
                <a16:creationId xmlns:a16="http://schemas.microsoft.com/office/drawing/2014/main" id="{92B57DD5-400D-1F93-B2C1-1BF9380A0EBE}"/>
              </a:ext>
            </a:extLst>
          </p:cNvPr>
          <p:cNvSpPr>
            <a:spLocks noGrp="1"/>
          </p:cNvSpPr>
          <p:nvPr>
            <p:ph type="sldNum" sz="quarter" idx="15"/>
          </p:nvPr>
        </p:nvSpPr>
        <p:spPr/>
        <p:txBody>
          <a:bodyPr/>
          <a:lstStyle/>
          <a:p>
            <a:fld id="{346097E4-2930-9D48-A5CE-AF00B0E70697}" type="slidenum">
              <a:rPr lang="en-US" smtClean="0"/>
              <a:t>7</a:t>
            </a:fld>
            <a:endParaRPr lang="en-US"/>
          </a:p>
        </p:txBody>
      </p:sp>
    </p:spTree>
    <p:extLst>
      <p:ext uri="{BB962C8B-B14F-4D97-AF65-F5344CB8AC3E}">
        <p14:creationId xmlns:p14="http://schemas.microsoft.com/office/powerpoint/2010/main" val="421173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C5EF27-F77B-1DD2-613B-AF4D6E56DF9F}"/>
              </a:ext>
            </a:extLst>
          </p:cNvPr>
          <p:cNvPicPr>
            <a:picLocks noGrp="1" noChangeAspect="1"/>
          </p:cNvPicPr>
          <p:nvPr>
            <p:ph idx="14"/>
          </p:nvPr>
        </p:nvPicPr>
        <p:blipFill>
          <a:blip r:embed="rId2"/>
          <a:stretch>
            <a:fillRect/>
          </a:stretch>
        </p:blipFill>
        <p:spPr>
          <a:xfrm>
            <a:off x="482886" y="1450582"/>
            <a:ext cx="5424754" cy="3912528"/>
          </a:xfrm>
        </p:spPr>
      </p:pic>
      <p:sp>
        <p:nvSpPr>
          <p:cNvPr id="3" name="Title 2">
            <a:extLst>
              <a:ext uri="{FF2B5EF4-FFF2-40B4-BE49-F238E27FC236}">
                <a16:creationId xmlns:a16="http://schemas.microsoft.com/office/drawing/2014/main" id="{677B76AC-6368-F5F8-6ABE-6149DDB87F3D}"/>
              </a:ext>
            </a:extLst>
          </p:cNvPr>
          <p:cNvSpPr>
            <a:spLocks noGrp="1"/>
          </p:cNvSpPr>
          <p:nvPr>
            <p:ph type="title"/>
          </p:nvPr>
        </p:nvSpPr>
        <p:spPr/>
        <p:txBody>
          <a:bodyPr>
            <a:normAutofit fontScale="90000"/>
          </a:bodyPr>
          <a:lstStyle/>
          <a:p>
            <a:r>
              <a:rPr lang="en-US" dirty="0">
                <a:solidFill>
                  <a:schemeClr val="accent5">
                    <a:lumMod val="75000"/>
                  </a:schemeClr>
                </a:solidFill>
              </a:rPr>
              <a:t>Purdue Service Portal – MAY 1</a:t>
            </a:r>
            <a:r>
              <a:rPr lang="en-US" baseline="30000" dirty="0">
                <a:solidFill>
                  <a:schemeClr val="accent5">
                    <a:lumMod val="75000"/>
                  </a:schemeClr>
                </a:solidFill>
              </a:rPr>
              <a:t>st</a:t>
            </a:r>
            <a:r>
              <a:rPr lang="en-US" dirty="0">
                <a:solidFill>
                  <a:schemeClr val="accent5">
                    <a:lumMod val="75000"/>
                  </a:schemeClr>
                </a:solidFill>
              </a:rPr>
              <a:t>, electronic forms!</a:t>
            </a:r>
            <a:endParaRPr lang="en-US" dirty="0"/>
          </a:p>
        </p:txBody>
      </p:sp>
      <p:sp>
        <p:nvSpPr>
          <p:cNvPr id="4" name="Text Placeholder 3">
            <a:extLst>
              <a:ext uri="{FF2B5EF4-FFF2-40B4-BE49-F238E27FC236}">
                <a16:creationId xmlns:a16="http://schemas.microsoft.com/office/drawing/2014/main" id="{0BBDC578-2D97-6B5F-B95D-EEA679A0FCB0}"/>
              </a:ext>
            </a:extLst>
          </p:cNvPr>
          <p:cNvSpPr>
            <a:spLocks noGrp="1"/>
          </p:cNvSpPr>
          <p:nvPr>
            <p:ph type="body" sz="quarter" idx="11"/>
          </p:nvPr>
        </p:nvSpPr>
        <p:spPr/>
        <p:txBody>
          <a:bodyPr/>
          <a:lstStyle/>
          <a:p>
            <a:r>
              <a:rPr lang="en-US" dirty="0"/>
              <a:t>Tracking visibility for all emails AND electronic forms ! </a:t>
            </a:r>
          </a:p>
        </p:txBody>
      </p:sp>
      <p:sp>
        <p:nvSpPr>
          <p:cNvPr id="5" name="Slide Number Placeholder 4">
            <a:extLst>
              <a:ext uri="{FF2B5EF4-FFF2-40B4-BE49-F238E27FC236}">
                <a16:creationId xmlns:a16="http://schemas.microsoft.com/office/drawing/2014/main" id="{82222381-1232-6E58-6151-02049F0979EC}"/>
              </a:ext>
            </a:extLst>
          </p:cNvPr>
          <p:cNvSpPr>
            <a:spLocks noGrp="1"/>
          </p:cNvSpPr>
          <p:nvPr>
            <p:ph type="sldNum" sz="quarter" idx="15"/>
          </p:nvPr>
        </p:nvSpPr>
        <p:spPr/>
        <p:txBody>
          <a:bodyPr/>
          <a:lstStyle/>
          <a:p>
            <a:fld id="{346097E4-2930-9D48-A5CE-AF00B0E70697}" type="slidenum">
              <a:rPr lang="en-US" smtClean="0"/>
              <a:t>8</a:t>
            </a:fld>
            <a:endParaRPr lang="en-US"/>
          </a:p>
        </p:txBody>
      </p:sp>
      <p:sp>
        <p:nvSpPr>
          <p:cNvPr id="10" name="TextBox 9">
            <a:extLst>
              <a:ext uri="{FF2B5EF4-FFF2-40B4-BE49-F238E27FC236}">
                <a16:creationId xmlns:a16="http://schemas.microsoft.com/office/drawing/2014/main" id="{5CBDD3BA-345B-8B7E-E654-43006CD90C16}"/>
              </a:ext>
            </a:extLst>
          </p:cNvPr>
          <p:cNvSpPr txBox="1"/>
          <p:nvPr/>
        </p:nvSpPr>
        <p:spPr>
          <a:xfrm>
            <a:off x="6123398" y="1397285"/>
            <a:ext cx="2445249" cy="4247317"/>
          </a:xfrm>
          <a:prstGeom prst="rect">
            <a:avLst/>
          </a:prstGeom>
          <a:noFill/>
        </p:spPr>
        <p:txBody>
          <a:bodyPr wrap="square" rtlCol="0">
            <a:spAutoFit/>
          </a:bodyPr>
          <a:lstStyle/>
          <a:p>
            <a:pPr marL="285750" indent="-285750">
              <a:buFont typeface="Arial" panose="020B0604020202020204" pitchFamily="34" charset="0"/>
              <a:buChar char="•"/>
            </a:pPr>
            <a:r>
              <a:rPr lang="en-US" sz="1600" dirty="0"/>
              <a:t>Services &gt; Ticket Requests</a:t>
            </a:r>
          </a:p>
          <a:p>
            <a:endParaRPr lang="en-US" sz="1600" dirty="0"/>
          </a:p>
          <a:p>
            <a:pPr marL="285750" indent="-285750">
              <a:buFont typeface="Arial" panose="020B0604020202020204" pitchFamily="34" charset="0"/>
              <a:buChar char="•"/>
            </a:pPr>
            <a:r>
              <a:rPr lang="en-US" sz="1600" dirty="0"/>
              <a:t>All submissions for IT, Payroll, and Purchasing will be visible. </a:t>
            </a:r>
          </a:p>
          <a:p>
            <a:endParaRPr lang="en-US" sz="1600" dirty="0"/>
          </a:p>
          <a:p>
            <a:pPr marL="285750" indent="-285750">
              <a:buFont typeface="Arial" panose="020B0604020202020204" pitchFamily="34" charset="0"/>
              <a:buChar char="•"/>
            </a:pPr>
            <a:r>
              <a:rPr lang="en-US" sz="1600" dirty="0"/>
              <a:t>Status and request visible on main page</a:t>
            </a:r>
          </a:p>
          <a:p>
            <a:endParaRPr lang="en-US" sz="1600" dirty="0"/>
          </a:p>
          <a:p>
            <a:pPr marL="285750" indent="-285750">
              <a:buFont typeface="Arial" panose="020B0604020202020204" pitchFamily="34" charset="0"/>
              <a:buChar char="•"/>
            </a:pPr>
            <a:r>
              <a:rPr lang="en-US" sz="1600" dirty="0"/>
              <a:t>If selected and open, comments, the ability to provide more info and attachments available! </a:t>
            </a:r>
          </a:p>
          <a:p>
            <a:pPr marL="285750" indent="-285750">
              <a:buFont typeface="Arial" panose="020B0604020202020204" pitchFamily="34" charset="0"/>
              <a:buChar char="•"/>
            </a:pPr>
            <a:endParaRPr lang="en-US" sz="1400" dirty="0"/>
          </a:p>
        </p:txBody>
      </p:sp>
      <p:sp>
        <p:nvSpPr>
          <p:cNvPr id="11" name="TextBox 10">
            <a:extLst>
              <a:ext uri="{FF2B5EF4-FFF2-40B4-BE49-F238E27FC236}">
                <a16:creationId xmlns:a16="http://schemas.microsoft.com/office/drawing/2014/main" id="{745BBDAD-ED75-C679-9BEA-C69EE900E590}"/>
              </a:ext>
            </a:extLst>
          </p:cNvPr>
          <p:cNvSpPr txBox="1"/>
          <p:nvPr/>
        </p:nvSpPr>
        <p:spPr>
          <a:xfrm>
            <a:off x="482886" y="5363110"/>
            <a:ext cx="5352835" cy="276999"/>
          </a:xfrm>
          <a:prstGeom prst="rect">
            <a:avLst/>
          </a:prstGeom>
          <a:noFill/>
        </p:spPr>
        <p:txBody>
          <a:bodyPr wrap="square" rtlCol="0">
            <a:spAutoFit/>
          </a:bodyPr>
          <a:lstStyle/>
          <a:p>
            <a:r>
              <a:rPr lang="en-US" sz="1200" i="1" dirty="0"/>
              <a:t>*Examples shown are in testing environment*</a:t>
            </a:r>
          </a:p>
        </p:txBody>
      </p:sp>
    </p:spTree>
    <p:extLst>
      <p:ext uri="{BB962C8B-B14F-4D97-AF65-F5344CB8AC3E}">
        <p14:creationId xmlns:p14="http://schemas.microsoft.com/office/powerpoint/2010/main" val="207761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492DE9-4F7A-7E79-6449-EF092AA3E9D9}"/>
              </a:ext>
            </a:extLst>
          </p:cNvPr>
          <p:cNvSpPr>
            <a:spLocks noGrp="1"/>
          </p:cNvSpPr>
          <p:nvPr>
            <p:ph type="body" sz="quarter" idx="10"/>
          </p:nvPr>
        </p:nvSpPr>
        <p:spPr/>
        <p:txBody>
          <a:bodyPr/>
          <a:lstStyle/>
          <a:p>
            <a:r>
              <a:rPr lang="en-US" sz="2000" dirty="0"/>
              <a:t>Credit Cards &amp;  Receipts </a:t>
            </a:r>
          </a:p>
        </p:txBody>
      </p:sp>
      <p:sp>
        <p:nvSpPr>
          <p:cNvPr id="7" name="Text Placeholder 6">
            <a:extLst>
              <a:ext uri="{FF2B5EF4-FFF2-40B4-BE49-F238E27FC236}">
                <a16:creationId xmlns:a16="http://schemas.microsoft.com/office/drawing/2014/main" id="{7C372813-3142-0B38-AA94-12CF53B15E57}"/>
              </a:ext>
            </a:extLst>
          </p:cNvPr>
          <p:cNvSpPr>
            <a:spLocks noGrp="1"/>
          </p:cNvSpPr>
          <p:nvPr>
            <p:ph type="body" sz="quarter" idx="13"/>
          </p:nvPr>
        </p:nvSpPr>
        <p:spPr>
          <a:xfrm>
            <a:off x="3190093" y="1436467"/>
            <a:ext cx="2763815" cy="339561"/>
          </a:xfrm>
        </p:spPr>
        <p:txBody>
          <a:bodyPr/>
          <a:lstStyle/>
          <a:p>
            <a:r>
              <a:rPr lang="en-US" sz="2000" dirty="0"/>
              <a:t>Receiving &amp; Packing Slips </a:t>
            </a:r>
          </a:p>
        </p:txBody>
      </p:sp>
      <p:sp>
        <p:nvSpPr>
          <p:cNvPr id="9" name="Text Placeholder 8">
            <a:extLst>
              <a:ext uri="{FF2B5EF4-FFF2-40B4-BE49-F238E27FC236}">
                <a16:creationId xmlns:a16="http://schemas.microsoft.com/office/drawing/2014/main" id="{6D9D3BE8-3AF2-75E9-D6CA-BEE5D74A1630}"/>
              </a:ext>
            </a:extLst>
          </p:cNvPr>
          <p:cNvSpPr>
            <a:spLocks noGrp="1"/>
          </p:cNvSpPr>
          <p:nvPr>
            <p:ph type="body" sz="quarter" idx="16"/>
          </p:nvPr>
        </p:nvSpPr>
        <p:spPr>
          <a:xfrm>
            <a:off x="5816173" y="1433917"/>
            <a:ext cx="2753008" cy="339561"/>
          </a:xfrm>
        </p:spPr>
        <p:txBody>
          <a:bodyPr/>
          <a:lstStyle/>
          <a:p>
            <a:r>
              <a:rPr lang="en-US" sz="2000" dirty="0"/>
              <a:t>Personal Reimbursements</a:t>
            </a:r>
          </a:p>
        </p:txBody>
      </p:sp>
      <p:sp>
        <p:nvSpPr>
          <p:cNvPr id="5" name="Text Placeholder 4">
            <a:extLst>
              <a:ext uri="{FF2B5EF4-FFF2-40B4-BE49-F238E27FC236}">
                <a16:creationId xmlns:a16="http://schemas.microsoft.com/office/drawing/2014/main" id="{214DBCAE-56B3-0632-B282-151148F7C95F}"/>
              </a:ext>
            </a:extLst>
          </p:cNvPr>
          <p:cNvSpPr>
            <a:spLocks noGrp="1"/>
          </p:cNvSpPr>
          <p:nvPr>
            <p:ph type="body" sz="half" idx="2"/>
          </p:nvPr>
        </p:nvSpPr>
        <p:spPr>
          <a:xfrm>
            <a:off x="677434" y="1958533"/>
            <a:ext cx="2489597" cy="1958526"/>
          </a:xfrm>
        </p:spPr>
        <p:txBody>
          <a:bodyPr>
            <a:normAutofit/>
          </a:bodyPr>
          <a:lstStyle/>
          <a:p>
            <a:r>
              <a:rPr lang="en-US" dirty="0"/>
              <a:t>Check out card from Division Administrative Assistant </a:t>
            </a:r>
          </a:p>
          <a:p>
            <a:endParaRPr lang="en-US" dirty="0"/>
          </a:p>
          <a:p>
            <a:r>
              <a:rPr lang="en-US" dirty="0"/>
              <a:t>Department Specific Reconciler</a:t>
            </a:r>
          </a:p>
          <a:p>
            <a:pPr marL="285750" indent="-285750">
              <a:buFontTx/>
              <a:buChar char="-"/>
            </a:pPr>
            <a:r>
              <a:rPr lang="en-US" dirty="0"/>
              <a:t>Chemistry: Claire Evans</a:t>
            </a:r>
          </a:p>
          <a:p>
            <a:pPr marL="285750" indent="-285750">
              <a:buFontTx/>
              <a:buChar char="-"/>
            </a:pPr>
            <a:r>
              <a:rPr lang="en-US" dirty="0"/>
              <a:t>Cross-trained for coverage </a:t>
            </a:r>
          </a:p>
        </p:txBody>
      </p:sp>
      <p:sp>
        <p:nvSpPr>
          <p:cNvPr id="11" name="Text Placeholder 10">
            <a:extLst>
              <a:ext uri="{FF2B5EF4-FFF2-40B4-BE49-F238E27FC236}">
                <a16:creationId xmlns:a16="http://schemas.microsoft.com/office/drawing/2014/main" id="{D015885D-3005-A6B6-F18E-B51B6C00D8D6}"/>
              </a:ext>
            </a:extLst>
          </p:cNvPr>
          <p:cNvSpPr>
            <a:spLocks noGrp="1"/>
          </p:cNvSpPr>
          <p:nvPr>
            <p:ph type="body" sz="half" idx="24"/>
          </p:nvPr>
        </p:nvSpPr>
        <p:spPr>
          <a:xfrm>
            <a:off x="3315768" y="1958533"/>
            <a:ext cx="2489597" cy="2084739"/>
          </a:xfrm>
        </p:spPr>
        <p:txBody>
          <a:bodyPr>
            <a:normAutofit/>
          </a:bodyPr>
          <a:lstStyle/>
          <a:p>
            <a:r>
              <a:rPr lang="en-US" dirty="0"/>
              <a:t>Alan will remain in Chemistry at the dock. </a:t>
            </a:r>
          </a:p>
          <a:p>
            <a:pPr marL="285750" indent="-285750">
              <a:buFontTx/>
              <a:buChar char="-"/>
            </a:pPr>
            <a:r>
              <a:rPr lang="en-US" dirty="0"/>
              <a:t>Will continue to be available for pickup at the doc once email is received for pickup.</a:t>
            </a:r>
          </a:p>
          <a:p>
            <a:pPr marL="285750" indent="-285750">
              <a:buFontTx/>
              <a:buChar char="-"/>
            </a:pPr>
            <a:r>
              <a:rPr lang="en-US" dirty="0"/>
              <a:t>Alan to send packing slips to COSP.</a:t>
            </a:r>
          </a:p>
        </p:txBody>
      </p:sp>
      <p:sp>
        <p:nvSpPr>
          <p:cNvPr id="8" name="Picture Placeholder 7">
            <a:extLst>
              <a:ext uri="{FF2B5EF4-FFF2-40B4-BE49-F238E27FC236}">
                <a16:creationId xmlns:a16="http://schemas.microsoft.com/office/drawing/2014/main" id="{EAA3C465-3C8A-7303-EC7D-5AC54ED6A3DF}"/>
              </a:ext>
            </a:extLst>
          </p:cNvPr>
          <p:cNvSpPr>
            <a:spLocks noGrp="1"/>
          </p:cNvSpPr>
          <p:nvPr>
            <p:ph type="pic" sz="quarter" idx="15"/>
          </p:nvPr>
        </p:nvSpPr>
        <p:spPr>
          <a:xfrm>
            <a:off x="3315768" y="4045821"/>
            <a:ext cx="2489597" cy="1804225"/>
          </a:xfrm>
        </p:spPr>
        <p:txBody>
          <a:bodyPr/>
          <a:lstStyle/>
          <a:p>
            <a:r>
              <a:rPr lang="en-US" dirty="0"/>
              <a:t>Email Packing Slips to:</a:t>
            </a:r>
          </a:p>
          <a:p>
            <a:r>
              <a:rPr lang="en-US" sz="1600" dirty="0">
                <a:hlinkClick r:id="rId3"/>
              </a:rPr>
              <a:t>cospackslips@purdue.edu</a:t>
            </a:r>
            <a:endParaRPr lang="en-US" sz="1600" dirty="0"/>
          </a:p>
          <a:p>
            <a:endParaRPr lang="en-US" sz="1600" dirty="0"/>
          </a:p>
          <a:p>
            <a:r>
              <a:rPr lang="en-US" sz="1600" dirty="0"/>
              <a:t>Must be legible!</a:t>
            </a:r>
          </a:p>
        </p:txBody>
      </p:sp>
      <p:sp>
        <p:nvSpPr>
          <p:cNvPr id="10" name="Picture Placeholder 9">
            <a:extLst>
              <a:ext uri="{FF2B5EF4-FFF2-40B4-BE49-F238E27FC236}">
                <a16:creationId xmlns:a16="http://schemas.microsoft.com/office/drawing/2014/main" id="{9FACFEAD-7C1B-6E51-305D-03D14C689B18}"/>
              </a:ext>
            </a:extLst>
          </p:cNvPr>
          <p:cNvSpPr>
            <a:spLocks noGrp="1"/>
          </p:cNvSpPr>
          <p:nvPr>
            <p:ph type="pic" sz="quarter" idx="18"/>
          </p:nvPr>
        </p:nvSpPr>
        <p:spPr>
          <a:xfrm>
            <a:off x="5953908" y="4043272"/>
            <a:ext cx="2489597" cy="1682536"/>
          </a:xfrm>
        </p:spPr>
        <p:txBody>
          <a:bodyPr/>
          <a:lstStyle/>
          <a:p>
            <a:r>
              <a:rPr lang="en-US" b="0" dirty="0"/>
              <a:t>Email to:</a:t>
            </a:r>
          </a:p>
          <a:p>
            <a:r>
              <a:rPr lang="en-US" sz="1600" b="0" dirty="0">
                <a:hlinkClick r:id="rId4"/>
              </a:rPr>
              <a:t>cosprocure@purdue.edu</a:t>
            </a:r>
            <a:r>
              <a:rPr lang="en-US" sz="1600" b="0" dirty="0"/>
              <a:t> </a:t>
            </a:r>
          </a:p>
          <a:p>
            <a:endParaRPr lang="en-US" sz="1600" b="0" dirty="0"/>
          </a:p>
          <a:p>
            <a:r>
              <a:rPr lang="en-US" sz="1600" b="0" dirty="0"/>
              <a:t>Requires original or authenticated signatures! </a:t>
            </a:r>
          </a:p>
        </p:txBody>
      </p:sp>
      <p:sp>
        <p:nvSpPr>
          <p:cNvPr id="12" name="Text Placeholder 11">
            <a:extLst>
              <a:ext uri="{FF2B5EF4-FFF2-40B4-BE49-F238E27FC236}">
                <a16:creationId xmlns:a16="http://schemas.microsoft.com/office/drawing/2014/main" id="{5D219C50-A1FB-4D62-11BE-CB23121B3DC0}"/>
              </a:ext>
            </a:extLst>
          </p:cNvPr>
          <p:cNvSpPr>
            <a:spLocks noGrp="1"/>
          </p:cNvSpPr>
          <p:nvPr>
            <p:ph type="body" sz="half" idx="25"/>
          </p:nvPr>
        </p:nvSpPr>
        <p:spPr>
          <a:xfrm>
            <a:off x="5953908" y="1958533"/>
            <a:ext cx="2489597" cy="2084739"/>
          </a:xfrm>
        </p:spPr>
        <p:txBody>
          <a:bodyPr>
            <a:normAutofit lnSpcReduction="10000"/>
          </a:bodyPr>
          <a:lstStyle/>
          <a:p>
            <a:r>
              <a:rPr lang="en-US" dirty="0"/>
              <a:t>No real change. Business Office involved </a:t>
            </a:r>
          </a:p>
          <a:p>
            <a:pPr marL="285750" indent="-285750">
              <a:buFontTx/>
              <a:buChar char="-"/>
            </a:pPr>
            <a:r>
              <a:rPr lang="en-US" dirty="0"/>
              <a:t>Prospective employees/grads: Form 17C</a:t>
            </a:r>
          </a:p>
          <a:p>
            <a:pPr marL="285750" indent="-285750">
              <a:buFontTx/>
              <a:buChar char="-"/>
            </a:pPr>
            <a:r>
              <a:rPr lang="en-US" dirty="0"/>
              <a:t>Personal reimbursements: Substitute W9, PC form</a:t>
            </a:r>
          </a:p>
          <a:p>
            <a:pPr marL="285750" indent="-285750">
              <a:buFontTx/>
              <a:buChar char="-"/>
            </a:pPr>
            <a:r>
              <a:rPr lang="en-US" dirty="0"/>
              <a:t>Alcohol: PRF – requires traditional W9 </a:t>
            </a:r>
          </a:p>
        </p:txBody>
      </p:sp>
      <p:sp>
        <p:nvSpPr>
          <p:cNvPr id="4" name="Title 3">
            <a:extLst>
              <a:ext uri="{FF2B5EF4-FFF2-40B4-BE49-F238E27FC236}">
                <a16:creationId xmlns:a16="http://schemas.microsoft.com/office/drawing/2014/main" id="{F87F7167-3AC3-B360-4838-FD7C0AF1E9E9}"/>
              </a:ext>
            </a:extLst>
          </p:cNvPr>
          <p:cNvSpPr>
            <a:spLocks noGrp="1"/>
          </p:cNvSpPr>
          <p:nvPr>
            <p:ph type="title"/>
          </p:nvPr>
        </p:nvSpPr>
        <p:spPr/>
        <p:txBody>
          <a:bodyPr>
            <a:normAutofit fontScale="90000"/>
          </a:bodyPr>
          <a:lstStyle/>
          <a:p>
            <a:r>
              <a:rPr lang="en-US" dirty="0">
                <a:solidFill>
                  <a:schemeClr val="accent5">
                    <a:lumMod val="75000"/>
                  </a:schemeClr>
                </a:solidFill>
              </a:rPr>
              <a:t>Other CoSP Processes </a:t>
            </a:r>
          </a:p>
        </p:txBody>
      </p:sp>
      <p:sp>
        <p:nvSpPr>
          <p:cNvPr id="2" name="Slide Number Placeholder 1">
            <a:extLst>
              <a:ext uri="{FF2B5EF4-FFF2-40B4-BE49-F238E27FC236}">
                <a16:creationId xmlns:a16="http://schemas.microsoft.com/office/drawing/2014/main" id="{431BD14A-772D-19CB-23B4-D81254EF7AED}"/>
              </a:ext>
            </a:extLst>
          </p:cNvPr>
          <p:cNvSpPr>
            <a:spLocks noGrp="1"/>
          </p:cNvSpPr>
          <p:nvPr>
            <p:ph type="sldNum" sz="quarter" idx="26"/>
          </p:nvPr>
        </p:nvSpPr>
        <p:spPr/>
        <p:txBody>
          <a:bodyPr/>
          <a:lstStyle/>
          <a:p>
            <a:fld id="{346097E4-2930-9D48-A5CE-AF00B0E70697}" type="slidenum">
              <a:rPr lang="en-US" smtClean="0"/>
              <a:t>9</a:t>
            </a:fld>
            <a:endParaRPr lang="en-US"/>
          </a:p>
        </p:txBody>
      </p:sp>
      <p:sp>
        <p:nvSpPr>
          <p:cNvPr id="14" name="Picture Placeholder 13">
            <a:extLst>
              <a:ext uri="{FF2B5EF4-FFF2-40B4-BE49-F238E27FC236}">
                <a16:creationId xmlns:a16="http://schemas.microsoft.com/office/drawing/2014/main" id="{D72E9466-C895-81AF-D3FF-3369EB919BAF}"/>
              </a:ext>
            </a:extLst>
          </p:cNvPr>
          <p:cNvSpPr>
            <a:spLocks noGrp="1"/>
          </p:cNvSpPr>
          <p:nvPr>
            <p:ph type="pic" sz="quarter" idx="12"/>
          </p:nvPr>
        </p:nvSpPr>
        <p:spPr>
          <a:xfrm>
            <a:off x="677435" y="4045822"/>
            <a:ext cx="2489597" cy="1555750"/>
          </a:xfrm>
        </p:spPr>
        <p:txBody>
          <a:bodyPr/>
          <a:lstStyle/>
          <a:p>
            <a:r>
              <a:rPr lang="en-US" dirty="0"/>
              <a:t>Email receipts to:</a:t>
            </a:r>
          </a:p>
          <a:p>
            <a:r>
              <a:rPr lang="en-US" sz="1600" dirty="0">
                <a:hlinkClick r:id="rId5"/>
              </a:rPr>
              <a:t>coscreditcard@purdue.edu</a:t>
            </a:r>
            <a:endParaRPr lang="en-US" sz="1600" dirty="0"/>
          </a:p>
          <a:p>
            <a:endParaRPr lang="en-US" sz="1600" dirty="0"/>
          </a:p>
          <a:p>
            <a:r>
              <a:rPr lang="en-US" sz="1600" dirty="0"/>
              <a:t>Receipts must be legible and contain </a:t>
            </a:r>
            <a:r>
              <a:rPr lang="en-US" sz="1600" b="1" i="1" u="sng" dirty="0"/>
              <a:t>NO tax</a:t>
            </a:r>
            <a:r>
              <a:rPr lang="en-US" sz="1600" dirty="0"/>
              <a:t>. </a:t>
            </a:r>
          </a:p>
        </p:txBody>
      </p:sp>
      <p:cxnSp>
        <p:nvCxnSpPr>
          <p:cNvPr id="17" name="Straight Connector 16">
            <a:extLst>
              <a:ext uri="{FF2B5EF4-FFF2-40B4-BE49-F238E27FC236}">
                <a16:creationId xmlns:a16="http://schemas.microsoft.com/office/drawing/2014/main" id="{8B07468E-B25A-B1AA-1F60-6D15843FE53C}"/>
              </a:ext>
            </a:extLst>
          </p:cNvPr>
          <p:cNvCxnSpPr/>
          <p:nvPr/>
        </p:nvCxnSpPr>
        <p:spPr>
          <a:xfrm>
            <a:off x="462337" y="974036"/>
            <a:ext cx="79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134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Standard-20231110" id="{E5D3F0C0-A362-8446-BA20-55FDC9E2A9C9}" vid="{A286A61B-3BE2-F74D-8ABA-43CBE7F55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s>
</ds:datastoreItem>
</file>

<file path=customXml/itemProps3.xml><?xml version="1.0" encoding="utf-8"?>
<ds:datastoreItem xmlns:ds="http://schemas.openxmlformats.org/officeDocument/2006/customXml" ds:itemID="{C4123C2C-AFAE-4203-8853-55A6C8E1C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MM-23-645083-Purdue-Alt-Standard-20231110</Template>
  <TotalTime>5986</TotalTime>
  <Words>1525</Words>
  <Application>Microsoft Office PowerPoint</Application>
  <PresentationFormat>On-screen Show (4:3)</PresentationFormat>
  <Paragraphs>227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Franklin Gothic Medium Cond</vt:lpstr>
      <vt:lpstr>Arial</vt:lpstr>
      <vt:lpstr>Calibri</vt:lpstr>
      <vt:lpstr>Wingdings</vt:lpstr>
      <vt:lpstr>Franklin Gothic Medium</vt:lpstr>
      <vt:lpstr>Franklin Gothic Book</vt:lpstr>
      <vt:lpstr>Office Theme</vt:lpstr>
      <vt:lpstr>College of Science &amp; Pharmacy Procurement </vt:lpstr>
      <vt:lpstr>How does CoSP Procurement Operate?</vt:lpstr>
      <vt:lpstr>College of Science &amp; Pharmacy Procurement </vt:lpstr>
      <vt:lpstr>What changes will Chemistry experience? </vt:lpstr>
      <vt:lpstr>Request for Purchase $10,000 and Over </vt:lpstr>
      <vt:lpstr>Purdue Service Portal – MAY 1st, electronic forms!</vt:lpstr>
      <vt:lpstr>Purdue Service Portal – MAY 1st, electronic forms!</vt:lpstr>
      <vt:lpstr>Purdue Service Portal – MAY 1st, electronic forms!</vt:lpstr>
      <vt:lpstr>Other CoSP Processes </vt:lpstr>
      <vt:lpstr>Transition Details </vt:lpstr>
      <vt:lpstr>Emails &amp; Questions received to date…</vt:lpstr>
      <vt:lpstr>Emails &amp; Questions received to date…</vt:lpstr>
      <vt:lpstr>PowerPoint Presentation</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Science &amp; Pharmacy Procurement </dc:title>
  <dc:creator>Martin, Leslie A</dc:creator>
  <cp:lastModifiedBy>Martin, Leslie A</cp:lastModifiedBy>
  <cp:revision>20</cp:revision>
  <dcterms:created xsi:type="dcterms:W3CDTF">2024-04-08T20:11:06Z</dcterms:created>
  <dcterms:modified xsi:type="dcterms:W3CDTF">2024-04-19T15:58:15Z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