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326"/>
  </p:handoutMasterIdLst>
  <p:sldIdLst>
    <p:sldId id="256" r:id="rId2"/>
    <p:sldId id="258" r:id="rId3"/>
    <p:sldId id="604" r:id="rId4"/>
    <p:sldId id="259" r:id="rId5"/>
    <p:sldId id="472" r:id="rId6"/>
    <p:sldId id="473" r:id="rId7"/>
    <p:sldId id="307" r:id="rId8"/>
    <p:sldId id="308" r:id="rId9"/>
    <p:sldId id="310" r:id="rId10"/>
    <p:sldId id="622" r:id="rId11"/>
    <p:sldId id="260" r:id="rId12"/>
    <p:sldId id="263" r:id="rId13"/>
    <p:sldId id="603" r:id="rId14"/>
    <p:sldId id="391" r:id="rId15"/>
    <p:sldId id="393" r:id="rId16"/>
    <p:sldId id="395" r:id="rId17"/>
    <p:sldId id="621" r:id="rId18"/>
    <p:sldId id="262" r:id="rId19"/>
    <p:sldId id="394" r:id="rId20"/>
    <p:sldId id="396" r:id="rId21"/>
    <p:sldId id="606" r:id="rId22"/>
    <p:sldId id="532" r:id="rId23"/>
    <p:sldId id="533" r:id="rId24"/>
    <p:sldId id="397" r:id="rId25"/>
    <p:sldId id="597" r:id="rId26"/>
    <p:sldId id="408" r:id="rId27"/>
    <p:sldId id="623" r:id="rId28"/>
    <p:sldId id="264" r:id="rId29"/>
    <p:sldId id="284" r:id="rId30"/>
    <p:sldId id="265" r:id="rId31"/>
    <p:sldId id="266" r:id="rId32"/>
    <p:sldId id="620" r:id="rId33"/>
    <p:sldId id="300" r:id="rId34"/>
    <p:sldId id="301" r:id="rId35"/>
    <p:sldId id="302" r:id="rId36"/>
    <p:sldId id="596" r:id="rId37"/>
    <p:sldId id="267" r:id="rId38"/>
    <p:sldId id="593" r:id="rId39"/>
    <p:sldId id="594" r:id="rId40"/>
    <p:sldId id="595" r:id="rId41"/>
    <p:sldId id="592" r:id="rId42"/>
    <p:sldId id="411" r:id="rId43"/>
    <p:sldId id="432" r:id="rId44"/>
    <p:sldId id="412" r:id="rId45"/>
    <p:sldId id="303" r:id="rId46"/>
    <p:sldId id="443" r:id="rId47"/>
    <p:sldId id="555" r:id="rId48"/>
    <p:sldId id="556" r:id="rId49"/>
    <p:sldId id="557" r:id="rId50"/>
    <p:sldId id="605" r:id="rId51"/>
    <p:sldId id="617" r:id="rId52"/>
    <p:sldId id="554" r:id="rId53"/>
    <p:sldId id="545" r:id="rId54"/>
    <p:sldId id="546" r:id="rId55"/>
    <p:sldId id="544" r:id="rId56"/>
    <p:sldId id="445" r:id="rId57"/>
    <p:sldId id="272" r:id="rId58"/>
    <p:sldId id="548" r:id="rId59"/>
    <p:sldId id="547" r:id="rId60"/>
    <p:sldId id="409" r:id="rId61"/>
    <p:sldId id="549" r:id="rId62"/>
    <p:sldId id="442" r:id="rId63"/>
    <p:sldId id="274" r:id="rId64"/>
    <p:sldId id="414" r:id="rId65"/>
    <p:sldId id="413" r:id="rId66"/>
    <p:sldId id="618" r:id="rId67"/>
    <p:sldId id="311" r:id="rId68"/>
    <p:sldId id="550" r:id="rId69"/>
    <p:sldId id="598" r:id="rId70"/>
    <p:sldId id="466" r:id="rId71"/>
    <p:sldId id="543" r:id="rId72"/>
    <p:sldId id="398" r:id="rId73"/>
    <p:sldId id="539" r:id="rId74"/>
    <p:sldId id="540" r:id="rId75"/>
    <p:sldId id="541" r:id="rId76"/>
    <p:sldId id="542" r:id="rId77"/>
    <p:sldId id="312" r:id="rId78"/>
    <p:sldId id="313" r:id="rId79"/>
    <p:sldId id="601" r:id="rId80"/>
    <p:sldId id="399" r:id="rId81"/>
    <p:sldId id="602" r:id="rId82"/>
    <p:sldId id="619" r:id="rId83"/>
    <p:sldId id="271" r:id="rId84"/>
    <p:sldId id="269" r:id="rId85"/>
    <p:sldId id="270" r:id="rId86"/>
    <p:sldId id="552" r:id="rId87"/>
    <p:sldId id="553" r:id="rId88"/>
    <p:sldId id="551" r:id="rId89"/>
    <p:sldId id="465" r:id="rId90"/>
    <p:sldId id="297" r:id="rId91"/>
    <p:sldId id="298" r:id="rId92"/>
    <p:sldId id="616" r:id="rId93"/>
    <p:sldId id="446" r:id="rId94"/>
    <p:sldId id="447" r:id="rId95"/>
    <p:sldId id="448" r:id="rId96"/>
    <p:sldId id="449" r:id="rId97"/>
    <p:sldId id="440" r:id="rId98"/>
    <p:sldId id="441" r:id="rId99"/>
    <p:sldId id="607" r:id="rId100"/>
    <p:sldId id="453" r:id="rId101"/>
    <p:sldId id="454" r:id="rId102"/>
    <p:sldId id="437" r:id="rId103"/>
    <p:sldId id="608" r:id="rId104"/>
    <p:sldId id="560" r:id="rId105"/>
    <p:sldId id="609" r:id="rId106"/>
    <p:sldId id="559" r:id="rId107"/>
    <p:sldId id="561" r:id="rId108"/>
    <p:sldId id="451" r:id="rId109"/>
    <p:sldId id="455" r:id="rId110"/>
    <p:sldId id="452" r:id="rId111"/>
    <p:sldId id="456" r:id="rId112"/>
    <p:sldId id="562" r:id="rId113"/>
    <p:sldId id="280" r:id="rId114"/>
    <p:sldId id="277" r:id="rId115"/>
    <p:sldId id="278" r:id="rId116"/>
    <p:sldId id="610" r:id="rId117"/>
    <p:sldId id="279" r:id="rId118"/>
    <p:sldId id="611" r:id="rId119"/>
    <p:sldId id="299" r:id="rId120"/>
    <p:sldId id="615" r:id="rId121"/>
    <p:sldId id="286" r:id="rId122"/>
    <p:sldId id="590" r:id="rId123"/>
    <p:sldId id="589" r:id="rId124"/>
    <p:sldId id="290" r:id="rId125"/>
    <p:sldId id="291" r:id="rId126"/>
    <p:sldId id="292" r:id="rId127"/>
    <p:sldId id="289" r:id="rId128"/>
    <p:sldId id="287" r:id="rId129"/>
    <p:sldId id="294" r:id="rId130"/>
    <p:sldId id="293" r:id="rId131"/>
    <p:sldId id="285" r:id="rId132"/>
    <p:sldId id="320" r:id="rId133"/>
    <p:sldId id="321" r:id="rId134"/>
    <p:sldId id="322" r:id="rId135"/>
    <p:sldId id="323" r:id="rId136"/>
    <p:sldId id="324" r:id="rId137"/>
    <p:sldId id="326" r:id="rId138"/>
    <p:sldId id="327" r:id="rId139"/>
    <p:sldId id="328" r:id="rId140"/>
    <p:sldId id="329" r:id="rId141"/>
    <p:sldId id="330" r:id="rId142"/>
    <p:sldId id="331" r:id="rId143"/>
    <p:sldId id="430" r:id="rId144"/>
    <p:sldId id="431" r:id="rId145"/>
    <p:sldId id="429" r:id="rId146"/>
    <p:sldId id="624" r:id="rId147"/>
    <p:sldId id="401" r:id="rId148"/>
    <p:sldId id="402" r:id="rId149"/>
    <p:sldId id="403" r:id="rId150"/>
    <p:sldId id="405" r:id="rId151"/>
    <p:sldId id="404" r:id="rId152"/>
    <p:sldId id="406" r:id="rId153"/>
    <p:sldId id="625" r:id="rId154"/>
    <p:sldId id="314" r:id="rId155"/>
    <p:sldId id="315" r:id="rId156"/>
    <p:sldId id="319" r:id="rId157"/>
    <p:sldId id="317" r:id="rId158"/>
    <p:sldId id="325" r:id="rId159"/>
    <p:sldId id="626" r:id="rId160"/>
    <p:sldId id="332" r:id="rId161"/>
    <p:sldId id="457" r:id="rId162"/>
    <p:sldId id="462" r:id="rId163"/>
    <p:sldId id="461" r:id="rId164"/>
    <p:sldId id="463" r:id="rId165"/>
    <p:sldId id="464" r:id="rId166"/>
    <p:sldId id="458" r:id="rId167"/>
    <p:sldId id="459" r:id="rId168"/>
    <p:sldId id="460" r:id="rId169"/>
    <p:sldId id="627" r:id="rId170"/>
    <p:sldId id="416" r:id="rId171"/>
    <p:sldId id="612" r:id="rId172"/>
    <p:sldId id="613" r:id="rId173"/>
    <p:sldId id="628" r:id="rId174"/>
    <p:sldId id="417" r:id="rId175"/>
    <p:sldId id="418" r:id="rId176"/>
    <p:sldId id="511" r:id="rId177"/>
    <p:sldId id="629" r:id="rId178"/>
    <p:sldId id="419" r:id="rId179"/>
    <p:sldId id="420" r:id="rId180"/>
    <p:sldId id="421" r:id="rId181"/>
    <p:sldId id="422" r:id="rId182"/>
    <p:sldId id="423" r:id="rId183"/>
    <p:sldId id="424" r:id="rId184"/>
    <p:sldId id="425" r:id="rId185"/>
    <p:sldId id="600" r:id="rId186"/>
    <p:sldId id="426" r:id="rId187"/>
    <p:sldId id="427" r:id="rId188"/>
    <p:sldId id="428" r:id="rId189"/>
    <p:sldId id="512" r:id="rId190"/>
    <p:sldId id="513" r:id="rId191"/>
    <p:sldId id="514" r:id="rId192"/>
    <p:sldId id="468" r:id="rId193"/>
    <p:sldId id="469" r:id="rId194"/>
    <p:sldId id="470" r:id="rId195"/>
    <p:sldId id="471" r:id="rId196"/>
    <p:sldId id="400" r:id="rId197"/>
    <p:sldId id="614" r:id="rId198"/>
    <p:sldId id="357" r:id="rId199"/>
    <p:sldId id="358" r:id="rId200"/>
    <p:sldId id="359" r:id="rId201"/>
    <p:sldId id="360" r:id="rId202"/>
    <p:sldId id="361" r:id="rId203"/>
    <p:sldId id="362" r:id="rId204"/>
    <p:sldId id="363" r:id="rId205"/>
    <p:sldId id="364" r:id="rId206"/>
    <p:sldId id="365" r:id="rId207"/>
    <p:sldId id="366" r:id="rId208"/>
    <p:sldId id="367" r:id="rId209"/>
    <p:sldId id="368" r:id="rId210"/>
    <p:sldId id="369" r:id="rId211"/>
    <p:sldId id="370" r:id="rId212"/>
    <p:sldId id="371" r:id="rId213"/>
    <p:sldId id="372" r:id="rId214"/>
    <p:sldId id="373" r:id="rId215"/>
    <p:sldId id="374" r:id="rId216"/>
    <p:sldId id="375" r:id="rId217"/>
    <p:sldId id="376" r:id="rId218"/>
    <p:sldId id="378" r:id="rId219"/>
    <p:sldId id="379" r:id="rId220"/>
    <p:sldId id="380" r:id="rId221"/>
    <p:sldId id="381" r:id="rId222"/>
    <p:sldId id="382" r:id="rId223"/>
    <p:sldId id="383" r:id="rId224"/>
    <p:sldId id="384" r:id="rId225"/>
    <p:sldId id="385" r:id="rId226"/>
    <p:sldId id="386" r:id="rId227"/>
    <p:sldId id="387" r:id="rId228"/>
    <p:sldId id="388" r:id="rId229"/>
    <p:sldId id="389" r:id="rId230"/>
    <p:sldId id="599" r:id="rId231"/>
    <p:sldId id="630" r:id="rId232"/>
    <p:sldId id="474" r:id="rId233"/>
    <p:sldId id="477" r:id="rId234"/>
    <p:sldId id="478" r:id="rId235"/>
    <p:sldId id="480" r:id="rId236"/>
    <p:sldId id="479" r:id="rId237"/>
    <p:sldId id="481" r:id="rId238"/>
    <p:sldId id="482" r:id="rId239"/>
    <p:sldId id="483" r:id="rId240"/>
    <p:sldId id="484" r:id="rId241"/>
    <p:sldId id="485" r:id="rId242"/>
    <p:sldId id="475" r:id="rId243"/>
    <p:sldId id="631" r:id="rId244"/>
    <p:sldId id="486" r:id="rId245"/>
    <p:sldId id="632" r:id="rId246"/>
    <p:sldId id="633" r:id="rId247"/>
    <p:sldId id="487" r:id="rId248"/>
    <p:sldId id="488" r:id="rId249"/>
    <p:sldId id="491" r:id="rId250"/>
    <p:sldId id="489" r:id="rId251"/>
    <p:sldId id="490" r:id="rId252"/>
    <p:sldId id="492" r:id="rId253"/>
    <p:sldId id="493" r:id="rId254"/>
    <p:sldId id="494" r:id="rId255"/>
    <p:sldId id="510" r:id="rId256"/>
    <p:sldId id="634" r:id="rId257"/>
    <p:sldId id="495" r:id="rId258"/>
    <p:sldId id="496" r:id="rId259"/>
    <p:sldId id="476" r:id="rId260"/>
    <p:sldId id="497" r:id="rId261"/>
    <p:sldId id="499" r:id="rId262"/>
    <p:sldId id="507" r:id="rId263"/>
    <p:sldId id="509" r:id="rId264"/>
    <p:sldId id="502" r:id="rId265"/>
    <p:sldId id="503" r:id="rId266"/>
    <p:sldId id="498" r:id="rId267"/>
    <p:sldId id="508" r:id="rId268"/>
    <p:sldId id="500" r:id="rId269"/>
    <p:sldId id="504" r:id="rId270"/>
    <p:sldId id="505" r:id="rId271"/>
    <p:sldId id="501" r:id="rId272"/>
    <p:sldId id="537" r:id="rId273"/>
    <p:sldId id="538" r:id="rId274"/>
    <p:sldId id="506" r:id="rId275"/>
    <p:sldId id="635" r:id="rId276"/>
    <p:sldId id="518" r:id="rId277"/>
    <p:sldId id="519" r:id="rId278"/>
    <p:sldId id="534" r:id="rId279"/>
    <p:sldId id="520" r:id="rId280"/>
    <p:sldId id="521" r:id="rId281"/>
    <p:sldId id="525" r:id="rId282"/>
    <p:sldId id="522" r:id="rId283"/>
    <p:sldId id="523" r:id="rId284"/>
    <p:sldId id="528" r:id="rId285"/>
    <p:sldId id="530" r:id="rId286"/>
    <p:sldId id="535" r:id="rId287"/>
    <p:sldId id="536" r:id="rId288"/>
    <p:sldId id="566" r:id="rId289"/>
    <p:sldId id="567" r:id="rId290"/>
    <p:sldId id="524" r:id="rId291"/>
    <p:sldId id="526" r:id="rId292"/>
    <p:sldId id="531" r:id="rId293"/>
    <p:sldId id="527" r:id="rId294"/>
    <p:sldId id="571" r:id="rId295"/>
    <p:sldId id="572" r:id="rId296"/>
    <p:sldId id="573" r:id="rId297"/>
    <p:sldId id="574" r:id="rId298"/>
    <p:sldId id="575" r:id="rId299"/>
    <p:sldId id="636" r:id="rId300"/>
    <p:sldId id="576" r:id="rId301"/>
    <p:sldId id="577" r:id="rId302"/>
    <p:sldId id="578" r:id="rId303"/>
    <p:sldId id="579" r:id="rId304"/>
    <p:sldId id="580" r:id="rId305"/>
    <p:sldId id="581" r:id="rId306"/>
    <p:sldId id="587" r:id="rId307"/>
    <p:sldId id="583" r:id="rId308"/>
    <p:sldId id="588" r:id="rId309"/>
    <p:sldId id="582" r:id="rId310"/>
    <p:sldId id="584" r:id="rId311"/>
    <p:sldId id="585" r:id="rId312"/>
    <p:sldId id="586" r:id="rId313"/>
    <p:sldId id="637" r:id="rId314"/>
    <p:sldId id="638" r:id="rId315"/>
    <p:sldId id="639" r:id="rId316"/>
    <p:sldId id="640" r:id="rId317"/>
    <p:sldId id="641" r:id="rId318"/>
    <p:sldId id="642" r:id="rId319"/>
    <p:sldId id="646" r:id="rId320"/>
    <p:sldId id="645" r:id="rId321"/>
    <p:sldId id="643" r:id="rId322"/>
    <p:sldId id="644" r:id="rId323"/>
    <p:sldId id="647" r:id="rId324"/>
    <p:sldId id="648" r:id="rId325"/>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3EBE"/>
    <a:srgbClr val="1618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3456" autoAdjust="0"/>
  </p:normalViewPr>
  <p:slideViewPr>
    <p:cSldViewPr>
      <p:cViewPr varScale="1">
        <p:scale>
          <a:sx n="106" d="100"/>
          <a:sy n="106" d="100"/>
        </p:scale>
        <p:origin x="50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handoutMaster" Target="handoutMasters/handoutMaster1.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presProps" Target="presProps.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viewProps" Target="viewProps.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theme" Target="theme/theme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tableStyles" Target="tableStyles.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162" Type="http://schemas.openxmlformats.org/officeDocument/2006/relationships/slide" Target="slides/slide161.xml"/><Relationship Id="rId218" Type="http://schemas.openxmlformats.org/officeDocument/2006/relationships/slide" Target="slides/slide2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97313" y="0"/>
            <a:ext cx="2982912" cy="466725"/>
          </a:xfrm>
          <a:prstGeom prst="rect">
            <a:avLst/>
          </a:prstGeom>
        </p:spPr>
        <p:txBody>
          <a:bodyPr vert="horz" lIns="91440" tIns="45720" rIns="91440" bIns="45720" rtlCol="0"/>
          <a:lstStyle>
            <a:lvl1pPr algn="r">
              <a:defRPr sz="1200"/>
            </a:lvl1pPr>
          </a:lstStyle>
          <a:p>
            <a:fld id="{FF0C0830-0751-49E3-A39B-16E1D06BBD32}" type="datetimeFigureOut">
              <a:rPr lang="en-US" smtClean="0"/>
              <a:t>1/5/2023</a:t>
            </a:fld>
            <a:endParaRPr lang="en-US"/>
          </a:p>
        </p:txBody>
      </p:sp>
      <p:sp>
        <p:nvSpPr>
          <p:cNvPr id="4" name="Footer Placeholder 3"/>
          <p:cNvSpPr>
            <a:spLocks noGrp="1"/>
          </p:cNvSpPr>
          <p:nvPr>
            <p:ph type="ftr" sz="quarter" idx="2"/>
          </p:nvPr>
        </p:nvSpPr>
        <p:spPr>
          <a:xfrm>
            <a:off x="0" y="8829675"/>
            <a:ext cx="2982913"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97313" y="8829675"/>
            <a:ext cx="2982912" cy="466725"/>
          </a:xfrm>
          <a:prstGeom prst="rect">
            <a:avLst/>
          </a:prstGeom>
        </p:spPr>
        <p:txBody>
          <a:bodyPr vert="horz" lIns="91440" tIns="45720" rIns="91440" bIns="45720" rtlCol="0" anchor="b"/>
          <a:lstStyle>
            <a:lvl1pPr algn="r">
              <a:defRPr sz="1200"/>
            </a:lvl1pPr>
          </a:lstStyle>
          <a:p>
            <a:fld id="{7CAE52AE-8586-45C8-BC01-1F0944BEE684}" type="slidenum">
              <a:rPr lang="en-US" smtClean="0"/>
              <a:t>‹#›</a:t>
            </a:fld>
            <a:endParaRPr lang="en-US"/>
          </a:p>
        </p:txBody>
      </p:sp>
    </p:spTree>
    <p:extLst>
      <p:ext uri="{BB962C8B-B14F-4D97-AF65-F5344CB8AC3E}">
        <p14:creationId xmlns:p14="http://schemas.microsoft.com/office/powerpoint/2010/main" val="416723040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223D26F-0B4E-4CC1-8CEA-D28964BCDB7A}" type="datetimeFigureOut">
              <a:rPr lang="en-US" smtClean="0"/>
              <a:pPr/>
              <a:t>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8DA5FD-D26C-4670-A6B2-F79B7B24DB2D}" type="slidenum">
              <a:rPr lang="en-US" smtClean="0"/>
              <a:pPr/>
              <a:t>‹#›</a:t>
            </a:fld>
            <a:endParaRPr lang="en-US"/>
          </a:p>
        </p:txBody>
      </p:sp>
    </p:spTree>
    <p:extLst>
      <p:ext uri="{BB962C8B-B14F-4D97-AF65-F5344CB8AC3E}">
        <p14:creationId xmlns:p14="http://schemas.microsoft.com/office/powerpoint/2010/main" val="803633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23D26F-0B4E-4CC1-8CEA-D28964BCDB7A}" type="datetimeFigureOut">
              <a:rPr lang="en-US" smtClean="0"/>
              <a:pPr/>
              <a:t>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8DA5FD-D26C-4670-A6B2-F79B7B24DB2D}" type="slidenum">
              <a:rPr lang="en-US" smtClean="0"/>
              <a:pPr/>
              <a:t>‹#›</a:t>
            </a:fld>
            <a:endParaRPr lang="en-US"/>
          </a:p>
        </p:txBody>
      </p:sp>
    </p:spTree>
    <p:extLst>
      <p:ext uri="{BB962C8B-B14F-4D97-AF65-F5344CB8AC3E}">
        <p14:creationId xmlns:p14="http://schemas.microsoft.com/office/powerpoint/2010/main" val="67589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23D26F-0B4E-4CC1-8CEA-D28964BCDB7A}" type="datetimeFigureOut">
              <a:rPr lang="en-US" smtClean="0"/>
              <a:pPr/>
              <a:t>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8DA5FD-D26C-4670-A6B2-F79B7B24DB2D}" type="slidenum">
              <a:rPr lang="en-US" smtClean="0"/>
              <a:pPr/>
              <a:t>‹#›</a:t>
            </a:fld>
            <a:endParaRPr lang="en-US"/>
          </a:p>
        </p:txBody>
      </p:sp>
    </p:spTree>
    <p:extLst>
      <p:ext uri="{BB962C8B-B14F-4D97-AF65-F5344CB8AC3E}">
        <p14:creationId xmlns:p14="http://schemas.microsoft.com/office/powerpoint/2010/main" val="3572498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23D26F-0B4E-4CC1-8CEA-D28964BCDB7A}" type="datetimeFigureOut">
              <a:rPr lang="en-US" smtClean="0"/>
              <a:pPr/>
              <a:t>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8DA5FD-D26C-4670-A6B2-F79B7B24DB2D}" type="slidenum">
              <a:rPr lang="en-US" smtClean="0"/>
              <a:pPr/>
              <a:t>‹#›</a:t>
            </a:fld>
            <a:endParaRPr lang="en-US"/>
          </a:p>
        </p:txBody>
      </p:sp>
    </p:spTree>
    <p:extLst>
      <p:ext uri="{BB962C8B-B14F-4D97-AF65-F5344CB8AC3E}">
        <p14:creationId xmlns:p14="http://schemas.microsoft.com/office/powerpoint/2010/main" val="3693313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23D26F-0B4E-4CC1-8CEA-D28964BCDB7A}" type="datetimeFigureOut">
              <a:rPr lang="en-US" smtClean="0"/>
              <a:pPr/>
              <a:t>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8DA5FD-D26C-4670-A6B2-F79B7B24DB2D}" type="slidenum">
              <a:rPr lang="en-US" smtClean="0"/>
              <a:pPr/>
              <a:t>‹#›</a:t>
            </a:fld>
            <a:endParaRPr lang="en-US"/>
          </a:p>
        </p:txBody>
      </p:sp>
    </p:spTree>
    <p:extLst>
      <p:ext uri="{BB962C8B-B14F-4D97-AF65-F5344CB8AC3E}">
        <p14:creationId xmlns:p14="http://schemas.microsoft.com/office/powerpoint/2010/main" val="2070562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23D26F-0B4E-4CC1-8CEA-D28964BCDB7A}" type="datetimeFigureOut">
              <a:rPr lang="en-US" smtClean="0"/>
              <a:pPr/>
              <a:t>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8DA5FD-D26C-4670-A6B2-F79B7B24DB2D}" type="slidenum">
              <a:rPr lang="en-US" smtClean="0"/>
              <a:pPr/>
              <a:t>‹#›</a:t>
            </a:fld>
            <a:endParaRPr lang="en-US"/>
          </a:p>
        </p:txBody>
      </p:sp>
    </p:spTree>
    <p:extLst>
      <p:ext uri="{BB962C8B-B14F-4D97-AF65-F5344CB8AC3E}">
        <p14:creationId xmlns:p14="http://schemas.microsoft.com/office/powerpoint/2010/main" val="3274380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223D26F-0B4E-4CC1-8CEA-D28964BCDB7A}" type="datetimeFigureOut">
              <a:rPr lang="en-US" smtClean="0"/>
              <a:pPr/>
              <a:t>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8DA5FD-D26C-4670-A6B2-F79B7B24DB2D}" type="slidenum">
              <a:rPr lang="en-US" smtClean="0"/>
              <a:pPr/>
              <a:t>‹#›</a:t>
            </a:fld>
            <a:endParaRPr lang="en-US"/>
          </a:p>
        </p:txBody>
      </p:sp>
    </p:spTree>
    <p:extLst>
      <p:ext uri="{BB962C8B-B14F-4D97-AF65-F5344CB8AC3E}">
        <p14:creationId xmlns:p14="http://schemas.microsoft.com/office/powerpoint/2010/main" val="2460432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23D26F-0B4E-4CC1-8CEA-D28964BCDB7A}" type="datetimeFigureOut">
              <a:rPr lang="en-US" smtClean="0"/>
              <a:pPr/>
              <a:t>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8DA5FD-D26C-4670-A6B2-F79B7B24DB2D}" type="slidenum">
              <a:rPr lang="en-US" smtClean="0"/>
              <a:pPr/>
              <a:t>‹#›</a:t>
            </a:fld>
            <a:endParaRPr lang="en-US"/>
          </a:p>
        </p:txBody>
      </p:sp>
    </p:spTree>
    <p:extLst>
      <p:ext uri="{BB962C8B-B14F-4D97-AF65-F5344CB8AC3E}">
        <p14:creationId xmlns:p14="http://schemas.microsoft.com/office/powerpoint/2010/main" val="3160788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23D26F-0B4E-4CC1-8CEA-D28964BCDB7A}" type="datetimeFigureOut">
              <a:rPr lang="en-US" smtClean="0"/>
              <a:pPr/>
              <a:t>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8DA5FD-D26C-4670-A6B2-F79B7B24DB2D}" type="slidenum">
              <a:rPr lang="en-US" smtClean="0"/>
              <a:pPr/>
              <a:t>‹#›</a:t>
            </a:fld>
            <a:endParaRPr lang="en-US"/>
          </a:p>
        </p:txBody>
      </p:sp>
    </p:spTree>
    <p:extLst>
      <p:ext uri="{BB962C8B-B14F-4D97-AF65-F5344CB8AC3E}">
        <p14:creationId xmlns:p14="http://schemas.microsoft.com/office/powerpoint/2010/main" val="2225408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23D26F-0B4E-4CC1-8CEA-D28964BCDB7A}" type="datetimeFigureOut">
              <a:rPr lang="en-US" smtClean="0"/>
              <a:pPr/>
              <a:t>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8DA5FD-D26C-4670-A6B2-F79B7B24DB2D}" type="slidenum">
              <a:rPr lang="en-US" smtClean="0"/>
              <a:pPr/>
              <a:t>‹#›</a:t>
            </a:fld>
            <a:endParaRPr lang="en-US"/>
          </a:p>
        </p:txBody>
      </p:sp>
    </p:spTree>
    <p:extLst>
      <p:ext uri="{BB962C8B-B14F-4D97-AF65-F5344CB8AC3E}">
        <p14:creationId xmlns:p14="http://schemas.microsoft.com/office/powerpoint/2010/main" val="4125225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23D26F-0B4E-4CC1-8CEA-D28964BCDB7A}" type="datetimeFigureOut">
              <a:rPr lang="en-US" smtClean="0"/>
              <a:pPr/>
              <a:t>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8DA5FD-D26C-4670-A6B2-F79B7B24DB2D}" type="slidenum">
              <a:rPr lang="en-US" smtClean="0"/>
              <a:pPr/>
              <a:t>‹#›</a:t>
            </a:fld>
            <a:endParaRPr lang="en-US"/>
          </a:p>
        </p:txBody>
      </p:sp>
    </p:spTree>
    <p:extLst>
      <p:ext uri="{BB962C8B-B14F-4D97-AF65-F5344CB8AC3E}">
        <p14:creationId xmlns:p14="http://schemas.microsoft.com/office/powerpoint/2010/main" val="659063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23D26F-0B4E-4CC1-8CEA-D28964BCDB7A}" type="datetimeFigureOut">
              <a:rPr lang="en-US" smtClean="0"/>
              <a:pPr/>
              <a:t>1/5/2023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8DA5FD-D26C-4670-A6B2-F79B7B24DB2D}" type="slidenum">
              <a:rPr lang="en-US" smtClean="0"/>
              <a:pPr/>
              <a:t>‹#›</a:t>
            </a:fld>
            <a:endParaRPr lang="en-US"/>
          </a:p>
        </p:txBody>
      </p:sp>
    </p:spTree>
    <p:extLst>
      <p:ext uri="{BB962C8B-B14F-4D97-AF65-F5344CB8AC3E}">
        <p14:creationId xmlns:p14="http://schemas.microsoft.com/office/powerpoint/2010/main" val="23823602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47.tif"/><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48.tif"/><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470.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hyperlink" Target="http://en.wikipedia.org/wiki/Least_squares" TargetMode="Externa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hyperlink" Target="http://www.iucr.org/people/nobel-prize" TargetMode="Externa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62.tif"/><Relationship Id="rId5" Type="http://schemas.openxmlformats.org/officeDocument/2006/relationships/image" Target="../media/image61.png"/><Relationship Id="rId4" Type="http://schemas.openxmlformats.org/officeDocument/2006/relationships/image" Target="../media/image60.png"/></Relationships>
</file>

<file path=ppt/slides/_rels/slide122.xml.rels><?xml version="1.0" encoding="UTF-8" standalone="yes"?>
<Relationships xmlns="http://schemas.openxmlformats.org/package/2006/relationships"><Relationship Id="rId3" Type="http://schemas.openxmlformats.org/officeDocument/2006/relationships/hyperlink" Target="http://www.shelxle.org/" TargetMode="External"/><Relationship Id="rId2" Type="http://schemas.openxmlformats.org/officeDocument/2006/relationships/hyperlink" Target="http://shelx.uni-goettingen.de/index.php" TargetMode="Externa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hyperlink" Target="http://shelx.uni-goettingen.de/shelxl_html.php" TargetMode="Externa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63.emf"/><Relationship Id="rId7" Type="http://schemas.openxmlformats.org/officeDocument/2006/relationships/oleObject" Target="../embeddings/oleObject5.bin"/><Relationship Id="rId2"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hyperlink" Target="http://www.iucr.org/resources/cif/dictionaries/cif_core" TargetMode="Externa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hyperlink" Target="http://www.iucr.org/resources/cif" TargetMode="Externa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hyperlink" Target="http://www.chem.gla.ac.uk/~louis/software/platon/" TargetMode="External"/><Relationship Id="rId2" Type="http://schemas.openxmlformats.org/officeDocument/2006/relationships/hyperlink" Target="http://journals.iucr.org/services/cif/checking/checkform.html" TargetMode="Externa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3" Type="http://schemas.openxmlformats.org/officeDocument/2006/relationships/hyperlink" Target="https://dkratzert.de/finalcif.html" TargetMode="External"/><Relationship Id="rId2" Type="http://schemas.openxmlformats.org/officeDocument/2006/relationships/hyperlink" Target="https://www.chem.purdue.edu/xray/docs/CifFileEntries2023.docx" TargetMode="Externa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image" Target="../media/image67.tif"/><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2" Type="http://schemas.openxmlformats.org/officeDocument/2006/relationships/image" Target="../media/image77.tif"/><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2" Type="http://schemas.openxmlformats.org/officeDocument/2006/relationships/image" Target="../media/image79.tif"/><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xml"/><Relationship Id="rId4" Type="http://schemas.openxmlformats.org/officeDocument/2006/relationships/image" Target="../media/image102.png"/></Relationships>
</file>

<file path=ppt/slides/_rels/slide21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emf"/><Relationship Id="rId1" Type="http://schemas.openxmlformats.org/officeDocument/2006/relationships/slideLayout" Target="../slideLayouts/slideLayout1.xml"/><Relationship Id="rId5" Type="http://schemas.openxmlformats.org/officeDocument/2006/relationships/image" Target="../media/image106.png"/><Relationship Id="rId4" Type="http://schemas.openxmlformats.org/officeDocument/2006/relationships/image" Target="../media/image105.png"/></Relationships>
</file>

<file path=ppt/slides/_rels/slide218.xml.rels><?xml version="1.0" encoding="UTF-8" standalone="yes"?>
<Relationships xmlns="http://schemas.openxmlformats.org/package/2006/relationships"><Relationship Id="rId2" Type="http://schemas.openxmlformats.org/officeDocument/2006/relationships/image" Target="../media/image107.tif"/><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xml"/><Relationship Id="rId5" Type="http://schemas.openxmlformats.org/officeDocument/2006/relationships/image" Target="../media/image111.png"/><Relationship Id="rId4" Type="http://schemas.openxmlformats.org/officeDocument/2006/relationships/image" Target="../media/image1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23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xml"/><Relationship Id="rId4" Type="http://schemas.openxmlformats.org/officeDocument/2006/relationships/image" Target="../media/image122.png"/></Relationships>
</file>

<file path=ppt/slides/_rels/slide23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1.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50.xml.rels><?xml version="1.0" encoding="UTF-8" standalone="yes"?>
<Relationships xmlns="http://schemas.openxmlformats.org/package/2006/relationships"><Relationship Id="rId2" Type="http://schemas.openxmlformats.org/officeDocument/2006/relationships/image" Target="../media/image125.tif"/><Relationship Id="rId1" Type="http://schemas.openxmlformats.org/officeDocument/2006/relationships/slideLayout" Target="../slideLayouts/slideLayout1.xml"/></Relationships>
</file>

<file path=ppt/slides/_rels/slide251.xml.rels><?xml version="1.0" encoding="UTF-8" standalone="yes"?>
<Relationships xmlns="http://schemas.openxmlformats.org/package/2006/relationships"><Relationship Id="rId2" Type="http://schemas.openxmlformats.org/officeDocument/2006/relationships/image" Target="../media/image126.tif"/><Relationship Id="rId1" Type="http://schemas.openxmlformats.org/officeDocument/2006/relationships/slideLayout" Target="../slideLayouts/slideLayout1.xml"/></Relationships>
</file>

<file path=ppt/slides/_rels/slide252.xml.rels><?xml version="1.0" encoding="UTF-8" standalone="yes"?>
<Relationships xmlns="http://schemas.openxmlformats.org/package/2006/relationships"><Relationship Id="rId2" Type="http://schemas.openxmlformats.org/officeDocument/2006/relationships/hyperlink" Target="https://www.chem.purdue.edu/xray/instructional.php" TargetMode="External"/><Relationship Id="rId1" Type="http://schemas.openxmlformats.org/officeDocument/2006/relationships/slideLayout" Target="../slideLayouts/slideLayout1.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255.xml.rels><?xml version="1.0" encoding="UTF-8" standalone="yes"?>
<Relationships xmlns="http://schemas.openxmlformats.org/package/2006/relationships"><Relationship Id="rId2" Type="http://schemas.openxmlformats.org/officeDocument/2006/relationships/hyperlink" Target="https://www.chem.purdue.edu/xray/instructional.php" TargetMode="External"/><Relationship Id="rId1" Type="http://schemas.openxmlformats.org/officeDocument/2006/relationships/slideLayout" Target="../slideLayouts/slideLayout1.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9.xml.rels><?xml version="1.0" encoding="UTF-8" standalone="yes"?>
<Relationships xmlns="http://schemas.openxmlformats.org/package/2006/relationships"><Relationship Id="rId2" Type="http://schemas.openxmlformats.org/officeDocument/2006/relationships/hyperlink" Target="http://www.xray.ncsu.edu/GrowXtal.html" TargetMode="Externa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4.xml.rels><?xml version="1.0" encoding="UTF-8" standalone="yes"?>
<Relationships xmlns="http://schemas.openxmlformats.org/package/2006/relationships"><Relationship Id="rId2" Type="http://schemas.openxmlformats.org/officeDocument/2006/relationships/image" Target="../media/image128.gif"/><Relationship Id="rId1" Type="http://schemas.openxmlformats.org/officeDocument/2006/relationships/slideLayout" Target="../slideLayouts/slideLayout1.xml"/></Relationships>
</file>

<file path=ppt/slides/_rels/slide265.xml.rels><?xml version="1.0" encoding="UTF-8" standalone="yes"?>
<Relationships xmlns="http://schemas.openxmlformats.org/package/2006/relationships"><Relationship Id="rId2" Type="http://schemas.openxmlformats.org/officeDocument/2006/relationships/image" Target="../media/image129.gif"/><Relationship Id="rId1" Type="http://schemas.openxmlformats.org/officeDocument/2006/relationships/slideLayout" Target="../slideLayouts/slideLayout1.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7.xml.rels><?xml version="1.0" encoding="UTF-8" standalone="yes"?>
<Relationships xmlns="http://schemas.openxmlformats.org/package/2006/relationships"><Relationship Id="rId2" Type="http://schemas.openxmlformats.org/officeDocument/2006/relationships/image" Target="../media/image130.gif"/><Relationship Id="rId1" Type="http://schemas.openxmlformats.org/officeDocument/2006/relationships/slideLayout" Target="../slideLayouts/slideLayout1.xml"/></Relationships>
</file>

<file path=ppt/slides/_rels/slide268.xml.rels><?xml version="1.0" encoding="UTF-8" standalone="yes"?>
<Relationships xmlns="http://schemas.openxmlformats.org/package/2006/relationships"><Relationship Id="rId2" Type="http://schemas.openxmlformats.org/officeDocument/2006/relationships/image" Target="../media/image131.gif"/><Relationship Id="rId1" Type="http://schemas.openxmlformats.org/officeDocument/2006/relationships/slideLayout" Target="../slideLayouts/slideLayout1.xml"/></Relationships>
</file>

<file path=ppt/slides/_rels/slide26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0.xml.rels><?xml version="1.0" encoding="UTF-8" standalone="yes"?>
<Relationships xmlns="http://schemas.openxmlformats.org/package/2006/relationships"><Relationship Id="rId3" Type="http://schemas.openxmlformats.org/officeDocument/2006/relationships/image" Target="../media/image134.gif"/><Relationship Id="rId2" Type="http://schemas.openxmlformats.org/officeDocument/2006/relationships/image" Target="../media/image133.gif"/><Relationship Id="rId1" Type="http://schemas.openxmlformats.org/officeDocument/2006/relationships/slideLayout" Target="../slideLayouts/slideLayout1.xml"/></Relationships>
</file>

<file path=ppt/slides/_rels/slide271.xml.rels><?xml version="1.0" encoding="UTF-8" standalone="yes"?>
<Relationships xmlns="http://schemas.openxmlformats.org/package/2006/relationships"><Relationship Id="rId2" Type="http://schemas.openxmlformats.org/officeDocument/2006/relationships/image" Target="../media/image135.gif"/><Relationship Id="rId1" Type="http://schemas.openxmlformats.org/officeDocument/2006/relationships/slideLayout" Target="../slideLayouts/slideLayout1.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3.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xml"/></Relationships>
</file>

<file path=ppt/slides/_rels/slide277.xml.rels><?xml version="1.0" encoding="UTF-8" standalone="yes"?>
<Relationships xmlns="http://schemas.openxmlformats.org/package/2006/relationships"><Relationship Id="rId2" Type="http://schemas.openxmlformats.org/officeDocument/2006/relationships/image" Target="../media/image138.tif"/><Relationship Id="rId1" Type="http://schemas.openxmlformats.org/officeDocument/2006/relationships/slideLayout" Target="../slideLayouts/slideLayout1.xml"/></Relationships>
</file>

<file path=ppt/slides/_rels/slide27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4.xml.rels><?xml version="1.0" encoding="UTF-8" standalone="yes"?>
<Relationships xmlns="http://schemas.openxmlformats.org/package/2006/relationships"><Relationship Id="rId2" Type="http://schemas.openxmlformats.org/officeDocument/2006/relationships/image" Target="../media/image140.tif"/><Relationship Id="rId1" Type="http://schemas.openxmlformats.org/officeDocument/2006/relationships/slideLayout" Target="../slideLayouts/slideLayout1.xml"/></Relationships>
</file>

<file path=ppt/slides/_rels/slide285.xml.rels><?xml version="1.0" encoding="UTF-8" standalone="yes"?>
<Relationships xmlns="http://schemas.openxmlformats.org/package/2006/relationships"><Relationship Id="rId2" Type="http://schemas.openxmlformats.org/officeDocument/2006/relationships/image" Target="../media/image141.tif"/><Relationship Id="rId1" Type="http://schemas.openxmlformats.org/officeDocument/2006/relationships/slideLayout" Target="../slideLayouts/slideLayout1.xml"/></Relationships>
</file>

<file path=ppt/slides/_rels/slide28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xml"/></Relationships>
</file>

<file path=ppt/slides/_rels/slide287.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xml"/></Relationships>
</file>

<file path=ppt/slides/_rels/slide288.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xml"/></Relationships>
</file>

<file path=ppt/slides/_rels/slide290.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xml"/></Relationships>
</file>

<file path=ppt/slides/_rels/slide291.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xml"/></Relationships>
</file>

<file path=ppt/slides/_rels/slide292.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xml"/></Relationships>
</file>

<file path=ppt/slides/_rels/slide29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30.png"/><Relationship Id="rId1" Type="http://schemas.openxmlformats.org/officeDocument/2006/relationships/slideLayout" Target="../slideLayouts/slideLayout1.xml"/></Relationships>
</file>

<file path=ppt/slides/_rels/slide29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8.xml.rels><?xml version="1.0" encoding="UTF-8" standalone="yes"?>
<Relationships xmlns="http://schemas.openxmlformats.org/package/2006/relationships"><Relationship Id="rId3" Type="http://schemas.openxmlformats.org/officeDocument/2006/relationships/hyperlink" Target="http://www.ccp14.ac.uk/solution/powder_structure_solution_pathways/" TargetMode="External"/><Relationship Id="rId2" Type="http://schemas.openxmlformats.org/officeDocument/2006/relationships/hyperlink" Target="http://www.ccp14.ac.uk/solution/powder_struct_solution/" TargetMode="External"/><Relationship Id="rId1" Type="http://schemas.openxmlformats.org/officeDocument/2006/relationships/slideLayout" Target="../slideLayouts/slideLayout1.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1.xml"/></Relationships>
</file>

<file path=ppt/slides/_rels/slide30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1.xml"/></Relationships>
</file>

<file path=ppt/slides/_rels/slide304.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1.xml"/><Relationship Id="rId4" Type="http://schemas.openxmlformats.org/officeDocument/2006/relationships/image" Target="../media/image157.png"/></Relationships>
</file>

<file path=ppt/slides/_rels/slide30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8.jpeg"/><Relationship Id="rId1" Type="http://schemas.openxmlformats.org/officeDocument/2006/relationships/slideLayout" Target="../slideLayouts/slideLayout1.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9.xml.rels><?xml version="1.0" encoding="UTF-8" standalone="yes"?>
<Relationships xmlns="http://schemas.openxmlformats.org/package/2006/relationships"><Relationship Id="rId2" Type="http://schemas.openxmlformats.org/officeDocument/2006/relationships/image" Target="../media/image161.gi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0.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xml"/></Relationships>
</file>

<file path=ppt/slides/_rels/slide311.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1.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1.xml"/><Relationship Id="rId4" Type="http://schemas.openxmlformats.org/officeDocument/2006/relationships/image" Target="../media/image166.png"/></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8.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1.xml"/></Relationships>
</file>

<file path=ppt/slides/_rels/slide319.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0.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xml"/></Relationships>
</file>

<file path=ppt/slides/_rels/slide321.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hyperlink" Target="https://www.purdue.edu/ehps/rem/training/#X" TargetMode="Externa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hyperlink" Target="https://www.xtal.iqfr.csic.es/Cristalografia/parte_05_3-en.html" TargetMode="Externa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26.tif"/><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hyperlink" Target="http://pd.chem.ucl.ac.uk/pdnn/symm1/invert2.htm" TargetMode="External"/><Relationship Id="rId4" Type="http://schemas.openxmlformats.org/officeDocument/2006/relationships/image" Target="../media/image17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hyperlink" Target="http://symmetry.otterbein.edu/gallery/index.html:/symmetry.otterbein.edu/tutorial/index.html" TargetMode="Externa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37.tif"/><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400.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360.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www.shelxle.org/shelx/eingabe.php" TargetMode="External"/><Relationship Id="rId2" Type="http://schemas.openxmlformats.org/officeDocument/2006/relationships/hyperlink" Target="http://shelx.uni-goettingen.de/" TargetMode="External"/><Relationship Id="rId1" Type="http://schemas.openxmlformats.org/officeDocument/2006/relationships/slideLayout" Target="../slideLayouts/slideLayout1.xml"/><Relationship Id="rId6" Type="http://schemas.openxmlformats.org/officeDocument/2006/relationships/hyperlink" Target="http://www.chem.gla.ac.uk/~louis/software/platon/" TargetMode="External"/><Relationship Id="rId5" Type="http://schemas.openxmlformats.org/officeDocument/2006/relationships/hyperlink" Target="http://www.cryst.chem.uu.nl/spek/platon/www.chem.gla.ac.uk/~louis/software/platon/" TargetMode="External"/><Relationship Id="rId4" Type="http://schemas.openxmlformats.org/officeDocument/2006/relationships/hyperlink" Target="https://www.ccdc.cam.ac.uk/solutions/csd-system/components/mercury/"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59.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43.ti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it.iucr.org.ezproxy.lib.purdue.edu/" TargetMode="External"/><Relationship Id="rId2" Type="http://schemas.openxmlformats.org/officeDocument/2006/relationships/hyperlink" Target="http://it.iucr.org/" TargetMode="External"/><Relationship Id="rId1" Type="http://schemas.openxmlformats.org/officeDocument/2006/relationships/slideLayout" Target="../slideLayouts/slideLayout1.xml"/><Relationship Id="rId6" Type="http://schemas.openxmlformats.org/officeDocument/2006/relationships/hyperlink" Target="http://publcif.iucr.org/services/tools/" TargetMode="External"/><Relationship Id="rId5" Type="http://schemas.openxmlformats.org/officeDocument/2006/relationships/hyperlink" Target="http://journals.iucr.org/services/cif/checking/checkform.html" TargetMode="External"/><Relationship Id="rId4" Type="http://schemas.openxmlformats.org/officeDocument/2006/relationships/hyperlink" Target="http://checkcif.iucr.org/" TargetMode="External"/></Relationships>
</file>

<file path=ppt/slides/_rels/slide90.xml.rels><?xml version="1.0" encoding="UTF-8" standalone="yes"?>
<Relationships xmlns="http://schemas.openxmlformats.org/package/2006/relationships"><Relationship Id="rId2" Type="http://schemas.openxmlformats.org/officeDocument/2006/relationships/hyperlink" Target="https://www.chem.purdue.edu/xray/instructional.php" TargetMode="Externa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44.tif"/><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45.tif"/><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45.tif"/><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odulationOverlay2.TIF"/>
          <p:cNvPicPr>
            <a:picLocks noChangeAspect="1"/>
          </p:cNvPicPr>
          <p:nvPr/>
        </p:nvPicPr>
        <p:blipFill>
          <a:blip r:embed="rId2" cstate="print"/>
          <a:stretch>
            <a:fillRect/>
          </a:stretch>
        </p:blipFill>
        <p:spPr>
          <a:xfrm>
            <a:off x="1524000" y="1676400"/>
            <a:ext cx="5943600" cy="3605135"/>
          </a:xfrm>
          <a:prstGeom prst="rect">
            <a:avLst/>
          </a:prstGeom>
        </p:spPr>
      </p:pic>
      <p:sp>
        <p:nvSpPr>
          <p:cNvPr id="3" name="TextBox 2"/>
          <p:cNvSpPr txBox="1"/>
          <p:nvPr/>
        </p:nvSpPr>
        <p:spPr>
          <a:xfrm>
            <a:off x="1657313" y="381000"/>
            <a:ext cx="5810052" cy="1200329"/>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The Process of Crystallography</a:t>
            </a:r>
          </a:p>
          <a:p>
            <a:pPr algn="ctr"/>
            <a:r>
              <a:rPr lang="en-US" sz="2400" b="1" dirty="0"/>
              <a:t>Practical Aspects of </a:t>
            </a:r>
          </a:p>
          <a:p>
            <a:pPr algn="ctr"/>
            <a:r>
              <a:rPr lang="en-US" sz="2400" b="1" dirty="0"/>
              <a:t>Single Crystal X-ray Structure Determination</a:t>
            </a:r>
          </a:p>
        </p:txBody>
      </p:sp>
      <p:pic>
        <p:nvPicPr>
          <p:cNvPr id="7" name="Picture 6" descr="SmartApex.jpg"/>
          <p:cNvPicPr>
            <a:picLocks noChangeAspect="1"/>
          </p:cNvPicPr>
          <p:nvPr/>
        </p:nvPicPr>
        <p:blipFill>
          <a:blip r:embed="rId3" cstate="print"/>
          <a:stretch>
            <a:fillRect/>
          </a:stretch>
        </p:blipFill>
        <p:spPr>
          <a:xfrm>
            <a:off x="533400" y="3733800"/>
            <a:ext cx="3363468" cy="2521123"/>
          </a:xfrm>
          <a:prstGeom prst="rect">
            <a:avLst/>
          </a:prstGeom>
        </p:spPr>
      </p:pic>
      <p:sp>
        <p:nvSpPr>
          <p:cNvPr id="5" name="TextBox 4"/>
          <p:cNvSpPr txBox="1"/>
          <p:nvPr/>
        </p:nvSpPr>
        <p:spPr>
          <a:xfrm>
            <a:off x="5029200" y="4267200"/>
            <a:ext cx="3111814" cy="1200329"/>
          </a:xfrm>
          <a:prstGeom prst="rect">
            <a:avLst/>
          </a:prstGeom>
          <a:noFill/>
        </p:spPr>
        <p:txBody>
          <a:bodyPr wrap="none" rtlCol="0">
            <a:spAutoFit/>
          </a:bodyPr>
          <a:lstStyle/>
          <a:p>
            <a:r>
              <a:rPr lang="en-US" dirty="0"/>
              <a:t>Single Crystal X-ray Diffraction, </a:t>
            </a:r>
          </a:p>
          <a:p>
            <a:r>
              <a:rPr lang="en-US" dirty="0"/>
              <a:t>Purdue University, </a:t>
            </a:r>
          </a:p>
          <a:p>
            <a:endParaRPr lang="en-US" dirty="0"/>
          </a:p>
          <a:p>
            <a:r>
              <a:rPr lang="en-US" dirty="0"/>
              <a:t>Dr. Matthias Zeller</a:t>
            </a:r>
          </a:p>
        </p:txBody>
      </p:sp>
    </p:spTree>
    <p:extLst>
      <p:ext uri="{BB962C8B-B14F-4D97-AF65-F5344CB8AC3E}">
        <p14:creationId xmlns:p14="http://schemas.microsoft.com/office/powerpoint/2010/main" val="782077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2461018" y="2819400"/>
            <a:ext cx="3993914" cy="1815882"/>
          </a:xfrm>
          <a:prstGeom prst="rect">
            <a:avLst/>
          </a:prstGeom>
          <a:noFill/>
        </p:spPr>
        <p:txBody>
          <a:bodyPr wrap="none" rtlCol="0">
            <a:spAutoFit/>
          </a:bodyPr>
          <a:lstStyle/>
          <a:p>
            <a:pPr algn="ctr"/>
            <a:r>
              <a:rPr lang="en-US" sz="2800" b="1" dirty="0"/>
              <a:t>Scattering and Diffraction</a:t>
            </a:r>
          </a:p>
          <a:p>
            <a:pPr algn="ctr"/>
            <a:endParaRPr lang="en-US" sz="2800" b="1" dirty="0"/>
          </a:p>
          <a:p>
            <a:pPr algn="ctr"/>
            <a:r>
              <a:rPr lang="en-US" sz="2800" b="1" dirty="0"/>
              <a:t>The Basics</a:t>
            </a:r>
          </a:p>
          <a:p>
            <a:pPr algn="ctr"/>
            <a:endParaRPr lang="en-US" sz="2800" b="1" dirty="0"/>
          </a:p>
        </p:txBody>
      </p:sp>
    </p:spTree>
    <p:extLst>
      <p:ext uri="{BB962C8B-B14F-4D97-AF65-F5344CB8AC3E}">
        <p14:creationId xmlns:p14="http://schemas.microsoft.com/office/powerpoint/2010/main" val="408614526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9982" y="2819400"/>
            <a:ext cx="6373019" cy="3496310"/>
          </a:xfrm>
          <a:prstGeom prst="rect">
            <a:avLst/>
          </a:prstGeom>
        </p:spPr>
      </p:pic>
      <p:sp>
        <p:nvSpPr>
          <p:cNvPr id="8" name="TextBox 7"/>
          <p:cNvSpPr txBox="1"/>
          <p:nvPr/>
        </p:nvSpPr>
        <p:spPr>
          <a:xfrm>
            <a:off x="609601" y="1066800"/>
            <a:ext cx="8153400" cy="1477328"/>
          </a:xfrm>
          <a:prstGeom prst="rect">
            <a:avLst/>
          </a:prstGeom>
          <a:noFill/>
        </p:spPr>
        <p:txBody>
          <a:bodyPr wrap="square" rtlCol="0">
            <a:spAutoFit/>
          </a:bodyPr>
          <a:lstStyle/>
          <a:p>
            <a:r>
              <a:rPr lang="en-US" b="1" dirty="0"/>
              <a:t>Structure Refinement: How do Reflections relate to a Structure?</a:t>
            </a:r>
          </a:p>
          <a:p>
            <a:endParaRPr lang="en-US" dirty="0"/>
          </a:p>
          <a:p>
            <a:r>
              <a:rPr lang="en-US" dirty="0">
                <a:sym typeface="Symbol" panose="05050102010706020507" pitchFamily="18" charset="2"/>
              </a:rPr>
              <a:t>Scattering at a group of atoms: </a:t>
            </a:r>
          </a:p>
          <a:p>
            <a:endParaRPr lang="en-US" dirty="0">
              <a:sym typeface="Symbol" panose="05050102010706020507" pitchFamily="18" charset="2"/>
            </a:endParaRPr>
          </a:p>
          <a:p>
            <a:r>
              <a:rPr lang="en-US" dirty="0">
                <a:sym typeface="Symbol" panose="05050102010706020507" pitchFamily="18" charset="2"/>
              </a:rPr>
              <a:t>Beginnings of a diffraction pattern</a:t>
            </a:r>
          </a:p>
        </p:txBody>
      </p:sp>
    </p:spTree>
    <p:extLst>
      <p:ext uri="{BB962C8B-B14F-4D97-AF65-F5344CB8AC3E}">
        <p14:creationId xmlns:p14="http://schemas.microsoft.com/office/powerpoint/2010/main" val="304036903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895600"/>
            <a:ext cx="6752665" cy="3505200"/>
          </a:xfrm>
          <a:prstGeom prst="rect">
            <a:avLst/>
          </a:prstGeom>
        </p:spPr>
      </p:pic>
      <p:sp>
        <p:nvSpPr>
          <p:cNvPr id="6" name="TextBox 5"/>
          <p:cNvSpPr txBox="1"/>
          <p:nvPr/>
        </p:nvSpPr>
        <p:spPr>
          <a:xfrm>
            <a:off x="485645" y="1130468"/>
            <a:ext cx="8153400" cy="1477328"/>
          </a:xfrm>
          <a:prstGeom prst="rect">
            <a:avLst/>
          </a:prstGeom>
          <a:noFill/>
        </p:spPr>
        <p:txBody>
          <a:bodyPr wrap="square" rtlCol="0">
            <a:spAutoFit/>
          </a:bodyPr>
          <a:lstStyle/>
          <a:p>
            <a:r>
              <a:rPr lang="en-US" b="1" dirty="0"/>
              <a:t>Structure Refinement: How do Reflections relate to a Structure?</a:t>
            </a:r>
          </a:p>
          <a:p>
            <a:endParaRPr lang="en-US" dirty="0"/>
          </a:p>
          <a:p>
            <a:r>
              <a:rPr lang="en-US" dirty="0">
                <a:sym typeface="Symbol" panose="05050102010706020507" pitchFamily="18" charset="2"/>
              </a:rPr>
              <a:t>Scattering at a real lattice of atoms/molecules: </a:t>
            </a:r>
          </a:p>
          <a:p>
            <a:endParaRPr lang="en-US" dirty="0">
              <a:sym typeface="Symbol" panose="05050102010706020507" pitchFamily="18" charset="2"/>
            </a:endParaRPr>
          </a:p>
          <a:p>
            <a:r>
              <a:rPr lang="en-US" dirty="0">
                <a:sym typeface="Symbol" panose="05050102010706020507" pitchFamily="18" charset="2"/>
              </a:rPr>
              <a:t>Real diffraction</a:t>
            </a:r>
          </a:p>
        </p:txBody>
      </p:sp>
    </p:spTree>
    <p:extLst>
      <p:ext uri="{BB962C8B-B14F-4D97-AF65-F5344CB8AC3E}">
        <p14:creationId xmlns:p14="http://schemas.microsoft.com/office/powerpoint/2010/main" val="417792697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609600" y="1066800"/>
            <a:ext cx="6283771" cy="369332"/>
          </a:xfrm>
          <a:prstGeom prst="rect">
            <a:avLst/>
          </a:prstGeom>
          <a:noFill/>
        </p:spPr>
        <p:txBody>
          <a:bodyPr wrap="none" rtlCol="0">
            <a:spAutoFit/>
          </a:bodyPr>
          <a:lstStyle/>
          <a:p>
            <a:r>
              <a:rPr lang="en-US" b="1" dirty="0"/>
              <a:t>Structure Refinement: How do Reflections relate to a Structure?</a:t>
            </a:r>
          </a:p>
        </p:txBody>
      </p:sp>
      <mc:AlternateContent xmlns:mc="http://schemas.openxmlformats.org/markup-compatibility/2006" xmlns:a14="http://schemas.microsoft.com/office/drawing/2010/main">
        <mc:Choice Requires="a14">
          <p:sp>
            <p:nvSpPr>
              <p:cNvPr id="5" name="TextBox 4"/>
              <p:cNvSpPr txBox="1"/>
              <p:nvPr/>
            </p:nvSpPr>
            <p:spPr>
              <a:xfrm>
                <a:off x="666750" y="1620221"/>
                <a:ext cx="7010400" cy="4856779"/>
              </a:xfrm>
              <a:prstGeom prst="rect">
                <a:avLst/>
              </a:prstGeom>
              <a:noFill/>
            </p:spPr>
            <p:txBody>
              <a:bodyPr wrap="square" rtlCol="0">
                <a:spAutoFit/>
              </a:bodyPr>
              <a:lstStyle/>
              <a:p>
                <a:r>
                  <a:rPr lang="en-US" dirty="0"/>
                  <a:t>	</a:t>
                </a:r>
                <a:r>
                  <a:rPr lang="en-US" b="1" dirty="0"/>
                  <a:t>The intensity of a Reflection </a:t>
                </a:r>
                <a:r>
                  <a:rPr lang="en-US" b="1" dirty="0" err="1"/>
                  <a:t>hkl</a:t>
                </a:r>
                <a:r>
                  <a:rPr lang="en-US" b="1" dirty="0"/>
                  <a:t> (one atom system):</a:t>
                </a:r>
              </a:p>
              <a:p>
                <a:endParaRPr lang="en-US" dirty="0"/>
              </a:p>
              <a:p>
                <a:r>
                  <a:rPr lang="en-US" dirty="0"/>
                  <a:t>    F(</a:t>
                </a:r>
                <a:r>
                  <a:rPr lang="en-US" dirty="0" err="1"/>
                  <a:t>hkl</a:t>
                </a:r>
                <a:r>
                  <a:rPr lang="en-US" dirty="0"/>
                  <a:t>) = |F(</a:t>
                </a:r>
                <a:r>
                  <a:rPr lang="en-US" dirty="0" err="1"/>
                  <a:t>hkl</a:t>
                </a:r>
                <a:r>
                  <a:rPr lang="en-US" dirty="0"/>
                  <a:t>)|</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𝑒</m:t>
                        </m:r>
                      </m:e>
                      <m:sup>
                        <m:r>
                          <m:rPr>
                            <m:nor/>
                          </m:rPr>
                          <a:rPr lang="en-US">
                            <a:latin typeface="Cambria Math" panose="02040503050406030204" pitchFamily="18" charset="0"/>
                          </a:rPr>
                          <m:t>i</m:t>
                        </m:r>
                        <m:r>
                          <a:rPr lang="en-US" i="1" smtClean="0">
                            <a:latin typeface="Cambria Math" panose="02040503050406030204" pitchFamily="18" charset="0"/>
                            <a:sym typeface="Symbol" panose="05050102010706020507" pitchFamily="18" charset="2"/>
                          </a:rPr>
                          <m:t></m:t>
                        </m:r>
                        <m:r>
                          <a:rPr lang="en-US" b="0" i="1" smtClean="0">
                            <a:latin typeface="Cambria Math" panose="02040503050406030204" pitchFamily="18" charset="0"/>
                            <a:sym typeface="Symbol" panose="05050102010706020507" pitchFamily="18" charset="2"/>
                          </a:rPr>
                          <m:t>(</m:t>
                        </m:r>
                        <m:r>
                          <a:rPr lang="en-US" b="0" i="1" smtClean="0">
                            <a:latin typeface="Cambria Math" panose="02040503050406030204" pitchFamily="18" charset="0"/>
                            <a:sym typeface="Symbol" panose="05050102010706020507" pitchFamily="18" charset="2"/>
                          </a:rPr>
                          <m:t>h𝑘𝑙</m:t>
                        </m:r>
                        <m:r>
                          <a:rPr lang="en-US" b="0" i="1" smtClean="0">
                            <a:latin typeface="Cambria Math" panose="02040503050406030204" pitchFamily="18" charset="0"/>
                            <a:sym typeface="Symbol" panose="05050102010706020507" pitchFamily="18" charset="2"/>
                          </a:rPr>
                          <m:t>)</m:t>
                        </m:r>
                      </m:sup>
                    </m:sSup>
                  </m:oMath>
                </a14:m>
                <a:r>
                  <a:rPr lang="en-US" dirty="0"/>
                  <a:t> = |F(</a:t>
                </a:r>
                <a:r>
                  <a:rPr lang="en-US" dirty="0" err="1"/>
                  <a:t>hkl</a:t>
                </a:r>
                <a:r>
                  <a:rPr lang="en-US" dirty="0"/>
                  <a:t>)|</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𝑒</m:t>
                        </m:r>
                      </m:e>
                      <m:sup>
                        <m:r>
                          <m:rPr>
                            <m:nor/>
                          </m:rPr>
                          <a:rPr lang="en-US">
                            <a:latin typeface="Cambria Math" panose="02040503050406030204" pitchFamily="18" charset="0"/>
                          </a:rPr>
                          <m:t>i</m:t>
                        </m:r>
                        <m:r>
                          <m:rPr>
                            <m:nor/>
                          </m:rPr>
                          <a:rPr lang="en-US">
                            <a:latin typeface="Cambria Math" panose="02040503050406030204" pitchFamily="18" charset="0"/>
                          </a:rPr>
                          <m:t>(</m:t>
                        </m:r>
                        <m:r>
                          <m:rPr>
                            <m:nor/>
                          </m:rPr>
                          <a:rPr lang="en-US" dirty="0"/>
                          <m:t>2</m:t>
                        </m:r>
                        <m:r>
                          <m:rPr>
                            <m:nor/>
                          </m:rPr>
                          <a:rPr lang="en-US" dirty="0">
                            <a:sym typeface="Symbol" panose="05050102010706020507" pitchFamily="18" charset="2"/>
                          </a:rPr>
                          <m:t></m:t>
                        </m:r>
                        <m:r>
                          <m:rPr>
                            <m:nor/>
                          </m:rPr>
                          <a:rPr lang="en-US" dirty="0"/>
                          <m:t>(</m:t>
                        </m:r>
                        <m:r>
                          <m:rPr>
                            <m:nor/>
                          </m:rPr>
                          <a:rPr lang="en-US" dirty="0"/>
                          <m:t>hx</m:t>
                        </m:r>
                        <m:r>
                          <m:rPr>
                            <m:nor/>
                          </m:rPr>
                          <a:rPr lang="en-US" dirty="0"/>
                          <m:t> + </m:t>
                        </m:r>
                        <m:r>
                          <m:rPr>
                            <m:nor/>
                          </m:rPr>
                          <a:rPr lang="en-US" dirty="0"/>
                          <m:t>ky</m:t>
                        </m:r>
                        <m:r>
                          <m:rPr>
                            <m:nor/>
                          </m:rPr>
                          <a:rPr lang="en-US" dirty="0"/>
                          <m:t> + </m:t>
                        </m:r>
                        <m:r>
                          <m:rPr>
                            <m:nor/>
                          </m:rPr>
                          <a:rPr lang="en-US" dirty="0"/>
                          <m:t>lz</m:t>
                        </m:r>
                        <m:r>
                          <m:rPr>
                            <m:nor/>
                          </m:rPr>
                          <a:rPr lang="en-US" dirty="0"/>
                          <m:t>)</m:t>
                        </m:r>
                      </m:sup>
                    </m:sSup>
                  </m:oMath>
                </a14:m>
                <a:endParaRPr lang="en-US" dirty="0"/>
              </a:p>
              <a:p>
                <a:pPr>
                  <a:buFont typeface="Wingdings" pitchFamily="2" charset="2"/>
                  <a:buChar char="v"/>
                </a:pPr>
                <a:endParaRPr lang="en-US" dirty="0"/>
              </a:p>
              <a:p>
                <a:pPr>
                  <a:buFont typeface="Wingdings" pitchFamily="2" charset="2"/>
                  <a:buChar char="v"/>
                </a:pPr>
                <a:r>
                  <a:rPr lang="en-US" dirty="0"/>
                  <a:t> F(</a:t>
                </a:r>
                <a:r>
                  <a:rPr lang="en-US" dirty="0" err="1"/>
                  <a:t>hkl</a:t>
                </a:r>
                <a:r>
                  <a:rPr lang="en-US" dirty="0"/>
                  <a:t>) is the structure factor of the reflection </a:t>
                </a:r>
                <a:r>
                  <a:rPr lang="en-US" dirty="0" err="1"/>
                  <a:t>hkl</a:t>
                </a:r>
                <a:r>
                  <a:rPr lang="en-US" dirty="0"/>
                  <a:t> (intensity and phase of the diffracted beam)</a:t>
                </a:r>
              </a:p>
              <a:p>
                <a:endParaRPr lang="en-US" dirty="0"/>
              </a:p>
              <a:p>
                <a:pPr>
                  <a:buFont typeface="Wingdings" pitchFamily="2" charset="2"/>
                  <a:buChar char="v"/>
                </a:pPr>
                <a:r>
                  <a:rPr lang="en-US" dirty="0"/>
                  <a:t> |F(</a:t>
                </a:r>
                <a:r>
                  <a:rPr lang="en-US" dirty="0" err="1"/>
                  <a:t>hkl</a:t>
                </a:r>
                <a:r>
                  <a:rPr lang="en-US" dirty="0"/>
                  <a:t>)| is the max. </a:t>
                </a:r>
                <a:r>
                  <a:rPr lang="en-US" b="1" dirty="0"/>
                  <a:t>amplitude</a:t>
                </a:r>
                <a:r>
                  <a:rPr lang="en-US" dirty="0"/>
                  <a:t>, or magnitude of a diffracted beam in phase with the direct beam (</a:t>
                </a:r>
                <a:r>
                  <a:rPr lang="en-US" dirty="0">
                    <a:sym typeface="Symbol" panose="05050102010706020507" pitchFamily="18" charset="2"/>
                  </a:rPr>
                  <a:t></a:t>
                </a:r>
                <a:r>
                  <a:rPr lang="en-US" dirty="0"/>
                  <a:t> = 0). </a:t>
                </a:r>
              </a:p>
              <a:p>
                <a:endParaRPr lang="en-US" dirty="0"/>
              </a:p>
              <a:p>
                <a:pPr>
                  <a:buFont typeface="Wingdings" pitchFamily="2" charset="2"/>
                  <a:buChar char="v"/>
                </a:pPr>
                <a:r>
                  <a:rPr lang="en-US" dirty="0"/>
                  <a:t> x, y and z are the fractional coordinates of the atom in the crystal lattice</a:t>
                </a:r>
              </a:p>
              <a:p>
                <a:pPr>
                  <a:buFont typeface="Wingdings" pitchFamily="2" charset="2"/>
                  <a:buChar char="v"/>
                </a:pPr>
                <a:endParaRPr lang="en-US" dirty="0"/>
              </a:p>
              <a:p>
                <a:pPr>
                  <a:buFont typeface="Wingdings" pitchFamily="2" charset="2"/>
                  <a:buChar char="v"/>
                </a:pPr>
                <a:r>
                  <a:rPr lang="en-US" dirty="0"/>
                  <a:t> 2</a:t>
                </a:r>
                <a:r>
                  <a:rPr lang="en-US" dirty="0">
                    <a:sym typeface="Symbol" panose="05050102010706020507" pitchFamily="18" charset="2"/>
                  </a:rPr>
                  <a:t></a:t>
                </a:r>
                <a:r>
                  <a:rPr lang="en-US" dirty="0"/>
                  <a:t>(</a:t>
                </a:r>
                <a:r>
                  <a:rPr lang="en-US" dirty="0" err="1"/>
                  <a:t>hx</a:t>
                </a:r>
                <a:r>
                  <a:rPr lang="en-US" dirty="0"/>
                  <a:t> + </a:t>
                </a:r>
                <a:r>
                  <a:rPr lang="en-US" dirty="0" err="1"/>
                  <a:t>ky</a:t>
                </a:r>
                <a:r>
                  <a:rPr lang="en-US" dirty="0"/>
                  <a:t> + </a:t>
                </a:r>
                <a:r>
                  <a:rPr lang="en-US" dirty="0" err="1"/>
                  <a:t>lz</a:t>
                </a:r>
                <a:r>
                  <a:rPr lang="en-US" dirty="0"/>
                  <a:t>) = </a:t>
                </a:r>
                <a:r>
                  <a:rPr lang="en-US" dirty="0">
                    <a:sym typeface="Symbol" panose="05050102010706020507" pitchFamily="18" charset="2"/>
                  </a:rPr>
                  <a:t> </a:t>
                </a:r>
                <a:r>
                  <a:rPr lang="en-US" dirty="0"/>
                  <a:t>is the phase of the diffracted beam</a:t>
                </a:r>
              </a:p>
              <a:p>
                <a:endParaRPr lang="en-US" dirty="0"/>
              </a:p>
              <a:p>
                <a:pPr>
                  <a:buFont typeface="Wingdings" pitchFamily="2" charset="2"/>
                  <a:buChar char="v"/>
                </a:pPr>
                <a:r>
                  <a:rPr lang="en-US" dirty="0"/>
                  <a:t> For a one atom system: 		|F(</a:t>
                </a:r>
                <a:r>
                  <a:rPr lang="en-US" dirty="0" err="1"/>
                  <a:t>hkl</a:t>
                </a:r>
                <a:r>
                  <a:rPr lang="en-US" dirty="0"/>
                  <a:t>)| = </a:t>
                </a:r>
                <a:r>
                  <a:rPr lang="en-US" b="1" i="1" dirty="0"/>
                  <a:t>f’</a:t>
                </a:r>
                <a:r>
                  <a:rPr lang="en-US" dirty="0"/>
                  <a:t> </a:t>
                </a:r>
              </a:p>
              <a:p>
                <a:r>
                  <a:rPr lang="en-US" dirty="0"/>
                  <a:t>	(the dampened atomic structure factor). </a:t>
                </a:r>
              </a:p>
            </p:txBody>
          </p:sp>
        </mc:Choice>
        <mc:Fallback xmlns="">
          <p:sp>
            <p:nvSpPr>
              <p:cNvPr id="5" name="TextBox 4"/>
              <p:cNvSpPr txBox="1">
                <a:spLocks noRot="1" noChangeAspect="1" noMove="1" noResize="1" noEditPoints="1" noAdjustHandles="1" noChangeArrowheads="1" noChangeShapeType="1" noTextEdit="1"/>
              </p:cNvSpPr>
              <p:nvPr/>
            </p:nvSpPr>
            <p:spPr>
              <a:xfrm>
                <a:off x="666750" y="1620221"/>
                <a:ext cx="7010400" cy="4856779"/>
              </a:xfrm>
              <a:prstGeom prst="rect">
                <a:avLst/>
              </a:prstGeom>
              <a:blipFill>
                <a:blip r:embed="rId2"/>
                <a:stretch>
                  <a:fillRect l="-696" t="-753" b="-1004"/>
                </a:stretch>
              </a:blipFill>
            </p:spPr>
            <p:txBody>
              <a:bodyPr/>
              <a:lstStyle/>
              <a:p>
                <a:r>
                  <a:rPr lang="en-US">
                    <a:noFill/>
                  </a:rPr>
                  <a:t> </a:t>
                </a:r>
              </a:p>
            </p:txBody>
          </p:sp>
        </mc:Fallback>
      </mc:AlternateContent>
    </p:spTree>
    <p:extLst>
      <p:ext uri="{BB962C8B-B14F-4D97-AF65-F5344CB8AC3E}">
        <p14:creationId xmlns:p14="http://schemas.microsoft.com/office/powerpoint/2010/main" val="49074955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609600" y="1066800"/>
            <a:ext cx="6283771" cy="369332"/>
          </a:xfrm>
          <a:prstGeom prst="rect">
            <a:avLst/>
          </a:prstGeom>
          <a:noFill/>
        </p:spPr>
        <p:txBody>
          <a:bodyPr wrap="none" rtlCol="0">
            <a:spAutoFit/>
          </a:bodyPr>
          <a:lstStyle/>
          <a:p>
            <a:r>
              <a:rPr lang="en-US" b="1" dirty="0"/>
              <a:t>Structure Refinement: How do Reflections relate to a Structure?</a:t>
            </a:r>
          </a:p>
        </p:txBody>
      </p:sp>
      <mc:AlternateContent xmlns:mc="http://schemas.openxmlformats.org/markup-compatibility/2006" xmlns:a14="http://schemas.microsoft.com/office/drawing/2010/main">
        <mc:Choice Requires="a14">
          <p:sp>
            <p:nvSpPr>
              <p:cNvPr id="5" name="TextBox 4"/>
              <p:cNvSpPr txBox="1"/>
              <p:nvPr/>
            </p:nvSpPr>
            <p:spPr>
              <a:xfrm>
                <a:off x="666750" y="1620221"/>
                <a:ext cx="7010400" cy="4856779"/>
              </a:xfrm>
              <a:prstGeom prst="rect">
                <a:avLst/>
              </a:prstGeom>
              <a:noFill/>
            </p:spPr>
            <p:txBody>
              <a:bodyPr wrap="square" rtlCol="0">
                <a:spAutoFit/>
              </a:bodyPr>
              <a:lstStyle/>
              <a:p>
                <a:r>
                  <a:rPr lang="en-US" dirty="0"/>
                  <a:t>	</a:t>
                </a:r>
              </a:p>
              <a:p>
                <a:r>
                  <a:rPr lang="en-US" dirty="0"/>
                  <a:t>    F(</a:t>
                </a:r>
                <a:r>
                  <a:rPr lang="en-US" dirty="0" err="1"/>
                  <a:t>hkl</a:t>
                </a:r>
                <a:r>
                  <a:rPr lang="en-US" dirty="0"/>
                  <a:t>) = |F(</a:t>
                </a:r>
                <a:r>
                  <a:rPr lang="en-US" dirty="0" err="1"/>
                  <a:t>hkl</a:t>
                </a:r>
                <a:r>
                  <a:rPr lang="en-US" dirty="0"/>
                  <a:t>)|</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𝑒</m:t>
                        </m:r>
                      </m:e>
                      <m:sup>
                        <m:r>
                          <m:rPr>
                            <m:nor/>
                          </m:rPr>
                          <a:rPr lang="en-US">
                            <a:latin typeface="Cambria Math" panose="02040503050406030204" pitchFamily="18" charset="0"/>
                          </a:rPr>
                          <m:t>i</m:t>
                        </m:r>
                        <m:r>
                          <a:rPr lang="en-US" i="1" smtClean="0">
                            <a:latin typeface="Cambria Math" panose="02040503050406030204" pitchFamily="18" charset="0"/>
                            <a:sym typeface="Symbol" panose="05050102010706020507" pitchFamily="18" charset="2"/>
                          </a:rPr>
                          <m:t></m:t>
                        </m:r>
                        <m:r>
                          <a:rPr lang="en-US" b="0" i="1" smtClean="0">
                            <a:latin typeface="Cambria Math" panose="02040503050406030204" pitchFamily="18" charset="0"/>
                            <a:sym typeface="Symbol" panose="05050102010706020507" pitchFamily="18" charset="2"/>
                          </a:rPr>
                          <m:t>(</m:t>
                        </m:r>
                        <m:r>
                          <a:rPr lang="en-US" b="0" i="1" smtClean="0">
                            <a:latin typeface="Cambria Math" panose="02040503050406030204" pitchFamily="18" charset="0"/>
                            <a:sym typeface="Symbol" panose="05050102010706020507" pitchFamily="18" charset="2"/>
                          </a:rPr>
                          <m:t>h𝑘𝑙</m:t>
                        </m:r>
                        <m:r>
                          <a:rPr lang="en-US" b="0" i="1" smtClean="0">
                            <a:latin typeface="Cambria Math" panose="02040503050406030204" pitchFamily="18" charset="0"/>
                            <a:sym typeface="Symbol" panose="05050102010706020507" pitchFamily="18" charset="2"/>
                          </a:rPr>
                          <m:t>)</m:t>
                        </m:r>
                      </m:sup>
                    </m:sSup>
                  </m:oMath>
                </a14:m>
                <a:r>
                  <a:rPr lang="en-US" dirty="0"/>
                  <a:t> = |F(</a:t>
                </a:r>
                <a:r>
                  <a:rPr lang="en-US" dirty="0" err="1"/>
                  <a:t>hkl</a:t>
                </a:r>
                <a:r>
                  <a:rPr lang="en-US" dirty="0"/>
                  <a:t>)|</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𝑒</m:t>
                        </m:r>
                      </m:e>
                      <m:sup>
                        <m:r>
                          <m:rPr>
                            <m:nor/>
                          </m:rPr>
                          <a:rPr lang="en-US">
                            <a:latin typeface="Cambria Math" panose="02040503050406030204" pitchFamily="18" charset="0"/>
                          </a:rPr>
                          <m:t>i</m:t>
                        </m:r>
                        <m:r>
                          <m:rPr>
                            <m:nor/>
                          </m:rPr>
                          <a:rPr lang="en-US">
                            <a:latin typeface="Cambria Math" panose="02040503050406030204" pitchFamily="18" charset="0"/>
                          </a:rPr>
                          <m:t>(</m:t>
                        </m:r>
                        <m:r>
                          <m:rPr>
                            <m:nor/>
                          </m:rPr>
                          <a:rPr lang="en-US" dirty="0"/>
                          <m:t>2</m:t>
                        </m:r>
                        <m:r>
                          <m:rPr>
                            <m:nor/>
                          </m:rPr>
                          <a:rPr lang="en-US" dirty="0">
                            <a:sym typeface="Symbol" panose="05050102010706020507" pitchFamily="18" charset="2"/>
                          </a:rPr>
                          <m:t></m:t>
                        </m:r>
                        <m:r>
                          <m:rPr>
                            <m:nor/>
                          </m:rPr>
                          <a:rPr lang="en-US" dirty="0"/>
                          <m:t>(</m:t>
                        </m:r>
                        <m:r>
                          <m:rPr>
                            <m:nor/>
                          </m:rPr>
                          <a:rPr lang="en-US" dirty="0"/>
                          <m:t>hx</m:t>
                        </m:r>
                        <m:r>
                          <m:rPr>
                            <m:nor/>
                          </m:rPr>
                          <a:rPr lang="en-US" dirty="0"/>
                          <m:t> + </m:t>
                        </m:r>
                        <m:r>
                          <m:rPr>
                            <m:nor/>
                          </m:rPr>
                          <a:rPr lang="en-US" dirty="0"/>
                          <m:t>ky</m:t>
                        </m:r>
                        <m:r>
                          <m:rPr>
                            <m:nor/>
                          </m:rPr>
                          <a:rPr lang="en-US" dirty="0"/>
                          <m:t> + </m:t>
                        </m:r>
                        <m:r>
                          <m:rPr>
                            <m:nor/>
                          </m:rPr>
                          <a:rPr lang="en-US" dirty="0"/>
                          <m:t>lz</m:t>
                        </m:r>
                        <m:r>
                          <m:rPr>
                            <m:nor/>
                          </m:rPr>
                          <a:rPr lang="en-US" dirty="0"/>
                          <m:t>)</m:t>
                        </m:r>
                      </m:sup>
                    </m:sSup>
                  </m:oMath>
                </a14:m>
                <a:endParaRPr lang="en-US" dirty="0"/>
              </a:p>
              <a:p>
                <a:pPr>
                  <a:buFont typeface="Wingdings" pitchFamily="2" charset="2"/>
                  <a:buChar char="v"/>
                </a:pPr>
                <a:endParaRPr lang="en-US" b="1" dirty="0"/>
              </a:p>
              <a:p>
                <a:endParaRPr lang="en-US" b="1" dirty="0"/>
              </a:p>
              <a:p>
                <a:endParaRPr lang="en-US" b="1" dirty="0"/>
              </a:p>
              <a:p>
                <a:r>
                  <a:rPr lang="en-US" b="1" dirty="0"/>
                  <a:t>What does this mean for us?</a:t>
                </a:r>
              </a:p>
              <a:p>
                <a:endParaRPr lang="en-US" b="1" dirty="0"/>
              </a:p>
              <a:p>
                <a:r>
                  <a:rPr lang="en-US" dirty="0"/>
                  <a:t>The diffraction peak intensity depends on: </a:t>
                </a:r>
              </a:p>
              <a:p>
                <a:endParaRPr lang="en-US" b="1" dirty="0"/>
              </a:p>
              <a:p>
                <a:pPr marL="285750" indent="-285750">
                  <a:buFont typeface="Wingdings" panose="05000000000000000000" pitchFamily="2" charset="2"/>
                  <a:buChar char="§"/>
                </a:pPr>
                <a:r>
                  <a:rPr lang="en-US" dirty="0"/>
                  <a:t>The </a:t>
                </a:r>
                <a:r>
                  <a:rPr lang="en-US" b="1" dirty="0"/>
                  <a:t>type of atom</a:t>
                </a:r>
                <a:r>
                  <a:rPr lang="en-US" dirty="0"/>
                  <a:t>:|F(</a:t>
                </a:r>
                <a:r>
                  <a:rPr lang="en-US" dirty="0" err="1"/>
                  <a:t>hkl</a:t>
                </a:r>
                <a:r>
                  <a:rPr lang="en-US" dirty="0"/>
                  <a:t>)| = </a:t>
                </a:r>
                <a:r>
                  <a:rPr lang="en-US" i="1" dirty="0"/>
                  <a:t>f’</a:t>
                </a:r>
                <a:r>
                  <a:rPr lang="en-US" dirty="0"/>
                  <a:t> , which is atom type dependent </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a:t>The </a:t>
                </a:r>
                <a:r>
                  <a:rPr lang="en-US" b="1" dirty="0"/>
                  <a:t>position x, y, z of the atom</a:t>
                </a:r>
              </a:p>
              <a:p>
                <a:pPr marL="285750" indent="-285750">
                  <a:buFont typeface="Wingdings" panose="05000000000000000000" pitchFamily="2" charset="2"/>
                  <a:buChar char="§"/>
                </a:pPr>
                <a:endParaRPr lang="en-US" dirty="0">
                  <a:sym typeface="Symbol" panose="05050102010706020507" pitchFamily="18" charset="2"/>
                </a:endParaRPr>
              </a:p>
              <a:p>
                <a:pPr marL="285750" indent="-285750">
                  <a:buFont typeface="Wingdings" panose="05000000000000000000" pitchFamily="2" charset="2"/>
                  <a:buChar char="§"/>
                </a:pPr>
                <a:r>
                  <a:rPr lang="en-US" dirty="0">
                    <a:sym typeface="Symbol" panose="05050102010706020507" pitchFamily="18" charset="2"/>
                  </a:rPr>
                  <a:t>The </a:t>
                </a:r>
                <a:r>
                  <a:rPr lang="en-US" b="1" dirty="0">
                    <a:sym typeface="Symbol" panose="05050102010706020507" pitchFamily="18" charset="2"/>
                  </a:rPr>
                  <a:t>diffraction angle</a:t>
                </a:r>
                <a:r>
                  <a:rPr lang="en-US" dirty="0">
                    <a:sym typeface="Symbol" panose="05050102010706020507" pitchFamily="18" charset="2"/>
                  </a:rPr>
                  <a:t>: </a:t>
                </a:r>
              </a:p>
              <a:p>
                <a:pPr marL="2400300" indent="-114300">
                  <a:buFont typeface="Arial" panose="020B0604020202020204" pitchFamily="34" charset="0"/>
                  <a:buChar char="•"/>
                </a:pPr>
                <a:r>
                  <a:rPr lang="en-US" dirty="0">
                    <a:sym typeface="Symbol" panose="05050102010706020507" pitchFamily="18" charset="2"/>
                  </a:rPr>
                  <a:t> Miller indices h, k and l)</a:t>
                </a:r>
              </a:p>
              <a:p>
                <a:pPr marL="2400300" indent="-114300">
                  <a:buFont typeface="Arial" panose="020B0604020202020204" pitchFamily="34" charset="0"/>
                  <a:buChar char="•"/>
                </a:pPr>
                <a:r>
                  <a:rPr lang="en-US" dirty="0">
                    <a:sym typeface="Symbol" panose="05050102010706020507" pitchFamily="18" charset="2"/>
                  </a:rPr>
                  <a:t> </a:t>
                </a:r>
                <a:r>
                  <a:rPr lang="en-US" dirty="0"/>
                  <a:t>|F(</a:t>
                </a:r>
                <a:r>
                  <a:rPr lang="en-US" dirty="0" err="1"/>
                  <a:t>hkl</a:t>
                </a:r>
                <a:r>
                  <a:rPr lang="en-US" dirty="0"/>
                  <a:t>)| =  </a:t>
                </a:r>
                <a:r>
                  <a:rPr lang="en-US" i="1" dirty="0"/>
                  <a:t>f’,</a:t>
                </a:r>
                <a:r>
                  <a:rPr lang="en-US" dirty="0"/>
                  <a:t> which is angle dependent </a:t>
                </a:r>
              </a:p>
              <a:p>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666750" y="1620221"/>
                <a:ext cx="7010400" cy="4856779"/>
              </a:xfrm>
              <a:prstGeom prst="rect">
                <a:avLst/>
              </a:prstGeom>
              <a:blipFill>
                <a:blip r:embed="rId2"/>
                <a:stretch>
                  <a:fillRect l="-696"/>
                </a:stretch>
              </a:blipFill>
            </p:spPr>
            <p:txBody>
              <a:bodyPr/>
              <a:lstStyle/>
              <a:p>
                <a:r>
                  <a:rPr lang="en-US">
                    <a:noFill/>
                  </a:rPr>
                  <a:t> </a:t>
                </a:r>
              </a:p>
            </p:txBody>
          </p:sp>
        </mc:Fallback>
      </mc:AlternateContent>
    </p:spTree>
    <p:extLst>
      <p:ext uri="{BB962C8B-B14F-4D97-AF65-F5344CB8AC3E}">
        <p14:creationId xmlns:p14="http://schemas.microsoft.com/office/powerpoint/2010/main" val="71949388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609600" y="1066800"/>
            <a:ext cx="6283771" cy="369332"/>
          </a:xfrm>
          <a:prstGeom prst="rect">
            <a:avLst/>
          </a:prstGeom>
          <a:noFill/>
        </p:spPr>
        <p:txBody>
          <a:bodyPr wrap="none" rtlCol="0">
            <a:spAutoFit/>
          </a:bodyPr>
          <a:lstStyle/>
          <a:p>
            <a:r>
              <a:rPr lang="en-US" b="1" dirty="0"/>
              <a:t>Structure Refinement: How do Reflections relate to a Structure?</a:t>
            </a:r>
          </a:p>
        </p:txBody>
      </p:sp>
      <mc:AlternateContent xmlns:mc="http://schemas.openxmlformats.org/markup-compatibility/2006" xmlns:a14="http://schemas.microsoft.com/office/drawing/2010/main">
        <mc:Choice Requires="a14">
          <p:sp>
            <p:nvSpPr>
              <p:cNvPr id="5" name="TextBox 4"/>
              <p:cNvSpPr txBox="1"/>
              <p:nvPr/>
            </p:nvSpPr>
            <p:spPr>
              <a:xfrm>
                <a:off x="609600" y="1524000"/>
                <a:ext cx="7010400" cy="3818353"/>
              </a:xfrm>
              <a:prstGeom prst="rect">
                <a:avLst/>
              </a:prstGeom>
              <a:noFill/>
            </p:spPr>
            <p:txBody>
              <a:bodyPr wrap="square" rtlCol="0">
                <a:spAutoFit/>
              </a:bodyPr>
              <a:lstStyle/>
              <a:p>
                <a:pPr>
                  <a:buFont typeface="Wingdings" pitchFamily="2" charset="2"/>
                  <a:buChar char="v"/>
                </a:pPr>
                <a:r>
                  <a:rPr lang="en-US" dirty="0"/>
                  <a:t> For a multi-atom system, the contributions of all atoms in the unit cell have to be added up for every diffracted beam </a:t>
                </a:r>
                <a:r>
                  <a:rPr lang="en-US" dirty="0" err="1"/>
                  <a:t>hkl</a:t>
                </a:r>
                <a:r>
                  <a:rPr lang="en-US" dirty="0"/>
                  <a:t>:</a:t>
                </a:r>
              </a:p>
              <a:p>
                <a:endParaRPr lang="en-US" dirty="0"/>
              </a:p>
              <a:p>
                <a:pPr>
                  <a:buFont typeface="Wingdings" pitchFamily="2" charset="2"/>
                  <a:buChar char="v"/>
                </a:pPr>
                <a:r>
                  <a:rPr lang="en-US" dirty="0"/>
                  <a:t> F(</a:t>
                </a:r>
                <a:r>
                  <a:rPr lang="en-US" dirty="0" err="1"/>
                  <a:t>hkl</a:t>
                </a:r>
                <a:r>
                  <a:rPr lang="en-US" dirty="0"/>
                  <a:t>) = </a:t>
                </a:r>
                <a14:m>
                  <m:oMath xmlns:m="http://schemas.openxmlformats.org/officeDocument/2006/math">
                    <m:nary>
                      <m:naryPr>
                        <m:chr m:val="∑"/>
                        <m:supHide m:val="on"/>
                        <m:ctrlPr>
                          <a:rPr lang="en-US" i="1" smtClean="0">
                            <a:latin typeface="Cambria Math" panose="02040503050406030204" pitchFamily="18" charset="0"/>
                          </a:rPr>
                        </m:ctrlPr>
                      </m:naryPr>
                      <m:sub>
                        <m:r>
                          <m:rPr>
                            <m:brk m:alnAt="7"/>
                          </m:rPr>
                          <a:rPr lang="en-US" b="0" i="1" smtClean="0">
                            <a:latin typeface="Cambria Math" panose="02040503050406030204" pitchFamily="18" charset="0"/>
                          </a:rPr>
                          <m:t>𝑗</m:t>
                        </m:r>
                      </m:sub>
                      <m:sup/>
                      <m:e>
                        <m:r>
                          <m:rPr>
                            <m:nor/>
                          </m:rPr>
                          <a:rPr lang="en-US" b="0" i="0" dirty="0" smtClean="0"/>
                          <m:t>f</m:t>
                        </m:r>
                        <m:r>
                          <m:rPr>
                            <m:nor/>
                          </m:rPr>
                          <a:rPr lang="en-US" b="0" i="0" dirty="0" smtClean="0"/>
                          <m:t>′</m:t>
                        </m:r>
                        <m:r>
                          <m:rPr>
                            <m:nor/>
                          </m:rPr>
                          <a:rPr lang="en-US" b="0" i="0" baseline="-25000" dirty="0" smtClean="0"/>
                          <m:t>j</m:t>
                        </m:r>
                        <m:r>
                          <m:rPr>
                            <m:nor/>
                          </m:rPr>
                          <a:rPr lang="en-US" b="0" i="0" dirty="0" smtClean="0"/>
                          <m:t> </m:t>
                        </m:r>
                        <m:sSup>
                          <m:sSupPr>
                            <m:ctrlPr>
                              <a:rPr lang="en-US" i="1">
                                <a:latin typeface="Cambria Math" panose="02040503050406030204" pitchFamily="18" charset="0"/>
                              </a:rPr>
                            </m:ctrlPr>
                          </m:sSupPr>
                          <m:e>
                            <m:r>
                              <a:rPr lang="en-US" i="1">
                                <a:latin typeface="Cambria Math" panose="02040503050406030204" pitchFamily="18" charset="0"/>
                              </a:rPr>
                              <m:t>𝑒</m:t>
                            </m:r>
                          </m:e>
                          <m:sup>
                            <m:r>
                              <m:rPr>
                                <m:nor/>
                              </m:rPr>
                              <a:rPr lang="en-US">
                                <a:latin typeface="Cambria Math" panose="02040503050406030204" pitchFamily="18" charset="0"/>
                              </a:rPr>
                              <m:t>i</m:t>
                            </m:r>
                            <m:r>
                              <a:rPr lang="en-US" i="1">
                                <a:latin typeface="Cambria Math" panose="02040503050406030204" pitchFamily="18" charset="0"/>
                                <a:sym typeface="Symbol" panose="05050102010706020507" pitchFamily="18" charset="2"/>
                              </a:rPr>
                              <m:t></m:t>
                            </m:r>
                            <m:r>
                              <a:rPr lang="en-US" b="0" i="1" smtClean="0">
                                <a:latin typeface="Cambria Math" panose="02040503050406030204" pitchFamily="18" charset="0"/>
                                <a:sym typeface="Symbol" panose="05050102010706020507" pitchFamily="18" charset="2"/>
                              </a:rPr>
                              <m:t>𝑗</m:t>
                            </m:r>
                            <m:r>
                              <a:rPr lang="en-US" i="1">
                                <a:latin typeface="Cambria Math" panose="02040503050406030204" pitchFamily="18" charset="0"/>
                                <a:sym typeface="Symbol" panose="05050102010706020507" pitchFamily="18" charset="2"/>
                              </a:rPr>
                              <m:t>(</m:t>
                            </m:r>
                            <m:r>
                              <a:rPr lang="en-US" i="1">
                                <a:latin typeface="Cambria Math" panose="02040503050406030204" pitchFamily="18" charset="0"/>
                                <a:sym typeface="Symbol" panose="05050102010706020507" pitchFamily="18" charset="2"/>
                              </a:rPr>
                              <m:t>h𝑘𝑙</m:t>
                            </m:r>
                            <m:r>
                              <a:rPr lang="en-US" i="1">
                                <a:latin typeface="Cambria Math" panose="02040503050406030204" pitchFamily="18" charset="0"/>
                                <a:sym typeface="Symbol" panose="05050102010706020507" pitchFamily="18" charset="2"/>
                              </a:rPr>
                              <m:t>)</m:t>
                            </m:r>
                          </m:sup>
                        </m:sSup>
                      </m:e>
                    </m:nary>
                  </m:oMath>
                </a14:m>
                <a:r>
                  <a:rPr lang="en-US" dirty="0"/>
                  <a:t> = </a:t>
                </a:r>
                <a14:m>
                  <m:oMath xmlns:m="http://schemas.openxmlformats.org/officeDocument/2006/math">
                    <m:nary>
                      <m:naryPr>
                        <m:chr m:val="∑"/>
                        <m:supHide m:val="on"/>
                        <m:ctrlPr>
                          <a:rPr lang="en-US" i="1" smtClean="0">
                            <a:latin typeface="Cambria Math" panose="02040503050406030204" pitchFamily="18" charset="0"/>
                          </a:rPr>
                        </m:ctrlPr>
                      </m:naryPr>
                      <m:sub>
                        <m:r>
                          <m:rPr>
                            <m:brk m:alnAt="7"/>
                          </m:rPr>
                          <a:rPr lang="en-US" b="0" i="1" smtClean="0">
                            <a:latin typeface="Cambria Math" panose="02040503050406030204" pitchFamily="18" charset="0"/>
                          </a:rPr>
                          <m:t>𝑗</m:t>
                        </m:r>
                      </m:sub>
                      <m:sup/>
                      <m:e>
                        <m:r>
                          <m:rPr>
                            <m:nor/>
                          </m:rPr>
                          <a:rPr lang="en-US" b="0" i="0" dirty="0" smtClean="0"/>
                          <m:t>f</m:t>
                        </m:r>
                        <m:r>
                          <m:rPr>
                            <m:nor/>
                          </m:rPr>
                          <a:rPr lang="en-US" b="0" i="0" dirty="0" smtClean="0"/>
                          <m:t>′</m:t>
                        </m:r>
                        <m:r>
                          <m:rPr>
                            <m:nor/>
                          </m:rPr>
                          <a:rPr lang="en-US" b="0" i="0" baseline="-25000" dirty="0" smtClean="0"/>
                          <m:t>j</m:t>
                        </m:r>
                        <m:r>
                          <m:rPr>
                            <m:nor/>
                          </m:rPr>
                          <a:rPr lang="en-US" b="0" i="0" dirty="0" smtClean="0"/>
                          <m:t> </m:t>
                        </m:r>
                        <m:sSup>
                          <m:sSupPr>
                            <m:ctrlPr>
                              <a:rPr lang="en-US" i="1">
                                <a:latin typeface="Cambria Math" panose="02040503050406030204" pitchFamily="18" charset="0"/>
                              </a:rPr>
                            </m:ctrlPr>
                          </m:sSupPr>
                          <m:e>
                            <m:r>
                              <a:rPr lang="en-US" i="1">
                                <a:latin typeface="Cambria Math" panose="02040503050406030204" pitchFamily="18" charset="0"/>
                              </a:rPr>
                              <m:t>𝑒</m:t>
                            </m:r>
                          </m:e>
                          <m:sup>
                            <m:r>
                              <m:rPr>
                                <m:nor/>
                              </m:rPr>
                              <a:rPr lang="en-US">
                                <a:latin typeface="Cambria Math" panose="02040503050406030204" pitchFamily="18" charset="0"/>
                              </a:rPr>
                              <m:t>i</m:t>
                            </m:r>
                            <m:r>
                              <m:rPr>
                                <m:nor/>
                              </m:rPr>
                              <a:rPr lang="en-US">
                                <a:latin typeface="Cambria Math" panose="02040503050406030204" pitchFamily="18" charset="0"/>
                              </a:rPr>
                              <m:t>(</m:t>
                            </m:r>
                            <m:r>
                              <m:rPr>
                                <m:nor/>
                              </m:rPr>
                              <a:rPr lang="en-US" dirty="0"/>
                              <m:t>2</m:t>
                            </m:r>
                            <m:r>
                              <m:rPr>
                                <m:nor/>
                              </m:rPr>
                              <a:rPr lang="en-US" dirty="0">
                                <a:sym typeface="Symbol" panose="05050102010706020507" pitchFamily="18" charset="2"/>
                              </a:rPr>
                              <m:t></m:t>
                            </m:r>
                            <m:r>
                              <m:rPr>
                                <m:nor/>
                              </m:rPr>
                              <a:rPr lang="en-US" dirty="0"/>
                              <m:t>(</m:t>
                            </m:r>
                            <m:r>
                              <m:rPr>
                                <m:nor/>
                              </m:rPr>
                              <a:rPr lang="en-US" dirty="0"/>
                              <m:t>hxj</m:t>
                            </m:r>
                            <m:r>
                              <m:rPr>
                                <m:nor/>
                              </m:rPr>
                              <a:rPr lang="en-US" dirty="0"/>
                              <m:t> + </m:t>
                            </m:r>
                            <m:r>
                              <m:rPr>
                                <m:nor/>
                              </m:rPr>
                              <a:rPr lang="en-US" dirty="0"/>
                              <m:t>kyj</m:t>
                            </m:r>
                            <m:r>
                              <m:rPr>
                                <m:nor/>
                              </m:rPr>
                              <a:rPr lang="en-US" dirty="0"/>
                              <m:t> + </m:t>
                            </m:r>
                            <m:r>
                              <m:rPr>
                                <m:nor/>
                              </m:rPr>
                              <a:rPr lang="en-US" dirty="0"/>
                              <m:t>lzj</m:t>
                            </m:r>
                            <m:r>
                              <m:rPr>
                                <m:nor/>
                              </m:rPr>
                              <a:rPr lang="en-US" dirty="0"/>
                              <m:t>)</m:t>
                            </m:r>
                          </m:sup>
                        </m:sSup>
                      </m:e>
                    </m:nary>
                  </m:oMath>
                </a14:m>
                <a:r>
                  <a:rPr lang="en-US" dirty="0"/>
                  <a:t>                                                                         or </a:t>
                </a:r>
                <a:endParaRPr lang="en-US" i="1" dirty="0">
                  <a:latin typeface="Cambria Math" panose="02040503050406030204" pitchFamily="18" charset="0"/>
                </a:endParaRPr>
              </a:p>
              <a:p>
                <a:pPr>
                  <a:buFont typeface="Wingdings" pitchFamily="2" charset="2"/>
                  <a:buChar char="v"/>
                </a:pPr>
                <a14:m>
                  <m:oMath xmlns:m="http://schemas.openxmlformats.org/officeDocument/2006/math">
                    <m:r>
                      <a:rPr lang="en-US" b="0" i="1" smtClean="0">
                        <a:latin typeface="Cambria Math" panose="02040503050406030204" pitchFamily="18" charset="0"/>
                      </a:rPr>
                      <m:t>  </m:t>
                    </m:r>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𝑗</m:t>
                        </m:r>
                      </m:sub>
                      <m:sup/>
                      <m:e>
                        <m:r>
                          <m:rPr>
                            <m:nor/>
                          </m:rPr>
                          <a:rPr lang="en-US" dirty="0"/>
                          <m:t>f</m:t>
                        </m:r>
                        <m:r>
                          <m:rPr>
                            <m:nor/>
                          </m:rPr>
                          <a:rPr lang="en-US" dirty="0"/>
                          <m:t>′</m:t>
                        </m:r>
                        <m:r>
                          <m:rPr>
                            <m:nor/>
                          </m:rPr>
                          <a:rPr lang="en-US" baseline="-25000" dirty="0"/>
                          <m:t>j</m:t>
                        </m:r>
                      </m:e>
                    </m:nary>
                    <m:r>
                      <a:rPr lang="en-US" b="0" i="0" dirty="0" smtClean="0">
                        <a:latin typeface="Cambria Math" panose="02040503050406030204" pitchFamily="18" charset="0"/>
                      </a:rPr>
                      <m:t>[(</m:t>
                    </m:r>
                    <m:r>
                      <m:rPr>
                        <m:sty m:val="p"/>
                      </m:rPr>
                      <a:rPr lang="en-US" b="0" i="0" dirty="0" smtClean="0">
                        <a:latin typeface="Cambria Math" panose="02040503050406030204" pitchFamily="18" charset="0"/>
                      </a:rPr>
                      <m:t>cos</m:t>
                    </m:r>
                    <m:r>
                      <a:rPr lang="en-US" b="0" i="0" dirty="0" smtClean="0">
                        <a:latin typeface="Cambria Math" panose="02040503050406030204" pitchFamily="18" charset="0"/>
                      </a:rPr>
                      <m:t> </m:t>
                    </m:r>
                    <m:r>
                      <m:rPr>
                        <m:nor/>
                      </m:rPr>
                      <a:rPr lang="en-US" dirty="0"/>
                      <m:t>2</m:t>
                    </m:r>
                    <m:r>
                      <m:rPr>
                        <m:nor/>
                      </m:rPr>
                      <a:rPr lang="en-US" dirty="0">
                        <a:sym typeface="Symbol" panose="05050102010706020507" pitchFamily="18" charset="2"/>
                      </a:rPr>
                      <m:t></m:t>
                    </m:r>
                    <m:r>
                      <m:rPr>
                        <m:nor/>
                      </m:rPr>
                      <a:rPr lang="en-US" dirty="0"/>
                      <m:t>(</m:t>
                    </m:r>
                    <m:r>
                      <m:rPr>
                        <m:nor/>
                      </m:rPr>
                      <a:rPr lang="en-US" dirty="0"/>
                      <m:t>hxj</m:t>
                    </m:r>
                    <m:r>
                      <m:rPr>
                        <m:nor/>
                      </m:rPr>
                      <a:rPr lang="en-US" dirty="0"/>
                      <m:t> + </m:t>
                    </m:r>
                    <m:r>
                      <m:rPr>
                        <m:nor/>
                      </m:rPr>
                      <a:rPr lang="en-US" dirty="0"/>
                      <m:t>kyj</m:t>
                    </m:r>
                    <m:r>
                      <m:rPr>
                        <m:nor/>
                      </m:rPr>
                      <a:rPr lang="en-US" dirty="0"/>
                      <m:t> + </m:t>
                    </m:r>
                    <m:r>
                      <m:rPr>
                        <m:nor/>
                      </m:rPr>
                      <a:rPr lang="en-US" dirty="0"/>
                      <m:t>lzj</m:t>
                    </m:r>
                    <m:r>
                      <a:rPr lang="en-US" b="0" i="1" dirty="0" smtClean="0">
                        <a:latin typeface="Cambria Math" panose="02040503050406030204" pitchFamily="18" charset="0"/>
                      </a:rPr>
                      <m:t>)</m:t>
                    </m:r>
                    <m:r>
                      <a:rPr lang="en-US" i="1" dirty="0">
                        <a:latin typeface="Cambria Math" panose="02040503050406030204" pitchFamily="18" charset="0"/>
                      </a:rPr>
                      <m:t> +</m:t>
                    </m:r>
                    <m:r>
                      <a:rPr lang="en-US" i="1" dirty="0">
                        <a:latin typeface="Cambria Math" panose="02040503050406030204" pitchFamily="18" charset="0"/>
                      </a:rPr>
                      <m:t>𝑖</m:t>
                    </m:r>
                    <m:r>
                      <a:rPr lang="en-US" i="1" dirty="0">
                        <a:latin typeface="Cambria Math" panose="02040503050406030204" pitchFamily="18" charset="0"/>
                      </a:rPr>
                      <m:t> </m:t>
                    </m:r>
                    <m:r>
                      <a:rPr lang="en-US" i="1" dirty="0">
                        <a:latin typeface="Cambria Math" panose="02040503050406030204" pitchFamily="18" charset="0"/>
                      </a:rPr>
                      <m:t>𝑠𝑖𝑛</m:t>
                    </m:r>
                    <m:r>
                      <m:rPr>
                        <m:nor/>
                      </m:rPr>
                      <a:rPr lang="en-US" dirty="0">
                        <a:latin typeface="Cambria Math" panose="02040503050406030204" pitchFamily="18" charset="0"/>
                      </a:rPr>
                      <m:t> </m:t>
                    </m:r>
                    <m:r>
                      <m:rPr>
                        <m:nor/>
                      </m:rPr>
                      <a:rPr lang="en-US" dirty="0"/>
                      <m:t>2</m:t>
                    </m:r>
                    <m:r>
                      <m:rPr>
                        <m:nor/>
                      </m:rPr>
                      <a:rPr lang="en-US" dirty="0">
                        <a:sym typeface="Symbol" panose="05050102010706020507" pitchFamily="18" charset="2"/>
                      </a:rPr>
                      <m:t></m:t>
                    </m:r>
                    <m:r>
                      <m:rPr>
                        <m:nor/>
                      </m:rPr>
                      <a:rPr lang="en-US" dirty="0"/>
                      <m:t>(</m:t>
                    </m:r>
                    <m:r>
                      <m:rPr>
                        <m:nor/>
                      </m:rPr>
                      <a:rPr lang="en-US" dirty="0"/>
                      <m:t>hxj</m:t>
                    </m:r>
                    <m:r>
                      <m:rPr>
                        <m:nor/>
                      </m:rPr>
                      <a:rPr lang="en-US" dirty="0"/>
                      <m:t> + </m:t>
                    </m:r>
                    <m:r>
                      <m:rPr>
                        <m:nor/>
                      </m:rPr>
                      <a:rPr lang="en-US" dirty="0"/>
                      <m:t>kyj</m:t>
                    </m:r>
                    <m:r>
                      <m:rPr>
                        <m:nor/>
                      </m:rPr>
                      <a:rPr lang="en-US" dirty="0"/>
                      <m:t> + </m:t>
                    </m:r>
                    <m:r>
                      <m:rPr>
                        <m:nor/>
                      </m:rPr>
                      <a:rPr lang="en-US" dirty="0"/>
                      <m:t>lzj</m:t>
                    </m:r>
                    <m:r>
                      <a:rPr lang="en-US" b="0" i="1" dirty="0" smtClean="0">
                        <a:latin typeface="Cambria Math" panose="02040503050406030204" pitchFamily="18" charset="0"/>
                      </a:rPr>
                      <m:t>)</m:t>
                    </m:r>
                    <m:r>
                      <a:rPr lang="en-US" i="1" dirty="0">
                        <a:latin typeface="Cambria Math" panose="02040503050406030204" pitchFamily="18" charset="0"/>
                      </a:rPr>
                      <m:t>]</m:t>
                    </m:r>
                  </m:oMath>
                </a14:m>
                <a:r>
                  <a:rPr lang="en-US" dirty="0"/>
                  <a:t> </a:t>
                </a:r>
              </a:p>
              <a:p>
                <a:endParaRPr lang="en-US" dirty="0"/>
              </a:p>
              <a:p>
                <a:pPr>
                  <a:buFont typeface="Wingdings" pitchFamily="2" charset="2"/>
                  <a:buChar char="v"/>
                </a:pPr>
                <a:r>
                  <a:rPr lang="en-US" dirty="0"/>
                  <a:t> F(</a:t>
                </a:r>
                <a:r>
                  <a:rPr lang="en-US" dirty="0" err="1"/>
                  <a:t>hkl</a:t>
                </a:r>
                <a:r>
                  <a:rPr lang="en-US" dirty="0"/>
                  <a:t>) is the structure factor of the reflection </a:t>
                </a:r>
                <a:r>
                  <a:rPr lang="en-US" dirty="0" err="1"/>
                  <a:t>hkl</a:t>
                </a:r>
                <a:r>
                  <a:rPr lang="en-US" dirty="0"/>
                  <a:t> (intensity and phase of the diffracted beam)</a:t>
                </a:r>
              </a:p>
              <a:p>
                <a:pPr>
                  <a:buFont typeface="Wingdings" pitchFamily="2" charset="2"/>
                  <a:buChar char="v"/>
                </a:pPr>
                <a:r>
                  <a:rPr lang="en-US" dirty="0"/>
                  <a:t> </a:t>
                </a:r>
                <a:r>
                  <a:rPr lang="en-US" i="1" dirty="0" err="1"/>
                  <a:t>f’</a:t>
                </a:r>
                <a:r>
                  <a:rPr lang="en-US" i="1" baseline="-25000" dirty="0" err="1"/>
                  <a:t>j</a:t>
                </a:r>
                <a:r>
                  <a:rPr lang="en-US" baseline="-25000" dirty="0"/>
                  <a:t> </a:t>
                </a:r>
                <a:r>
                  <a:rPr lang="en-US" dirty="0"/>
                  <a:t>is the dampened structure factor of the atom </a:t>
                </a:r>
                <a:r>
                  <a:rPr lang="en-US" i="1" dirty="0"/>
                  <a:t>j</a:t>
                </a:r>
              </a:p>
              <a:p>
                <a:pPr>
                  <a:buFont typeface="Wingdings" pitchFamily="2" charset="2"/>
                  <a:buChar char="v"/>
                </a:pPr>
                <a:r>
                  <a:rPr lang="en-US" dirty="0"/>
                  <a:t> </a:t>
                </a:r>
                <a:r>
                  <a:rPr lang="en-US" dirty="0" err="1"/>
                  <a:t>x</a:t>
                </a:r>
                <a:r>
                  <a:rPr lang="en-US" baseline="-25000" dirty="0" err="1"/>
                  <a:t>j</a:t>
                </a:r>
                <a:r>
                  <a:rPr lang="en-US" dirty="0"/>
                  <a:t>, </a:t>
                </a:r>
                <a:r>
                  <a:rPr lang="en-US" dirty="0" err="1"/>
                  <a:t>y</a:t>
                </a:r>
                <a:r>
                  <a:rPr lang="en-US" baseline="-25000" dirty="0" err="1"/>
                  <a:t>j</a:t>
                </a:r>
                <a:r>
                  <a:rPr lang="en-US" dirty="0"/>
                  <a:t> and </a:t>
                </a:r>
                <a:r>
                  <a:rPr lang="en-US" dirty="0" err="1"/>
                  <a:t>z</a:t>
                </a:r>
                <a:r>
                  <a:rPr lang="en-US" baseline="-25000" dirty="0" err="1"/>
                  <a:t>j</a:t>
                </a:r>
                <a:r>
                  <a:rPr lang="en-US" dirty="0"/>
                  <a:t> are the fractional coordinates of the atom j in the crystal lattice</a:t>
                </a:r>
              </a:p>
              <a:p>
                <a:pPr>
                  <a:buFont typeface="Wingdings" pitchFamily="2" charset="2"/>
                  <a:buChar char="v"/>
                </a:pPr>
                <a:r>
                  <a:rPr lang="en-US" dirty="0"/>
                  <a:t> </a:t>
                </a:r>
                <a:r>
                  <a:rPr lang="en-US" dirty="0">
                    <a:sym typeface="Symbol" panose="05050102010706020507" pitchFamily="18" charset="2"/>
                  </a:rPr>
                  <a:t></a:t>
                </a:r>
                <a:r>
                  <a:rPr lang="en-US" baseline="-25000" dirty="0">
                    <a:sym typeface="Symbol" panose="05050102010706020507" pitchFamily="18" charset="2"/>
                  </a:rPr>
                  <a:t>j</a:t>
                </a:r>
                <a:r>
                  <a:rPr lang="en-US" dirty="0">
                    <a:sym typeface="Symbol" panose="05050102010706020507" pitchFamily="18" charset="2"/>
                  </a:rPr>
                  <a:t> = </a:t>
                </a:r>
                <a:r>
                  <a:rPr lang="en-US" dirty="0"/>
                  <a:t>2</a:t>
                </a:r>
                <a:r>
                  <a:rPr lang="en-US" dirty="0">
                    <a:sym typeface="Symbol" panose="05050102010706020507" pitchFamily="18" charset="2"/>
                  </a:rPr>
                  <a:t></a:t>
                </a:r>
                <a:r>
                  <a:rPr lang="en-US" dirty="0"/>
                  <a:t>(</a:t>
                </a:r>
                <a:r>
                  <a:rPr lang="en-US" dirty="0" err="1"/>
                  <a:t>hx</a:t>
                </a:r>
                <a:r>
                  <a:rPr lang="en-US" baseline="-25000" dirty="0" err="1"/>
                  <a:t>j</a:t>
                </a:r>
                <a:r>
                  <a:rPr lang="en-US" dirty="0"/>
                  <a:t> + </a:t>
                </a:r>
                <a:r>
                  <a:rPr lang="en-US" dirty="0" err="1"/>
                  <a:t>ky</a:t>
                </a:r>
                <a:r>
                  <a:rPr lang="en-US" baseline="-25000" dirty="0" err="1"/>
                  <a:t>j</a:t>
                </a:r>
                <a:r>
                  <a:rPr lang="en-US" dirty="0"/>
                  <a:t> + </a:t>
                </a:r>
                <a:r>
                  <a:rPr lang="en-US" dirty="0" err="1"/>
                  <a:t>lz</a:t>
                </a:r>
                <a:r>
                  <a:rPr lang="en-US" baseline="-25000" dirty="0" err="1"/>
                  <a:t>j</a:t>
                </a:r>
                <a:r>
                  <a:rPr lang="en-US" dirty="0"/>
                  <a:t>) is the phase of the diffracted beam for the atom j</a:t>
                </a:r>
              </a:p>
            </p:txBody>
          </p:sp>
        </mc:Choice>
        <mc:Fallback xmlns="">
          <p:sp>
            <p:nvSpPr>
              <p:cNvPr id="5" name="TextBox 4"/>
              <p:cNvSpPr txBox="1">
                <a:spLocks noRot="1" noChangeAspect="1" noMove="1" noResize="1" noEditPoints="1" noAdjustHandles="1" noChangeArrowheads="1" noChangeShapeType="1" noTextEdit="1"/>
              </p:cNvSpPr>
              <p:nvPr/>
            </p:nvSpPr>
            <p:spPr>
              <a:xfrm>
                <a:off x="609600" y="1524000"/>
                <a:ext cx="7010400" cy="3818353"/>
              </a:xfrm>
              <a:prstGeom prst="rect">
                <a:avLst/>
              </a:prstGeom>
              <a:blipFill>
                <a:blip r:embed="rId2"/>
                <a:stretch>
                  <a:fillRect l="-696" t="-799" r="-87" b="-1757"/>
                </a:stretch>
              </a:blipFill>
            </p:spPr>
            <p:txBody>
              <a:bodyPr/>
              <a:lstStyle/>
              <a:p>
                <a:r>
                  <a:rPr lang="en-US">
                    <a:noFill/>
                  </a:rPr>
                  <a:t> </a:t>
                </a:r>
              </a:p>
            </p:txBody>
          </p:sp>
        </mc:Fallback>
      </mc:AlternateContent>
    </p:spTree>
    <p:extLst>
      <p:ext uri="{BB962C8B-B14F-4D97-AF65-F5344CB8AC3E}">
        <p14:creationId xmlns:p14="http://schemas.microsoft.com/office/powerpoint/2010/main" val="192323329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1107629" y="1066800"/>
            <a:ext cx="6283771" cy="369332"/>
          </a:xfrm>
          <a:prstGeom prst="rect">
            <a:avLst/>
          </a:prstGeom>
          <a:noFill/>
        </p:spPr>
        <p:txBody>
          <a:bodyPr wrap="none" rtlCol="0">
            <a:spAutoFit/>
          </a:bodyPr>
          <a:lstStyle/>
          <a:p>
            <a:r>
              <a:rPr lang="en-US" b="1" dirty="0"/>
              <a:t>Structure Refinement: How do Reflections relate to a Structure?</a:t>
            </a:r>
          </a:p>
        </p:txBody>
      </p:sp>
      <p:sp>
        <p:nvSpPr>
          <p:cNvPr id="5" name="TextBox 4"/>
          <p:cNvSpPr txBox="1"/>
          <p:nvPr/>
        </p:nvSpPr>
        <p:spPr>
          <a:xfrm>
            <a:off x="1828800" y="2128659"/>
            <a:ext cx="4724400" cy="3662541"/>
          </a:xfrm>
          <a:prstGeom prst="rect">
            <a:avLst/>
          </a:prstGeom>
          <a:noFill/>
        </p:spPr>
        <p:txBody>
          <a:bodyPr wrap="square" rtlCol="0">
            <a:spAutoFit/>
          </a:bodyPr>
          <a:lstStyle/>
          <a:p>
            <a:pPr algn="ctr">
              <a:spcBef>
                <a:spcPts val="600"/>
              </a:spcBef>
              <a:spcAft>
                <a:spcPts val="600"/>
              </a:spcAft>
            </a:pPr>
            <a:r>
              <a:rPr lang="en-US" sz="2400" dirty="0"/>
              <a:t>Now that we know how to calculate the intensity of a diffraction peak for a known structure, </a:t>
            </a:r>
          </a:p>
          <a:p>
            <a:pPr algn="ctr">
              <a:spcBef>
                <a:spcPts val="600"/>
              </a:spcBef>
              <a:spcAft>
                <a:spcPts val="600"/>
              </a:spcAft>
            </a:pPr>
            <a:endParaRPr lang="en-US" sz="2400" dirty="0"/>
          </a:p>
          <a:p>
            <a:pPr algn="ctr">
              <a:spcBef>
                <a:spcPts val="600"/>
              </a:spcBef>
              <a:spcAft>
                <a:spcPts val="600"/>
              </a:spcAft>
            </a:pPr>
            <a:r>
              <a:rPr lang="en-US" sz="2400" dirty="0"/>
              <a:t>we would like to do the reverse, </a:t>
            </a:r>
          </a:p>
          <a:p>
            <a:pPr algn="ctr">
              <a:spcBef>
                <a:spcPts val="600"/>
              </a:spcBef>
              <a:spcAft>
                <a:spcPts val="600"/>
              </a:spcAft>
            </a:pPr>
            <a:endParaRPr lang="en-US" sz="2400" dirty="0"/>
          </a:p>
          <a:p>
            <a:pPr algn="ctr">
              <a:spcBef>
                <a:spcPts val="600"/>
              </a:spcBef>
              <a:spcAft>
                <a:spcPts val="600"/>
              </a:spcAft>
            </a:pPr>
            <a:r>
              <a:rPr lang="en-US" sz="2400" dirty="0"/>
              <a:t>obtain the structure from the measured diffraction intensities.</a:t>
            </a:r>
          </a:p>
        </p:txBody>
      </p:sp>
    </p:spTree>
    <p:extLst>
      <p:ext uri="{BB962C8B-B14F-4D97-AF65-F5344CB8AC3E}">
        <p14:creationId xmlns:p14="http://schemas.microsoft.com/office/powerpoint/2010/main" val="71249827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725879" y="1263134"/>
            <a:ext cx="6283771" cy="369332"/>
          </a:xfrm>
          <a:prstGeom prst="rect">
            <a:avLst/>
          </a:prstGeom>
          <a:noFill/>
        </p:spPr>
        <p:txBody>
          <a:bodyPr wrap="none" rtlCol="0">
            <a:spAutoFit/>
          </a:bodyPr>
          <a:lstStyle/>
          <a:p>
            <a:r>
              <a:rPr lang="en-US" b="1" dirty="0"/>
              <a:t>Structure Refinement: How do Reflections relate to a Structure?</a:t>
            </a:r>
          </a:p>
        </p:txBody>
      </p:sp>
      <mc:AlternateContent xmlns:mc="http://schemas.openxmlformats.org/markup-compatibility/2006" xmlns:a14="http://schemas.microsoft.com/office/drawing/2010/main">
        <mc:Choice Requires="a14">
          <p:sp>
            <p:nvSpPr>
              <p:cNvPr id="5" name="TextBox 4"/>
              <p:cNvSpPr txBox="1"/>
              <p:nvPr/>
            </p:nvSpPr>
            <p:spPr>
              <a:xfrm>
                <a:off x="762000" y="1905000"/>
                <a:ext cx="7010400" cy="4340740"/>
              </a:xfrm>
              <a:prstGeom prst="rect">
                <a:avLst/>
              </a:prstGeom>
              <a:noFill/>
            </p:spPr>
            <p:txBody>
              <a:bodyPr wrap="square" rtlCol="0">
                <a:spAutoFit/>
              </a:bodyPr>
              <a:lstStyle/>
              <a:p>
                <a:pPr>
                  <a:buFont typeface="Wingdings" pitchFamily="2" charset="2"/>
                  <a:buChar char="v"/>
                </a:pPr>
                <a:r>
                  <a:rPr lang="en-US" dirty="0"/>
                  <a:t>  F(</a:t>
                </a:r>
                <a:r>
                  <a:rPr lang="en-US" dirty="0" err="1"/>
                  <a:t>hkl</a:t>
                </a:r>
                <a:r>
                  <a:rPr lang="en-US" dirty="0"/>
                  <a:t>) = </a:t>
                </a:r>
                <a14:m>
                  <m:oMath xmlns:m="http://schemas.openxmlformats.org/officeDocument/2006/math">
                    <m:nary>
                      <m:naryPr>
                        <m:chr m:val="∑"/>
                        <m:supHide m:val="on"/>
                        <m:ctrlPr>
                          <a:rPr lang="en-US" i="1" smtClean="0">
                            <a:latin typeface="Cambria Math" panose="02040503050406030204" pitchFamily="18" charset="0"/>
                          </a:rPr>
                        </m:ctrlPr>
                      </m:naryPr>
                      <m:sub>
                        <m:r>
                          <m:rPr>
                            <m:brk m:alnAt="7"/>
                          </m:rPr>
                          <a:rPr lang="en-US" b="0" i="1" smtClean="0">
                            <a:latin typeface="Cambria Math" panose="02040503050406030204" pitchFamily="18" charset="0"/>
                          </a:rPr>
                          <m:t>𝑗</m:t>
                        </m:r>
                      </m:sub>
                      <m:sup/>
                      <m:e>
                        <m:r>
                          <m:rPr>
                            <m:nor/>
                          </m:rPr>
                          <a:rPr lang="en-US" b="0" i="0" dirty="0" smtClean="0"/>
                          <m:t>f</m:t>
                        </m:r>
                        <m:r>
                          <m:rPr>
                            <m:nor/>
                          </m:rPr>
                          <a:rPr lang="en-US" b="0" i="0" dirty="0" smtClean="0"/>
                          <m:t>′</m:t>
                        </m:r>
                        <m:r>
                          <m:rPr>
                            <m:nor/>
                          </m:rPr>
                          <a:rPr lang="en-US" b="0" i="0" baseline="-25000" dirty="0" smtClean="0"/>
                          <m:t>j</m:t>
                        </m:r>
                        <m:r>
                          <m:rPr>
                            <m:nor/>
                          </m:rPr>
                          <a:rPr lang="en-US" b="0" i="0" dirty="0" smtClean="0"/>
                          <m:t> </m:t>
                        </m:r>
                        <m:sSup>
                          <m:sSupPr>
                            <m:ctrlPr>
                              <a:rPr lang="en-US" i="1">
                                <a:latin typeface="Cambria Math" panose="02040503050406030204" pitchFamily="18" charset="0"/>
                              </a:rPr>
                            </m:ctrlPr>
                          </m:sSupPr>
                          <m:e>
                            <m:r>
                              <a:rPr lang="en-US" i="1">
                                <a:latin typeface="Cambria Math" panose="02040503050406030204" pitchFamily="18" charset="0"/>
                              </a:rPr>
                              <m:t>𝑒</m:t>
                            </m:r>
                          </m:e>
                          <m:sup>
                            <m:r>
                              <m:rPr>
                                <m:nor/>
                              </m:rPr>
                              <a:rPr lang="en-US">
                                <a:latin typeface="Cambria Math" panose="02040503050406030204" pitchFamily="18" charset="0"/>
                              </a:rPr>
                              <m:t>i</m:t>
                            </m:r>
                            <m:r>
                              <a:rPr lang="en-US" i="1">
                                <a:latin typeface="Cambria Math" panose="02040503050406030204" pitchFamily="18" charset="0"/>
                                <a:sym typeface="Symbol" panose="05050102010706020507" pitchFamily="18" charset="2"/>
                              </a:rPr>
                              <m:t></m:t>
                            </m:r>
                            <m:r>
                              <a:rPr lang="en-US" b="0" i="1" smtClean="0">
                                <a:latin typeface="Cambria Math" panose="02040503050406030204" pitchFamily="18" charset="0"/>
                                <a:sym typeface="Symbol" panose="05050102010706020507" pitchFamily="18" charset="2"/>
                              </a:rPr>
                              <m:t>𝑗</m:t>
                            </m:r>
                            <m:r>
                              <a:rPr lang="en-US" i="1">
                                <a:latin typeface="Cambria Math" panose="02040503050406030204" pitchFamily="18" charset="0"/>
                                <a:sym typeface="Symbol" panose="05050102010706020507" pitchFamily="18" charset="2"/>
                              </a:rPr>
                              <m:t>(</m:t>
                            </m:r>
                            <m:r>
                              <a:rPr lang="en-US" i="1">
                                <a:latin typeface="Cambria Math" panose="02040503050406030204" pitchFamily="18" charset="0"/>
                                <a:sym typeface="Symbol" panose="05050102010706020507" pitchFamily="18" charset="2"/>
                              </a:rPr>
                              <m:t>h𝑘𝑙</m:t>
                            </m:r>
                            <m:r>
                              <a:rPr lang="en-US" i="1">
                                <a:latin typeface="Cambria Math" panose="02040503050406030204" pitchFamily="18" charset="0"/>
                                <a:sym typeface="Symbol" panose="05050102010706020507" pitchFamily="18" charset="2"/>
                              </a:rPr>
                              <m:t>)</m:t>
                            </m:r>
                          </m:sup>
                        </m:sSup>
                      </m:e>
                    </m:nary>
                  </m:oMath>
                </a14:m>
                <a:r>
                  <a:rPr lang="en-US" dirty="0"/>
                  <a:t> = </a:t>
                </a:r>
                <a14:m>
                  <m:oMath xmlns:m="http://schemas.openxmlformats.org/officeDocument/2006/math">
                    <m:nary>
                      <m:naryPr>
                        <m:chr m:val="∑"/>
                        <m:supHide m:val="on"/>
                        <m:ctrlPr>
                          <a:rPr lang="en-US" i="1" smtClean="0">
                            <a:latin typeface="Cambria Math" panose="02040503050406030204" pitchFamily="18" charset="0"/>
                          </a:rPr>
                        </m:ctrlPr>
                      </m:naryPr>
                      <m:sub>
                        <m:r>
                          <m:rPr>
                            <m:brk m:alnAt="7"/>
                          </m:rPr>
                          <a:rPr lang="en-US" b="0" i="1" smtClean="0">
                            <a:latin typeface="Cambria Math" panose="02040503050406030204" pitchFamily="18" charset="0"/>
                          </a:rPr>
                          <m:t>𝑗</m:t>
                        </m:r>
                      </m:sub>
                      <m:sup/>
                      <m:e>
                        <m:r>
                          <m:rPr>
                            <m:nor/>
                          </m:rPr>
                          <a:rPr lang="en-US" b="0" i="0" dirty="0" smtClean="0"/>
                          <m:t>f</m:t>
                        </m:r>
                        <m:r>
                          <m:rPr>
                            <m:nor/>
                          </m:rPr>
                          <a:rPr lang="en-US" b="0" i="0" dirty="0" smtClean="0"/>
                          <m:t>′</m:t>
                        </m:r>
                        <m:r>
                          <m:rPr>
                            <m:nor/>
                          </m:rPr>
                          <a:rPr lang="en-US" b="0" i="0" baseline="-25000" dirty="0" smtClean="0"/>
                          <m:t>j</m:t>
                        </m:r>
                        <m:r>
                          <m:rPr>
                            <m:nor/>
                          </m:rPr>
                          <a:rPr lang="en-US" b="0" i="0" dirty="0" smtClean="0"/>
                          <m:t> </m:t>
                        </m:r>
                        <m:sSup>
                          <m:sSupPr>
                            <m:ctrlPr>
                              <a:rPr lang="en-US" i="1">
                                <a:latin typeface="Cambria Math" panose="02040503050406030204" pitchFamily="18" charset="0"/>
                              </a:rPr>
                            </m:ctrlPr>
                          </m:sSupPr>
                          <m:e>
                            <m:r>
                              <a:rPr lang="en-US" i="1">
                                <a:latin typeface="Cambria Math" panose="02040503050406030204" pitchFamily="18" charset="0"/>
                              </a:rPr>
                              <m:t>𝑒</m:t>
                            </m:r>
                          </m:e>
                          <m:sup>
                            <m:r>
                              <m:rPr>
                                <m:nor/>
                              </m:rPr>
                              <a:rPr lang="en-US">
                                <a:latin typeface="Cambria Math" panose="02040503050406030204" pitchFamily="18" charset="0"/>
                              </a:rPr>
                              <m:t>i</m:t>
                            </m:r>
                            <m:r>
                              <m:rPr>
                                <m:nor/>
                              </m:rPr>
                              <a:rPr lang="en-US">
                                <a:latin typeface="Cambria Math" panose="02040503050406030204" pitchFamily="18" charset="0"/>
                              </a:rPr>
                              <m:t>(</m:t>
                            </m:r>
                            <m:r>
                              <m:rPr>
                                <m:nor/>
                              </m:rPr>
                              <a:rPr lang="en-US" dirty="0"/>
                              <m:t>2</m:t>
                            </m:r>
                            <m:r>
                              <m:rPr>
                                <m:nor/>
                              </m:rPr>
                              <a:rPr lang="en-US" dirty="0">
                                <a:sym typeface="Symbol" panose="05050102010706020507" pitchFamily="18" charset="2"/>
                              </a:rPr>
                              <m:t></m:t>
                            </m:r>
                            <m:r>
                              <m:rPr>
                                <m:nor/>
                              </m:rPr>
                              <a:rPr lang="en-US" dirty="0"/>
                              <m:t>(</m:t>
                            </m:r>
                            <m:r>
                              <m:rPr>
                                <m:nor/>
                              </m:rPr>
                              <a:rPr lang="en-US" dirty="0"/>
                              <m:t>hxj</m:t>
                            </m:r>
                            <m:r>
                              <m:rPr>
                                <m:nor/>
                              </m:rPr>
                              <a:rPr lang="en-US" dirty="0"/>
                              <m:t> + </m:t>
                            </m:r>
                            <m:r>
                              <m:rPr>
                                <m:nor/>
                              </m:rPr>
                              <a:rPr lang="en-US" dirty="0"/>
                              <m:t>kyj</m:t>
                            </m:r>
                            <m:r>
                              <m:rPr>
                                <m:nor/>
                              </m:rPr>
                              <a:rPr lang="en-US" dirty="0"/>
                              <m:t> + </m:t>
                            </m:r>
                            <m:r>
                              <m:rPr>
                                <m:nor/>
                              </m:rPr>
                              <a:rPr lang="en-US" dirty="0"/>
                              <m:t>lzj</m:t>
                            </m:r>
                            <m:r>
                              <m:rPr>
                                <m:nor/>
                              </m:rPr>
                              <a:rPr lang="en-US" dirty="0"/>
                              <m:t>)</m:t>
                            </m:r>
                          </m:sup>
                        </m:sSup>
                      </m:e>
                    </m:nary>
                  </m:oMath>
                </a14:m>
                <a:r>
                  <a:rPr lang="en-US" dirty="0"/>
                  <a:t> </a:t>
                </a:r>
              </a:p>
              <a:p>
                <a:pPr>
                  <a:buFont typeface="Wingdings" pitchFamily="2" charset="2"/>
                  <a:buChar char="v"/>
                </a:pPr>
                <a:endParaRPr lang="en-US" dirty="0"/>
              </a:p>
              <a:p>
                <a:endParaRPr lang="en-US" dirty="0"/>
              </a:p>
              <a:p>
                <a:pPr>
                  <a:buFont typeface="Wingdings" pitchFamily="2" charset="2"/>
                  <a:buChar char="v"/>
                </a:pPr>
                <a:r>
                  <a:rPr lang="en-US" dirty="0"/>
                  <a:t> Fourier transform yields the electron density in the crystal lattice as a function of F(</a:t>
                </a:r>
                <a:r>
                  <a:rPr lang="en-US" dirty="0" err="1"/>
                  <a:t>hkl</a:t>
                </a:r>
                <a:r>
                  <a:rPr lang="en-US" dirty="0"/>
                  <a:t>) (intensity and phase of the reflection):</a:t>
                </a:r>
              </a:p>
              <a:p>
                <a:pPr>
                  <a:buFont typeface="Wingdings" pitchFamily="2" charset="2"/>
                  <a:buChar char="v"/>
                </a:pPr>
                <a:endParaRPr lang="en-US" dirty="0"/>
              </a:p>
              <a:p>
                <a:pPr>
                  <a:buFont typeface="Wingdings" pitchFamily="2" charset="2"/>
                  <a:buChar char="v"/>
                </a:pPr>
                <a:endParaRPr lang="en-US" dirty="0"/>
              </a:p>
              <a:p>
                <a:pPr>
                  <a:buFont typeface="Wingdings" pitchFamily="2" charset="2"/>
                  <a:buChar char="v"/>
                </a:pPr>
                <a:endParaRPr lang="en-US" dirty="0"/>
              </a:p>
              <a:p>
                <a:pPr>
                  <a:buFont typeface="Wingdings" pitchFamily="2" charset="2"/>
                  <a:buChar char="v"/>
                </a:pPr>
                <a:endParaRPr lang="en-US" dirty="0"/>
              </a:p>
              <a:p>
                <a:pPr>
                  <a:buFont typeface="Wingdings" pitchFamily="2" charset="2"/>
                  <a:buChar char="v"/>
                </a:pPr>
                <a:r>
                  <a:rPr lang="en-US" dirty="0"/>
                  <a:t> V = volume of the unit cell</a:t>
                </a:r>
              </a:p>
              <a:p>
                <a:pPr>
                  <a:buFont typeface="Wingdings" pitchFamily="2" charset="2"/>
                  <a:buChar char="v"/>
                </a:pPr>
                <a:r>
                  <a:rPr lang="en-US" dirty="0"/>
                  <a:t> F(</a:t>
                </a:r>
                <a:r>
                  <a:rPr lang="en-US" dirty="0" err="1"/>
                  <a:t>hkl</a:t>
                </a:r>
                <a:r>
                  <a:rPr lang="en-US" dirty="0"/>
                  <a:t>) = structure factor for reflection </a:t>
                </a:r>
                <a:r>
                  <a:rPr lang="en-US" dirty="0" err="1"/>
                  <a:t>hkl</a:t>
                </a:r>
                <a:r>
                  <a:rPr lang="en-US" dirty="0"/>
                  <a:t> (intensity and phase, see previous pages)</a:t>
                </a:r>
              </a:p>
              <a:p>
                <a:pPr>
                  <a:buFont typeface="Wingdings" pitchFamily="2" charset="2"/>
                  <a:buChar char="v"/>
                </a:pPr>
                <a:r>
                  <a:rPr lang="en-US" dirty="0"/>
                  <a:t> X, Y and Z are arbitrary points on the e- density map, not atomic positions!</a:t>
                </a:r>
              </a:p>
              <a:p>
                <a:pPr>
                  <a:buFont typeface="Wingdings" pitchFamily="2" charset="2"/>
                  <a:buChar char="v"/>
                </a:pPr>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762000" y="1905000"/>
                <a:ext cx="7010400" cy="4340740"/>
              </a:xfrm>
              <a:prstGeom prst="rect">
                <a:avLst/>
              </a:prstGeom>
              <a:blipFill>
                <a:blip r:embed="rId2"/>
                <a:stretch>
                  <a:fillRect l="-696" t="-87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p:cNvSpPr txBox="1"/>
              <p:nvPr/>
            </p:nvSpPr>
            <p:spPr>
              <a:xfrm>
                <a:off x="725879" y="3689943"/>
                <a:ext cx="7036735" cy="385427"/>
              </a:xfrm>
              <a:prstGeom prst="rect">
                <a:avLst/>
              </a:prstGeom>
              <a:noFill/>
            </p:spPr>
            <p:txBody>
              <a:bodyPr wrap="none" rtlCol="0">
                <a:spAutoFit/>
              </a:bodyPr>
              <a:lstStyle/>
              <a:p>
                <a:r>
                  <a:rPr lang="en-US" dirty="0">
                    <a:sym typeface="Symbol" panose="05050102010706020507" pitchFamily="18" charset="2"/>
                  </a:rPr>
                  <a:t></a:t>
                </a:r>
                <a:r>
                  <a:rPr lang="en-US" baseline="-25000" dirty="0">
                    <a:sym typeface="Symbol" panose="05050102010706020507" pitchFamily="18" charset="2"/>
                  </a:rPr>
                  <a:t>XYZ</a:t>
                </a:r>
                <a:r>
                  <a:rPr lang="en-US" dirty="0">
                    <a:sym typeface="Symbol" panose="05050102010706020507" pitchFamily="18" charset="2"/>
                  </a:rPr>
                  <a:t> = </a:t>
                </a:r>
                <a14:m>
                  <m:oMath xmlns:m="http://schemas.openxmlformats.org/officeDocument/2006/math">
                    <m:f>
                      <m:fPr>
                        <m:type m:val="skw"/>
                        <m:ctrlPr>
                          <a:rPr lang="en-US" i="1" smtClean="0">
                            <a:latin typeface="Cambria Math" panose="02040503050406030204" pitchFamily="18" charset="0"/>
                            <a:sym typeface="Symbol" panose="05050102010706020507" pitchFamily="18" charset="2"/>
                          </a:rPr>
                        </m:ctrlPr>
                      </m:fPr>
                      <m:num>
                        <m:r>
                          <a:rPr lang="en-US" b="0" i="1" smtClean="0">
                            <a:latin typeface="Cambria Math" panose="02040503050406030204" pitchFamily="18" charset="0"/>
                            <a:sym typeface="Symbol" panose="05050102010706020507" pitchFamily="18" charset="2"/>
                          </a:rPr>
                          <m:t>1</m:t>
                        </m:r>
                      </m:num>
                      <m:den>
                        <m:r>
                          <a:rPr lang="en-US" b="0" i="1" smtClean="0">
                            <a:latin typeface="Cambria Math" panose="02040503050406030204" pitchFamily="18" charset="0"/>
                            <a:sym typeface="Symbol" panose="05050102010706020507" pitchFamily="18" charset="2"/>
                          </a:rPr>
                          <m:t>𝑉</m:t>
                        </m:r>
                        <m:r>
                          <a:rPr lang="en-US" b="0" i="1" smtClean="0">
                            <a:latin typeface="Cambria Math" panose="02040503050406030204" pitchFamily="18" charset="0"/>
                            <a:sym typeface="Symbol" panose="05050102010706020507" pitchFamily="18" charset="2"/>
                          </a:rPr>
                          <m:t> </m:t>
                        </m:r>
                      </m:den>
                    </m:f>
                    <m:nary>
                      <m:naryPr>
                        <m:chr m:val="∑"/>
                        <m:supHide m:val="on"/>
                        <m:ctrlPr>
                          <a:rPr lang="en-US" i="1" smtClean="0">
                            <a:latin typeface="Cambria Math" panose="02040503050406030204" pitchFamily="18" charset="0"/>
                            <a:sym typeface="Symbol" panose="05050102010706020507" pitchFamily="18" charset="2"/>
                          </a:rPr>
                        </m:ctrlPr>
                      </m:naryPr>
                      <m:sub>
                        <m:r>
                          <m:rPr>
                            <m:brk m:alnAt="7"/>
                          </m:rPr>
                          <a:rPr lang="en-US" b="0" i="1" smtClean="0">
                            <a:latin typeface="Cambria Math" panose="02040503050406030204" pitchFamily="18" charset="0"/>
                            <a:sym typeface="Symbol" panose="05050102010706020507" pitchFamily="18" charset="2"/>
                          </a:rPr>
                          <m:t>h</m:t>
                        </m:r>
                        <m:r>
                          <a:rPr lang="en-US" b="0" i="1" smtClean="0">
                            <a:latin typeface="Cambria Math" panose="02040503050406030204" pitchFamily="18" charset="0"/>
                            <a:sym typeface="Symbol" panose="05050102010706020507" pitchFamily="18" charset="2"/>
                          </a:rPr>
                          <m:t>𝑘𝑙</m:t>
                        </m:r>
                      </m:sub>
                      <m:sup/>
                      <m:e>
                        <m:r>
                          <a:rPr lang="en-US" b="0" i="1" smtClean="0">
                            <a:latin typeface="Cambria Math" panose="02040503050406030204" pitchFamily="18" charset="0"/>
                            <a:sym typeface="Symbol" panose="05050102010706020507" pitchFamily="18" charset="2"/>
                          </a:rPr>
                          <m:t>𝐹</m:t>
                        </m:r>
                        <m:r>
                          <a:rPr lang="en-US" b="0" i="1" smtClean="0">
                            <a:latin typeface="Cambria Math" panose="02040503050406030204" pitchFamily="18" charset="0"/>
                            <a:sym typeface="Symbol" panose="05050102010706020507" pitchFamily="18" charset="2"/>
                          </a:rPr>
                          <m:t>(</m:t>
                        </m:r>
                        <m:r>
                          <a:rPr lang="en-US" b="0" i="1" smtClean="0">
                            <a:latin typeface="Cambria Math" panose="02040503050406030204" pitchFamily="18" charset="0"/>
                            <a:sym typeface="Symbol" panose="05050102010706020507" pitchFamily="18" charset="2"/>
                          </a:rPr>
                          <m:t>h𝑘𝑙</m:t>
                        </m:r>
                        <m:r>
                          <a:rPr lang="en-US" b="0" i="1" smtClean="0">
                            <a:latin typeface="Cambria Math" panose="02040503050406030204" pitchFamily="18" charset="0"/>
                            <a:sym typeface="Symbol" panose="05050102010706020507" pitchFamily="18" charset="2"/>
                          </a:rPr>
                          <m:t>) </m:t>
                        </m:r>
                        <m:sSup>
                          <m:sSupPr>
                            <m:ctrlPr>
                              <a:rPr lang="en-US" b="0" i="1" smtClean="0">
                                <a:latin typeface="Cambria Math" panose="02040503050406030204" pitchFamily="18" charset="0"/>
                                <a:sym typeface="Symbol" panose="05050102010706020507" pitchFamily="18" charset="2"/>
                              </a:rPr>
                            </m:ctrlPr>
                          </m:sSupPr>
                          <m:e>
                            <m:r>
                              <a:rPr lang="en-US" b="0" i="1" smtClean="0">
                                <a:latin typeface="Cambria Math" panose="02040503050406030204" pitchFamily="18" charset="0"/>
                                <a:sym typeface="Symbol" panose="05050102010706020507" pitchFamily="18" charset="2"/>
                              </a:rPr>
                              <m:t>𝑒</m:t>
                            </m:r>
                          </m:e>
                          <m:sup>
                            <m:r>
                              <a:rPr lang="en-US" b="0" i="1" smtClean="0">
                                <a:latin typeface="Cambria Math" panose="02040503050406030204" pitchFamily="18" charset="0"/>
                                <a:sym typeface="Symbol" panose="05050102010706020507" pitchFamily="18" charset="2"/>
                              </a:rPr>
                              <m:t>−</m:t>
                            </m:r>
                            <m:r>
                              <a:rPr lang="en-US" b="0" i="1" smtClean="0">
                                <a:latin typeface="Cambria Math" panose="02040503050406030204" pitchFamily="18" charset="0"/>
                                <a:sym typeface="Symbol" panose="05050102010706020507" pitchFamily="18" charset="2"/>
                              </a:rPr>
                              <m:t>𝑖</m:t>
                            </m:r>
                            <m:r>
                              <a:rPr lang="en-US" b="0" i="1" smtClean="0">
                                <a:latin typeface="Cambria Math" panose="02040503050406030204" pitchFamily="18" charset="0"/>
                                <a:sym typeface="Symbol" panose="05050102010706020507" pitchFamily="18" charset="2"/>
                              </a:rPr>
                              <m:t>(</m:t>
                            </m:r>
                            <m:r>
                              <a:rPr lang="en-US" b="0" i="1" smtClean="0">
                                <a:latin typeface="Cambria Math" panose="02040503050406030204" pitchFamily="18" charset="0"/>
                                <a:sym typeface="Symbol" panose="05050102010706020507" pitchFamily="18" charset="2"/>
                              </a:rPr>
                              <m:t>h𝑘𝑙</m:t>
                            </m:r>
                            <m:r>
                              <a:rPr lang="en-US" b="0" i="1" smtClean="0">
                                <a:latin typeface="Cambria Math" panose="02040503050406030204" pitchFamily="18" charset="0"/>
                                <a:sym typeface="Symbol" panose="05050102010706020507" pitchFamily="18" charset="2"/>
                              </a:rPr>
                              <m:t>)</m:t>
                            </m:r>
                          </m:sup>
                        </m:sSup>
                      </m:e>
                    </m:nary>
                  </m:oMath>
                </a14:m>
                <a:r>
                  <a:rPr lang="en-US" dirty="0"/>
                  <a:t> = </a:t>
                </a:r>
                <a14:m>
                  <m:oMath xmlns:m="http://schemas.openxmlformats.org/officeDocument/2006/math">
                    <m:f>
                      <m:fPr>
                        <m:type m:val="skw"/>
                        <m:ctrlPr>
                          <a:rPr lang="en-US" i="1">
                            <a:latin typeface="Cambria Math" panose="02040503050406030204" pitchFamily="18" charset="0"/>
                            <a:sym typeface="Symbol" panose="05050102010706020507" pitchFamily="18" charset="2"/>
                          </a:rPr>
                        </m:ctrlPr>
                      </m:fPr>
                      <m:num>
                        <m:r>
                          <a:rPr lang="en-US" i="1">
                            <a:latin typeface="Cambria Math" panose="02040503050406030204" pitchFamily="18" charset="0"/>
                            <a:sym typeface="Symbol" panose="05050102010706020507" pitchFamily="18" charset="2"/>
                          </a:rPr>
                          <m:t>1</m:t>
                        </m:r>
                      </m:num>
                      <m:den>
                        <m:r>
                          <a:rPr lang="en-US" i="1">
                            <a:latin typeface="Cambria Math" panose="02040503050406030204" pitchFamily="18" charset="0"/>
                            <a:sym typeface="Symbol" panose="05050102010706020507" pitchFamily="18" charset="2"/>
                          </a:rPr>
                          <m:t>𝑉</m:t>
                        </m:r>
                        <m:r>
                          <a:rPr lang="en-US" i="1">
                            <a:latin typeface="Cambria Math" panose="02040503050406030204" pitchFamily="18" charset="0"/>
                            <a:sym typeface="Symbol" panose="05050102010706020507" pitchFamily="18" charset="2"/>
                          </a:rPr>
                          <m:t> </m:t>
                        </m:r>
                      </m:den>
                    </m:f>
                    <m:nary>
                      <m:naryPr>
                        <m:chr m:val="∑"/>
                        <m:supHide m:val="on"/>
                        <m:ctrlPr>
                          <a:rPr lang="en-US" i="1">
                            <a:latin typeface="Cambria Math" panose="02040503050406030204" pitchFamily="18" charset="0"/>
                            <a:sym typeface="Symbol" panose="05050102010706020507" pitchFamily="18" charset="2"/>
                          </a:rPr>
                        </m:ctrlPr>
                      </m:naryPr>
                      <m:sub>
                        <m:r>
                          <m:rPr>
                            <m:brk m:alnAt="7"/>
                          </m:rPr>
                          <a:rPr lang="en-US" i="1">
                            <a:latin typeface="Cambria Math" panose="02040503050406030204" pitchFamily="18" charset="0"/>
                            <a:sym typeface="Symbol" panose="05050102010706020507" pitchFamily="18" charset="2"/>
                          </a:rPr>
                          <m:t>h</m:t>
                        </m:r>
                        <m:r>
                          <a:rPr lang="en-US" i="1">
                            <a:latin typeface="Cambria Math" panose="02040503050406030204" pitchFamily="18" charset="0"/>
                            <a:sym typeface="Symbol" panose="05050102010706020507" pitchFamily="18" charset="2"/>
                          </a:rPr>
                          <m:t>𝑘𝑙</m:t>
                        </m:r>
                      </m:sub>
                      <m:sup/>
                      <m:e>
                        <m:r>
                          <a:rPr lang="en-US" i="1">
                            <a:latin typeface="Cambria Math" panose="02040503050406030204" pitchFamily="18" charset="0"/>
                            <a:sym typeface="Symbol" panose="05050102010706020507" pitchFamily="18" charset="2"/>
                          </a:rPr>
                          <m:t>𝐹</m:t>
                        </m:r>
                        <m:r>
                          <a:rPr lang="en-US" b="0" i="1" smtClean="0">
                            <a:latin typeface="Cambria Math" panose="02040503050406030204" pitchFamily="18" charset="0"/>
                            <a:sym typeface="Symbol" panose="05050102010706020507" pitchFamily="18" charset="2"/>
                          </a:rPr>
                          <m:t>(</m:t>
                        </m:r>
                        <m:r>
                          <a:rPr lang="en-US" i="1">
                            <a:latin typeface="Cambria Math" panose="02040503050406030204" pitchFamily="18" charset="0"/>
                            <a:sym typeface="Symbol" panose="05050102010706020507" pitchFamily="18" charset="2"/>
                          </a:rPr>
                          <m:t>h𝑘𝑙</m:t>
                        </m:r>
                        <m:r>
                          <a:rPr lang="en-US" b="0" i="1" smtClean="0">
                            <a:latin typeface="Cambria Math" panose="02040503050406030204" pitchFamily="18" charset="0"/>
                            <a:sym typeface="Symbol" panose="05050102010706020507" pitchFamily="18" charset="2"/>
                          </a:rPr>
                          <m:t>)</m:t>
                        </m:r>
                        <m:r>
                          <a:rPr lang="en-US" i="1" baseline="-25000">
                            <a:latin typeface="Cambria Math" panose="02040503050406030204" pitchFamily="18" charset="0"/>
                            <a:sym typeface="Symbol" panose="05050102010706020507" pitchFamily="18" charset="2"/>
                          </a:rPr>
                          <m:t> </m:t>
                        </m:r>
                        <m:sSup>
                          <m:sSupPr>
                            <m:ctrlPr>
                              <a:rPr lang="en-US" i="1">
                                <a:latin typeface="Cambria Math" panose="02040503050406030204" pitchFamily="18" charset="0"/>
                                <a:sym typeface="Symbol" panose="05050102010706020507" pitchFamily="18" charset="2"/>
                              </a:rPr>
                            </m:ctrlPr>
                          </m:sSupPr>
                          <m:e>
                            <m:r>
                              <a:rPr lang="en-US" i="1">
                                <a:latin typeface="Cambria Math" panose="02040503050406030204" pitchFamily="18" charset="0"/>
                                <a:sym typeface="Symbol" panose="05050102010706020507" pitchFamily="18" charset="2"/>
                              </a:rPr>
                              <m:t>𝑒</m:t>
                            </m:r>
                          </m:e>
                          <m:sup>
                            <m:r>
                              <a:rPr lang="en-US" i="1">
                                <a:latin typeface="Cambria Math" panose="02040503050406030204" pitchFamily="18" charset="0"/>
                                <a:sym typeface="Symbol" panose="05050102010706020507" pitchFamily="18" charset="2"/>
                              </a:rPr>
                              <m:t>−</m:t>
                            </m:r>
                            <m:r>
                              <a:rPr lang="en-US" i="1">
                                <a:latin typeface="Cambria Math" panose="02040503050406030204" pitchFamily="18" charset="0"/>
                                <a:sym typeface="Symbol" panose="05050102010706020507" pitchFamily="18" charset="2"/>
                              </a:rPr>
                              <m:t>𝑖</m:t>
                            </m:r>
                            <m:r>
                              <a:rPr lang="en-US" b="0" i="1" smtClean="0">
                                <a:latin typeface="Cambria Math" panose="02040503050406030204" pitchFamily="18" charset="0"/>
                                <a:sym typeface="Symbol" panose="05050102010706020507" pitchFamily="18" charset="2"/>
                              </a:rPr>
                              <m:t>2</m:t>
                            </m:r>
                          </m:sup>
                        </m:sSup>
                        <m:r>
                          <a:rPr lang="en-US" b="0" i="1" smtClean="0">
                            <a:latin typeface="Cambria Math" panose="02040503050406030204" pitchFamily="18" charset="0"/>
                            <a:sym typeface="Symbol" panose="05050102010706020507" pitchFamily="18" charset="2"/>
                          </a:rPr>
                          <m:t>(</m:t>
                        </m:r>
                        <m:r>
                          <a:rPr lang="en-US" b="0" i="1" smtClean="0">
                            <a:latin typeface="Cambria Math" panose="02040503050406030204" pitchFamily="18" charset="0"/>
                            <a:sym typeface="Symbol" panose="05050102010706020507" pitchFamily="18" charset="2"/>
                          </a:rPr>
                          <m:t>h𝑋</m:t>
                        </m:r>
                        <m:r>
                          <a:rPr lang="en-US" b="0" i="1" smtClean="0">
                            <a:latin typeface="Cambria Math" panose="02040503050406030204" pitchFamily="18" charset="0"/>
                            <a:sym typeface="Symbol" panose="05050102010706020507" pitchFamily="18" charset="2"/>
                          </a:rPr>
                          <m:t>+</m:t>
                        </m:r>
                        <m:r>
                          <a:rPr lang="en-US" b="0" i="1" smtClean="0">
                            <a:latin typeface="Cambria Math" panose="02040503050406030204" pitchFamily="18" charset="0"/>
                            <a:sym typeface="Symbol" panose="05050102010706020507" pitchFamily="18" charset="2"/>
                          </a:rPr>
                          <m:t>𝑘𝑌</m:t>
                        </m:r>
                        <m:r>
                          <a:rPr lang="en-US" b="0" i="1" smtClean="0">
                            <a:latin typeface="Cambria Math" panose="02040503050406030204" pitchFamily="18" charset="0"/>
                            <a:sym typeface="Symbol" panose="05050102010706020507" pitchFamily="18" charset="2"/>
                          </a:rPr>
                          <m:t>+</m:t>
                        </m:r>
                        <m:r>
                          <a:rPr lang="en-US" b="0" i="1" smtClean="0">
                            <a:latin typeface="Cambria Math" panose="02040503050406030204" pitchFamily="18" charset="0"/>
                            <a:sym typeface="Symbol" panose="05050102010706020507" pitchFamily="18" charset="2"/>
                          </a:rPr>
                          <m:t>𝑙𝑍</m:t>
                        </m:r>
                        <m:r>
                          <a:rPr lang="en-US" b="0" i="1" smtClean="0">
                            <a:latin typeface="Cambria Math" panose="02040503050406030204" pitchFamily="18" charset="0"/>
                            <a:sym typeface="Symbol" panose="05050102010706020507" pitchFamily="18" charset="2"/>
                          </a:rPr>
                          <m:t>)</m:t>
                        </m:r>
                      </m:e>
                    </m:nary>
                  </m:oMath>
                </a14:m>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725879" y="3689943"/>
                <a:ext cx="7036735" cy="385427"/>
              </a:xfrm>
              <a:prstGeom prst="rect">
                <a:avLst/>
              </a:prstGeom>
              <a:blipFill>
                <a:blip r:embed="rId3"/>
                <a:stretch>
                  <a:fillRect l="-693" t="-109375" b="-175000"/>
                </a:stretch>
              </a:blipFill>
            </p:spPr>
            <p:txBody>
              <a:bodyPr/>
              <a:lstStyle/>
              <a:p>
                <a:r>
                  <a:rPr lang="en-US">
                    <a:noFill/>
                  </a:rPr>
                  <a:t> </a:t>
                </a:r>
              </a:p>
            </p:txBody>
          </p:sp>
        </mc:Fallback>
      </mc:AlternateContent>
    </p:spTree>
    <p:extLst>
      <p:ext uri="{BB962C8B-B14F-4D97-AF65-F5344CB8AC3E}">
        <p14:creationId xmlns:p14="http://schemas.microsoft.com/office/powerpoint/2010/main" val="340295269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725879" y="1263134"/>
            <a:ext cx="6283771" cy="369332"/>
          </a:xfrm>
          <a:prstGeom prst="rect">
            <a:avLst/>
          </a:prstGeom>
          <a:noFill/>
        </p:spPr>
        <p:txBody>
          <a:bodyPr wrap="none" rtlCol="0">
            <a:spAutoFit/>
          </a:bodyPr>
          <a:lstStyle/>
          <a:p>
            <a:r>
              <a:rPr lang="en-US" b="1" dirty="0"/>
              <a:t>Structure Refinement: How do Reflections relate to a Structure?</a:t>
            </a:r>
          </a:p>
        </p:txBody>
      </p:sp>
      <mc:AlternateContent xmlns:mc="http://schemas.openxmlformats.org/markup-compatibility/2006" xmlns:a14="http://schemas.microsoft.com/office/drawing/2010/main">
        <mc:Choice Requires="a14">
          <p:sp>
            <p:nvSpPr>
              <p:cNvPr id="5" name="TextBox 4"/>
              <p:cNvSpPr txBox="1"/>
              <p:nvPr/>
            </p:nvSpPr>
            <p:spPr>
              <a:xfrm>
                <a:off x="706829" y="2052935"/>
                <a:ext cx="7010400" cy="3752246"/>
              </a:xfrm>
              <a:prstGeom prst="rect">
                <a:avLst/>
              </a:prstGeom>
              <a:noFill/>
            </p:spPr>
            <p:txBody>
              <a:bodyPr wrap="square" rtlCol="0">
                <a:spAutoFit/>
              </a:bodyPr>
              <a:lstStyle/>
              <a:p>
                <a:pPr>
                  <a:buFont typeface="Wingdings" pitchFamily="2" charset="2"/>
                  <a:buChar char="v"/>
                </a:pPr>
                <a:r>
                  <a:rPr lang="en-US" dirty="0"/>
                  <a:t> Rewriting as a continuous function (rather than a sum) yields:</a:t>
                </a:r>
              </a:p>
              <a:p>
                <a:pPr>
                  <a:buFont typeface="Wingdings" pitchFamily="2" charset="2"/>
                  <a:buChar char="v"/>
                </a:pPr>
                <a:endParaRPr lang="en-US" dirty="0"/>
              </a:p>
              <a:p>
                <a:r>
                  <a:rPr lang="en-US" dirty="0"/>
                  <a:t>F(</a:t>
                </a:r>
                <a:r>
                  <a:rPr lang="en-US" dirty="0" err="1"/>
                  <a:t>hkl</a:t>
                </a:r>
                <a:r>
                  <a:rPr lang="en-US" dirty="0"/>
                  <a:t>) = </a:t>
                </a:r>
                <a14:m>
                  <m:oMath xmlns:m="http://schemas.openxmlformats.org/officeDocument/2006/math">
                    <m:nary>
                      <m:naryPr>
                        <m:limLoc m:val="undOvr"/>
                        <m:subHide m:val="on"/>
                        <m:supHide m:val="on"/>
                        <m:ctrlPr>
                          <a:rPr lang="en-US" i="1" smtClean="0">
                            <a:latin typeface="Cambria Math" panose="02040503050406030204" pitchFamily="18" charset="0"/>
                          </a:rPr>
                        </m:ctrlPr>
                      </m:naryPr>
                      <m:sub/>
                      <m:sup/>
                      <m:e>
                        <m:r>
                          <a:rPr lang="en-US" i="1" smtClean="0">
                            <a:latin typeface="Cambria Math" panose="02040503050406030204" pitchFamily="18" charset="0"/>
                            <a:sym typeface="Symbol" panose="05050102010706020507" pitchFamily="18" charset="2"/>
                          </a:rPr>
                          <m:t></m:t>
                        </m:r>
                      </m:e>
                    </m:nary>
                  </m:oMath>
                </a14:m>
                <a:r>
                  <a:rPr lang="en-US" dirty="0"/>
                  <a:t>(XYZ)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𝑖</m:t>
                        </m:r>
                        <m:r>
                          <a:rPr lang="en-US" b="0" i="1" smtClean="0">
                            <a:latin typeface="Cambria Math" panose="02040503050406030204" pitchFamily="18" charset="0"/>
                            <a:sym typeface="Symbol" panose="05050102010706020507" pitchFamily="18" charset="2"/>
                          </a:rPr>
                          <m:t>(</m:t>
                        </m:r>
                        <m:r>
                          <a:rPr lang="en-US" b="0" i="1" smtClean="0">
                            <a:latin typeface="Cambria Math" panose="02040503050406030204" pitchFamily="18" charset="0"/>
                            <a:sym typeface="Symbol" panose="05050102010706020507" pitchFamily="18" charset="2"/>
                          </a:rPr>
                          <m:t>h𝑘𝑙</m:t>
                        </m:r>
                        <m:r>
                          <a:rPr lang="en-US" b="0" i="1" smtClean="0">
                            <a:latin typeface="Cambria Math" panose="02040503050406030204" pitchFamily="18" charset="0"/>
                            <a:sym typeface="Symbol" panose="05050102010706020507" pitchFamily="18" charset="2"/>
                          </a:rPr>
                          <m:t>)</m:t>
                        </m:r>
                      </m:sup>
                    </m:sSup>
                  </m:oMath>
                </a14:m>
                <a:r>
                  <a:rPr lang="en-US" dirty="0"/>
                  <a:t>dV</a:t>
                </a:r>
              </a:p>
              <a:p>
                <a:endParaRPr lang="en-US" dirty="0"/>
              </a:p>
              <a:p>
                <a:r>
                  <a:rPr lang="en-US" dirty="0"/>
                  <a:t>and </a:t>
                </a:r>
              </a:p>
              <a:p>
                <a:endParaRPr lang="en-US" dirty="0"/>
              </a:p>
              <a:p>
                <a:r>
                  <a:rPr lang="en-US" dirty="0">
                    <a:sym typeface="Symbol" panose="05050102010706020507" pitchFamily="18" charset="2"/>
                  </a:rPr>
                  <a:t>(XYZ) = </a:t>
                </a:r>
                <a14:m>
                  <m:oMath xmlns:m="http://schemas.openxmlformats.org/officeDocument/2006/math">
                    <m:f>
                      <m:fPr>
                        <m:type m:val="skw"/>
                        <m:ctrlPr>
                          <a:rPr lang="en-US" i="1">
                            <a:latin typeface="Cambria Math" panose="02040503050406030204" pitchFamily="18" charset="0"/>
                            <a:sym typeface="Symbol" panose="05050102010706020507" pitchFamily="18" charset="2"/>
                          </a:rPr>
                        </m:ctrlPr>
                      </m:fPr>
                      <m:num>
                        <m:r>
                          <a:rPr lang="en-US" i="1">
                            <a:latin typeface="Cambria Math" panose="02040503050406030204" pitchFamily="18" charset="0"/>
                            <a:sym typeface="Symbol" panose="05050102010706020507" pitchFamily="18" charset="2"/>
                          </a:rPr>
                          <m:t>1</m:t>
                        </m:r>
                      </m:num>
                      <m:den>
                        <m:r>
                          <a:rPr lang="en-US" i="1">
                            <a:latin typeface="Cambria Math" panose="02040503050406030204" pitchFamily="18" charset="0"/>
                            <a:sym typeface="Symbol" panose="05050102010706020507" pitchFamily="18" charset="2"/>
                          </a:rPr>
                          <m:t>𝑉</m:t>
                        </m:r>
                        <m:r>
                          <a:rPr lang="en-US" i="1">
                            <a:latin typeface="Cambria Math" panose="02040503050406030204" pitchFamily="18" charset="0"/>
                            <a:sym typeface="Symbol" panose="05050102010706020507" pitchFamily="18" charset="2"/>
                          </a:rPr>
                          <m:t> </m:t>
                        </m:r>
                      </m:den>
                    </m:f>
                    <m:nary>
                      <m:naryPr>
                        <m:chr m:val="∑"/>
                        <m:supHide m:val="on"/>
                        <m:ctrlPr>
                          <a:rPr lang="en-US" i="1" smtClean="0">
                            <a:latin typeface="Cambria Math" panose="02040503050406030204" pitchFamily="18" charset="0"/>
                            <a:sym typeface="Symbol" panose="05050102010706020507" pitchFamily="18" charset="2"/>
                          </a:rPr>
                        </m:ctrlPr>
                      </m:naryPr>
                      <m:sub>
                        <m:r>
                          <a:rPr lang="en-US" b="0" i="1" smtClean="0">
                            <a:latin typeface="Cambria Math" panose="02040503050406030204" pitchFamily="18" charset="0"/>
                            <a:sym typeface="Symbol" panose="05050102010706020507" pitchFamily="18" charset="2"/>
                          </a:rPr>
                          <m:t>h</m:t>
                        </m:r>
                      </m:sub>
                      <m:sup/>
                      <m:e>
                        <m:nary>
                          <m:naryPr>
                            <m:chr m:val="∑"/>
                            <m:limLoc m:val="subSup"/>
                            <m:supHide m:val="on"/>
                            <m:ctrlPr>
                              <a:rPr lang="en-US" i="1" smtClean="0">
                                <a:latin typeface="Cambria Math" panose="02040503050406030204" pitchFamily="18" charset="0"/>
                                <a:sym typeface="Symbol" panose="05050102010706020507" pitchFamily="18" charset="2"/>
                              </a:rPr>
                            </m:ctrlPr>
                          </m:naryPr>
                          <m:sub>
                            <m:r>
                              <m:rPr>
                                <m:brk m:alnAt="9"/>
                              </m:rPr>
                              <a:rPr lang="en-US" b="0" i="1" smtClean="0">
                                <a:latin typeface="Cambria Math" panose="02040503050406030204" pitchFamily="18" charset="0"/>
                                <a:sym typeface="Symbol" panose="05050102010706020507" pitchFamily="18" charset="2"/>
                              </a:rPr>
                              <m:t>𝑘</m:t>
                            </m:r>
                          </m:sub>
                          <m:sup/>
                          <m:e>
                            <m:nary>
                              <m:naryPr>
                                <m:chr m:val="∑"/>
                                <m:supHide m:val="on"/>
                                <m:ctrlPr>
                                  <a:rPr lang="en-US" i="1">
                                    <a:latin typeface="Cambria Math" panose="02040503050406030204" pitchFamily="18" charset="0"/>
                                    <a:sym typeface="Symbol" panose="05050102010706020507" pitchFamily="18" charset="2"/>
                                  </a:rPr>
                                </m:ctrlPr>
                              </m:naryPr>
                              <m:sub>
                                <m:r>
                                  <a:rPr lang="en-US" i="1">
                                    <a:latin typeface="Cambria Math" panose="02040503050406030204" pitchFamily="18" charset="0"/>
                                    <a:sym typeface="Symbol" panose="05050102010706020507" pitchFamily="18" charset="2"/>
                                  </a:rPr>
                                  <m:t>𝑙</m:t>
                                </m:r>
                              </m:sub>
                              <m:sup/>
                              <m:e>
                                <m:r>
                                  <a:rPr lang="en-US" i="1">
                                    <a:latin typeface="Cambria Math" panose="02040503050406030204" pitchFamily="18" charset="0"/>
                                    <a:sym typeface="Symbol" panose="05050102010706020507" pitchFamily="18" charset="2"/>
                                  </a:rPr>
                                  <m:t>𝐹</m:t>
                                </m:r>
                                <m:r>
                                  <a:rPr lang="en-US" i="1">
                                    <a:latin typeface="Cambria Math" panose="02040503050406030204" pitchFamily="18" charset="0"/>
                                    <a:sym typeface="Symbol" panose="05050102010706020507" pitchFamily="18" charset="2"/>
                                  </a:rPr>
                                  <m:t>(</m:t>
                                </m:r>
                                <m:r>
                                  <a:rPr lang="en-US" i="1">
                                    <a:latin typeface="Cambria Math" panose="02040503050406030204" pitchFamily="18" charset="0"/>
                                    <a:sym typeface="Symbol" panose="05050102010706020507" pitchFamily="18" charset="2"/>
                                  </a:rPr>
                                  <m:t>h𝑘𝑙</m:t>
                                </m:r>
                                <m:r>
                                  <a:rPr lang="en-US" i="1">
                                    <a:latin typeface="Cambria Math" panose="02040503050406030204" pitchFamily="18" charset="0"/>
                                    <a:sym typeface="Symbol" panose="05050102010706020507" pitchFamily="18" charset="2"/>
                                  </a:rPr>
                                  <m:t>) </m:t>
                                </m:r>
                                <m:sSup>
                                  <m:sSupPr>
                                    <m:ctrlPr>
                                      <a:rPr lang="en-US" i="1">
                                        <a:latin typeface="Cambria Math" panose="02040503050406030204" pitchFamily="18" charset="0"/>
                                        <a:sym typeface="Symbol" panose="05050102010706020507" pitchFamily="18" charset="2"/>
                                      </a:rPr>
                                    </m:ctrlPr>
                                  </m:sSupPr>
                                  <m:e>
                                    <m:r>
                                      <a:rPr lang="en-US" i="1">
                                        <a:latin typeface="Cambria Math" panose="02040503050406030204" pitchFamily="18" charset="0"/>
                                        <a:sym typeface="Symbol" panose="05050102010706020507" pitchFamily="18" charset="2"/>
                                      </a:rPr>
                                      <m:t>𝑒</m:t>
                                    </m:r>
                                  </m:e>
                                  <m:sup>
                                    <m:r>
                                      <a:rPr lang="en-US" i="1">
                                        <a:latin typeface="Cambria Math" panose="02040503050406030204" pitchFamily="18" charset="0"/>
                                        <a:sym typeface="Symbol" panose="05050102010706020507" pitchFamily="18" charset="2"/>
                                      </a:rPr>
                                      <m:t>−</m:t>
                                    </m:r>
                                    <m:r>
                                      <a:rPr lang="en-US" i="1">
                                        <a:latin typeface="Cambria Math" panose="02040503050406030204" pitchFamily="18" charset="0"/>
                                        <a:sym typeface="Symbol" panose="05050102010706020507" pitchFamily="18" charset="2"/>
                                      </a:rPr>
                                      <m:t>𝑖</m:t>
                                    </m:r>
                                    <m:r>
                                      <a:rPr lang="en-US" i="1">
                                        <a:latin typeface="Cambria Math" panose="02040503050406030204" pitchFamily="18" charset="0"/>
                                        <a:sym typeface="Symbol" panose="05050102010706020507" pitchFamily="18" charset="2"/>
                                      </a:rPr>
                                      <m:t>(</m:t>
                                    </m:r>
                                    <m:r>
                                      <a:rPr lang="en-US" i="1">
                                        <a:latin typeface="Cambria Math" panose="02040503050406030204" pitchFamily="18" charset="0"/>
                                        <a:sym typeface="Symbol" panose="05050102010706020507" pitchFamily="18" charset="2"/>
                                      </a:rPr>
                                      <m:t>h𝑘𝑙</m:t>
                                    </m:r>
                                    <m:r>
                                      <a:rPr lang="en-US" i="1">
                                        <a:latin typeface="Cambria Math" panose="02040503050406030204" pitchFamily="18" charset="0"/>
                                        <a:sym typeface="Symbol" panose="05050102010706020507" pitchFamily="18" charset="2"/>
                                      </a:rPr>
                                      <m:t>)</m:t>
                                    </m:r>
                                  </m:sup>
                                </m:sSup>
                              </m:e>
                            </m:nary>
                          </m:e>
                        </m:nary>
                      </m:e>
                    </m:nary>
                  </m:oMath>
                </a14:m>
                <a:endParaRPr lang="en-US" dirty="0"/>
              </a:p>
              <a:p>
                <a:endParaRPr lang="en-US" dirty="0"/>
              </a:p>
              <a:p>
                <a:endParaRPr lang="en-US" dirty="0"/>
              </a:p>
              <a:p>
                <a:endParaRPr lang="en-US" dirty="0"/>
              </a:p>
              <a:p>
                <a:endParaRPr lang="en-US" dirty="0"/>
              </a:p>
              <a:p>
                <a:r>
                  <a:rPr lang="en-US" dirty="0"/>
                  <a:t>In this form, </a:t>
                </a:r>
                <a:r>
                  <a:rPr lang="en-US" b="1" dirty="0"/>
                  <a:t>F(</a:t>
                </a:r>
                <a:r>
                  <a:rPr lang="en-US" b="1" dirty="0" err="1"/>
                  <a:t>hkl</a:t>
                </a:r>
                <a:r>
                  <a:rPr lang="en-US" b="1" dirty="0"/>
                  <a:t>) is the inverse FT of </a:t>
                </a:r>
                <a:r>
                  <a:rPr lang="en-US" b="1" dirty="0">
                    <a:sym typeface="Symbol" panose="05050102010706020507" pitchFamily="18" charset="2"/>
                  </a:rPr>
                  <a:t></a:t>
                </a:r>
                <a:r>
                  <a:rPr lang="en-US" b="1" dirty="0"/>
                  <a:t>(XYZ)</a:t>
                </a:r>
                <a:r>
                  <a:rPr lang="en-US" dirty="0"/>
                  <a:t>, and </a:t>
                </a:r>
                <a:r>
                  <a:rPr lang="en-US" b="1" dirty="0">
                    <a:sym typeface="Symbol" panose="05050102010706020507" pitchFamily="18" charset="2"/>
                  </a:rPr>
                  <a:t></a:t>
                </a:r>
                <a:r>
                  <a:rPr lang="en-US" b="1" dirty="0"/>
                  <a:t>(XYZ) is the FT of</a:t>
                </a:r>
              </a:p>
              <a:p>
                <a:r>
                  <a:rPr lang="en-US" b="1" dirty="0"/>
                  <a:t>F(</a:t>
                </a:r>
                <a:r>
                  <a:rPr lang="en-US" b="1" dirty="0" err="1"/>
                  <a:t>hkl</a:t>
                </a:r>
                <a:r>
                  <a:rPr lang="en-US" b="1" dirty="0"/>
                  <a:t>)</a:t>
                </a:r>
              </a:p>
            </p:txBody>
          </p:sp>
        </mc:Choice>
        <mc:Fallback xmlns="">
          <p:sp>
            <p:nvSpPr>
              <p:cNvPr id="5" name="TextBox 4"/>
              <p:cNvSpPr txBox="1">
                <a:spLocks noRot="1" noChangeAspect="1" noMove="1" noResize="1" noEditPoints="1" noAdjustHandles="1" noChangeArrowheads="1" noChangeShapeType="1" noTextEdit="1"/>
              </p:cNvSpPr>
              <p:nvPr/>
            </p:nvSpPr>
            <p:spPr>
              <a:xfrm>
                <a:off x="706829" y="2052935"/>
                <a:ext cx="7010400" cy="3752246"/>
              </a:xfrm>
              <a:prstGeom prst="rect">
                <a:avLst/>
              </a:prstGeom>
              <a:blipFill>
                <a:blip r:embed="rId2"/>
                <a:stretch>
                  <a:fillRect l="-783" t="-976" b="-1789"/>
                </a:stretch>
              </a:blipFill>
            </p:spPr>
            <p:txBody>
              <a:bodyPr/>
              <a:lstStyle/>
              <a:p>
                <a:r>
                  <a:rPr lang="en-US">
                    <a:noFill/>
                  </a:rPr>
                  <a:t> </a:t>
                </a:r>
              </a:p>
            </p:txBody>
          </p:sp>
        </mc:Fallback>
      </mc:AlternateContent>
    </p:spTree>
    <p:extLst>
      <p:ext uri="{BB962C8B-B14F-4D97-AF65-F5344CB8AC3E}">
        <p14:creationId xmlns:p14="http://schemas.microsoft.com/office/powerpoint/2010/main" val="349589380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Introduction to X-ray Crystallography</a:t>
            </a:r>
          </a:p>
        </p:txBody>
      </p:sp>
      <p:sp>
        <p:nvSpPr>
          <p:cNvPr id="6" name="TextBox 5"/>
          <p:cNvSpPr txBox="1"/>
          <p:nvPr/>
        </p:nvSpPr>
        <p:spPr>
          <a:xfrm>
            <a:off x="609600" y="1066800"/>
            <a:ext cx="55765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Solving of an X-ray Crystal Structure, the phase problem:</a:t>
            </a:r>
          </a:p>
        </p:txBody>
      </p:sp>
      <p:sp>
        <p:nvSpPr>
          <p:cNvPr id="5" name="TextBox 4"/>
          <p:cNvSpPr txBox="1"/>
          <p:nvPr/>
        </p:nvSpPr>
        <p:spPr>
          <a:xfrm>
            <a:off x="762000" y="1676400"/>
            <a:ext cx="7010400"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Determination of a Crystal Structure requires to know the unit cell 	dimensions, the space group, and identify the positions of the 	atoms within the unit cell.</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Mathematically, the electron density function and the X-ray 	structure factors are related to each other by Fourier 	transformation.</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To calculate the electron density function – i.e. atom positions - 	from the reflections, one would have to perform a </a:t>
            </a:r>
            <a:r>
              <a:rPr kumimoji="0" lang="en-US" sz="1800" b="1" i="0" u="none" strike="noStrike" kern="1200" cap="none" spc="0" normalizeH="0" baseline="0" noProof="0" dirty="0">
                <a:ln>
                  <a:noFill/>
                </a:ln>
                <a:solidFill>
                  <a:prstClr val="black"/>
                </a:solidFill>
                <a:effectLst/>
                <a:uLnTx/>
                <a:uFillTx/>
                <a:latin typeface="Calibri"/>
                <a:ea typeface="+mn-ea"/>
                <a:cs typeface="+mn-cs"/>
              </a:rPr>
              <a:t>Fourier 	synthesis</a:t>
            </a:r>
            <a:r>
              <a:rPr kumimoji="0" lang="en-US" sz="1800" b="0" i="0" u="none" strike="noStrike" kern="1200" cap="none" spc="0" normalizeH="0" baseline="0" noProof="0" dirty="0">
                <a:ln>
                  <a:noFill/>
                </a:ln>
                <a:solidFill>
                  <a:prstClr val="black"/>
                </a:solidFill>
                <a:effectLst/>
                <a:uLnTx/>
                <a:uFillTx/>
                <a:latin typeface="Calibri"/>
                <a:ea typeface="+mn-ea"/>
                <a:cs typeface="+mn-cs"/>
              </a:rPr>
              <a:t> using amplitudes and phases of all reflections.</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However, only the intensities (squared amplitudes) can be measured. 	The phase information is lost (measurement is not time-	resolved, the relative phase shifts of the reflections hitting the 	x-ray detector cannot be determined). </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Unfortunately, the phases are more important for Fourier synthesis 	than the intensities. They contain all the information 	about the x, y and z positons of the atoms! This difficulty is 	known as the </a:t>
            </a:r>
            <a:r>
              <a:rPr kumimoji="0" lang="en-US" sz="1800" b="1" i="0" u="none" strike="noStrike" kern="1200" cap="none" spc="0" normalizeH="0" baseline="0" noProof="0" dirty="0">
                <a:ln>
                  <a:noFill/>
                </a:ln>
                <a:solidFill>
                  <a:prstClr val="black"/>
                </a:solidFill>
                <a:effectLst/>
                <a:uLnTx/>
                <a:uFillTx/>
                <a:latin typeface="Calibri"/>
                <a:ea typeface="+mn-ea"/>
                <a:cs typeface="+mn-cs"/>
              </a:rPr>
              <a:t>phase problem</a:t>
            </a:r>
            <a:r>
              <a:rPr kumimoji="0" lang="en-US" sz="1800" b="0" i="0" u="none" strike="noStrike" kern="1200" cap="none" spc="0" normalizeH="0" baseline="0" noProof="0" dirty="0">
                <a:ln>
                  <a:noFill/>
                </a:ln>
                <a:solidFill>
                  <a:prstClr val="black"/>
                </a:solidFill>
                <a:effectLst/>
                <a:uLnTx/>
                <a:uFillTx/>
                <a:latin typeface="Calibri"/>
                <a:ea typeface="+mn-ea"/>
                <a:cs typeface="+mn-cs"/>
              </a:rPr>
              <a:t> of crystallography.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585597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Introduction to X-ray Crystallography</a:t>
            </a:r>
          </a:p>
        </p:txBody>
      </p:sp>
      <p:sp>
        <p:nvSpPr>
          <p:cNvPr id="6" name="TextBox 5"/>
          <p:cNvSpPr txBox="1"/>
          <p:nvPr/>
        </p:nvSpPr>
        <p:spPr>
          <a:xfrm>
            <a:off x="609600" y="1066800"/>
            <a:ext cx="55765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Solving of an X-ray Crystal Structure, the phase problem:</a:t>
            </a:r>
          </a:p>
        </p:txBody>
      </p:sp>
      <p:pic>
        <p:nvPicPr>
          <p:cNvPr id="3074" name="Picture 2" descr="http://journals.iucr.org/d/issues/2003/11/00/ba5050/ba5050fig3ma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1660267"/>
            <a:ext cx="6019800" cy="43444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6926" y="6346825"/>
            <a:ext cx="6672724" cy="369332"/>
          </a:xfrm>
          <a:prstGeom prst="rect">
            <a:avLst/>
          </a:prstGeom>
          <a:noFill/>
        </p:spPr>
        <p:txBody>
          <a:bodyPr wrap="none" rtlCol="0">
            <a:spAutoFit/>
          </a:bodyPr>
          <a:lstStyle/>
          <a:p>
            <a:r>
              <a:rPr lang="en-US" dirty="0"/>
              <a:t>G. Taylor, The phase problem, Acta </a:t>
            </a:r>
            <a:r>
              <a:rPr lang="en-US" dirty="0" err="1"/>
              <a:t>Cryst</a:t>
            </a:r>
            <a:r>
              <a:rPr lang="en-US" dirty="0"/>
              <a:t>. D 2003, 59(11), 1881-1890. </a:t>
            </a:r>
          </a:p>
        </p:txBody>
      </p:sp>
    </p:spTree>
    <p:extLst>
      <p:ext uri="{BB962C8B-B14F-4D97-AF65-F5344CB8AC3E}">
        <p14:creationId xmlns:p14="http://schemas.microsoft.com/office/powerpoint/2010/main" val="2929026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533400" y="1752600"/>
            <a:ext cx="8429936" cy="4708981"/>
          </a:xfrm>
          <a:prstGeom prst="rect">
            <a:avLst/>
          </a:prstGeom>
          <a:noFill/>
        </p:spPr>
        <p:txBody>
          <a:bodyPr wrap="none" rtlCol="0">
            <a:spAutoFit/>
          </a:bodyPr>
          <a:lstStyle/>
          <a:p>
            <a:pPr>
              <a:buFont typeface="Wingdings" pitchFamily="2" charset="2"/>
              <a:buChar char="v"/>
            </a:pPr>
            <a:r>
              <a:rPr lang="en-US" sz="2000" dirty="0"/>
              <a:t>  Atomic scale structures of molecules and materials are too small to </a:t>
            </a:r>
          </a:p>
          <a:p>
            <a:r>
              <a:rPr lang="en-US" sz="2000" dirty="0"/>
              <a:t>	resolve using classical optical microscopy methods or X-ray </a:t>
            </a:r>
          </a:p>
          <a:p>
            <a:r>
              <a:rPr lang="en-US" sz="2000" dirty="0"/>
              <a:t>	absorption (computed tomography) techniques.</a:t>
            </a:r>
          </a:p>
          <a:p>
            <a:endParaRPr lang="en-US" sz="2000" dirty="0"/>
          </a:p>
          <a:p>
            <a:pPr>
              <a:buFont typeface="Wingdings" pitchFamily="2" charset="2"/>
              <a:buChar char="v"/>
            </a:pPr>
            <a:r>
              <a:rPr lang="en-US" sz="2000" dirty="0"/>
              <a:t>  The highest resolution electron microscopy techniques can resolve </a:t>
            </a:r>
          </a:p>
          <a:p>
            <a:r>
              <a:rPr lang="en-US" sz="2000" dirty="0"/>
              <a:t>	atoms, but they do only yield two dimensional images or low </a:t>
            </a:r>
          </a:p>
          <a:p>
            <a:r>
              <a:rPr lang="en-US" sz="2000" dirty="0"/>
              <a:t>	resolution 3D reconstructions (“</a:t>
            </a:r>
            <a:r>
              <a:rPr lang="en-US" sz="2000" dirty="0" err="1"/>
              <a:t>Cryo</a:t>
            </a:r>
            <a:r>
              <a:rPr lang="en-US" sz="2000" dirty="0"/>
              <a:t>-EM”).</a:t>
            </a:r>
          </a:p>
          <a:p>
            <a:endParaRPr lang="en-US" sz="2000" dirty="0"/>
          </a:p>
          <a:p>
            <a:pPr>
              <a:buFont typeface="Wingdings" pitchFamily="2" charset="2"/>
              <a:buChar char="v"/>
            </a:pPr>
            <a:r>
              <a:rPr lang="en-US" sz="2000" dirty="0"/>
              <a:t>  Instead, </a:t>
            </a:r>
            <a:r>
              <a:rPr lang="en-US" sz="2000" b="1" dirty="0">
                <a:solidFill>
                  <a:srgbClr val="FF0000"/>
                </a:solidFill>
              </a:rPr>
              <a:t>diffraction </a:t>
            </a:r>
            <a:r>
              <a:rPr lang="en-US" sz="2000" dirty="0"/>
              <a:t>of X-rays, neutrons or (increasingly) electrons is used for </a:t>
            </a:r>
          </a:p>
          <a:p>
            <a:r>
              <a:rPr lang="en-US" sz="2000" dirty="0"/>
              <a:t>	the determination of the structure of crystalline solids. </a:t>
            </a:r>
          </a:p>
          <a:p>
            <a:endParaRPr lang="en-US" sz="2000" dirty="0"/>
          </a:p>
          <a:p>
            <a:pPr>
              <a:buFont typeface="Wingdings" pitchFamily="2" charset="2"/>
              <a:buChar char="v"/>
            </a:pPr>
            <a:r>
              <a:rPr lang="en-US" sz="2000" dirty="0"/>
              <a:t>  X-ray diffraction is the </a:t>
            </a:r>
            <a:r>
              <a:rPr lang="en-US" sz="2000" b="1" i="1" dirty="0"/>
              <a:t>only</a:t>
            </a:r>
            <a:r>
              <a:rPr lang="en-US" sz="2000" dirty="0"/>
              <a:t> </a:t>
            </a:r>
            <a:r>
              <a:rPr lang="en-US" sz="2000" b="1" i="1" dirty="0"/>
              <a:t>standard method </a:t>
            </a:r>
            <a:r>
              <a:rPr lang="en-US" sz="2000" dirty="0"/>
              <a:t>to establish the molecular </a:t>
            </a:r>
          </a:p>
          <a:p>
            <a:r>
              <a:rPr lang="en-US" sz="2000" dirty="0"/>
              <a:t>	or atomic structure of </a:t>
            </a:r>
            <a:r>
              <a:rPr lang="en-US" sz="2000" b="1" i="1" dirty="0"/>
              <a:t>any</a:t>
            </a:r>
            <a:r>
              <a:rPr lang="en-US" sz="2000" dirty="0"/>
              <a:t> material. </a:t>
            </a:r>
          </a:p>
          <a:p>
            <a:endParaRPr lang="en-US" sz="2000" dirty="0"/>
          </a:p>
          <a:p>
            <a:endParaRPr lang="en-US" sz="2000" dirty="0"/>
          </a:p>
        </p:txBody>
      </p:sp>
      <p:sp>
        <p:nvSpPr>
          <p:cNvPr id="2" name="TextBox 1">
            <a:extLst>
              <a:ext uri="{FF2B5EF4-FFF2-40B4-BE49-F238E27FC236}">
                <a16:creationId xmlns:a16="http://schemas.microsoft.com/office/drawing/2014/main" id="{88FC213C-4063-BF3F-BBAB-759192999E3D}"/>
              </a:ext>
            </a:extLst>
          </p:cNvPr>
          <p:cNvSpPr txBox="1"/>
          <p:nvPr/>
        </p:nvSpPr>
        <p:spPr>
          <a:xfrm>
            <a:off x="685800" y="1219200"/>
            <a:ext cx="75988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The Basics of Scattering and Diffraction</a:t>
            </a:r>
            <a:endParaRPr kumimoji="0" lang="en-US" sz="200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207790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Introduction to X-ray Crystallography</a:t>
            </a:r>
          </a:p>
        </p:txBody>
      </p:sp>
      <p:sp>
        <p:nvSpPr>
          <p:cNvPr id="6" name="TextBox 5"/>
          <p:cNvSpPr txBox="1"/>
          <p:nvPr/>
        </p:nvSpPr>
        <p:spPr>
          <a:xfrm>
            <a:off x="609600" y="990600"/>
            <a:ext cx="33429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How to solve the phase problem:</a:t>
            </a:r>
          </a:p>
        </p:txBody>
      </p:sp>
      <p:sp>
        <p:nvSpPr>
          <p:cNvPr id="5" name="TextBox 4"/>
          <p:cNvSpPr txBox="1"/>
          <p:nvPr/>
        </p:nvSpPr>
        <p:spPr>
          <a:xfrm>
            <a:off x="685800" y="1426488"/>
            <a:ext cx="8077200"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Measure phases directly (three-beam interference experiments, very complicated and uncommon).</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Derive phases mathematically from reflection intensity differences based on </a:t>
            </a:r>
            <a:r>
              <a:rPr kumimoji="0" lang="en-US" sz="1800" b="1" i="0" u="none" strike="noStrike" kern="1200" cap="none" spc="0" normalizeH="0" baseline="0" noProof="0" dirty="0">
                <a:ln>
                  <a:noFill/>
                </a:ln>
                <a:solidFill>
                  <a:prstClr val="black"/>
                </a:solidFill>
                <a:effectLst/>
                <a:uLnTx/>
                <a:uFillTx/>
                <a:latin typeface="Calibri"/>
                <a:ea typeface="+mn-ea"/>
                <a:cs typeface="+mn-cs"/>
              </a:rPr>
              <a:t>anomalous scattering </a:t>
            </a:r>
            <a:r>
              <a:rPr kumimoji="0" lang="en-US" sz="1800" b="0" i="0" u="none" strike="noStrike" kern="1200" cap="none" spc="0" normalizeH="0" baseline="0" noProof="0" dirty="0">
                <a:ln>
                  <a:noFill/>
                </a:ln>
                <a:solidFill>
                  <a:prstClr val="black"/>
                </a:solidFill>
                <a:effectLst/>
                <a:uLnTx/>
                <a:uFillTx/>
                <a:latin typeface="Calibri"/>
                <a:ea typeface="+mn-ea"/>
                <a:cs typeface="+mn-cs"/>
              </a:rPr>
              <a:t>(works only for non-centrosymmetric structures, important for macromolecular/protein crystallography). </a:t>
            </a:r>
            <a:r>
              <a:rPr kumimoji="0" lang="en-US" sz="1800" b="1" i="0" u="none" strike="noStrike" kern="1200" cap="none" spc="0" normalizeH="0" baseline="0" noProof="0" dirty="0">
                <a:ln>
                  <a:noFill/>
                </a:ln>
                <a:solidFill>
                  <a:prstClr val="black"/>
                </a:solidFill>
                <a:effectLst/>
                <a:uLnTx/>
                <a:uFillTx/>
                <a:latin typeface="Calibri"/>
                <a:ea typeface="+mn-ea"/>
                <a:cs typeface="+mn-cs"/>
              </a:rPr>
              <a:t>MAD/SAD phasing </a:t>
            </a:r>
            <a:r>
              <a:rPr kumimoji="0" lang="en-US" sz="1800" b="0" i="0" u="none" strike="noStrike" kern="1200" cap="none" spc="0" normalizeH="0" baseline="0" noProof="0" dirty="0">
                <a:ln>
                  <a:noFill/>
                </a:ln>
                <a:solidFill>
                  <a:prstClr val="black"/>
                </a:solidFill>
                <a:effectLst/>
                <a:uLnTx/>
                <a:uFillTx/>
                <a:latin typeface="Calibri"/>
                <a:ea typeface="+mn-ea"/>
                <a:cs typeface="+mn-cs"/>
              </a:rPr>
              <a:t>are examples.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1" i="0" u="none" strike="noStrike" kern="1200" cap="none" spc="0" normalizeH="0" baseline="0" noProof="0" dirty="0">
                <a:ln>
                  <a:noFill/>
                </a:ln>
                <a:solidFill>
                  <a:prstClr val="black"/>
                </a:solidFill>
                <a:effectLst/>
                <a:uLnTx/>
                <a:uFillTx/>
                <a:latin typeface="Calibri"/>
                <a:ea typeface="+mn-ea"/>
                <a:cs typeface="+mn-cs"/>
              </a:rPr>
              <a:t>Direct Methods</a:t>
            </a:r>
            <a:r>
              <a:rPr kumimoji="0" lang="en-US" sz="1800" b="0" i="0" u="none" strike="noStrike" kern="1200" cap="none" spc="0" normalizeH="0" baseline="0" noProof="0" dirty="0">
                <a:ln>
                  <a:noFill/>
                </a:ln>
                <a:solidFill>
                  <a:prstClr val="black"/>
                </a:solidFill>
                <a:effectLst/>
                <a:uLnTx/>
                <a:uFillTx/>
                <a:latin typeface="Calibri"/>
                <a:ea typeface="+mn-ea"/>
                <a:cs typeface="+mn-cs"/>
              </a:rPr>
              <a:t>”: Derives phases statistically from intensities using only the intensities and a </a:t>
            </a:r>
            <a:r>
              <a:rPr kumimoji="0" lang="en-US" sz="1800" b="1" i="0" u="none" strike="noStrike" kern="1200" cap="none" spc="0" normalizeH="0" baseline="0" noProof="0" dirty="0">
                <a:ln>
                  <a:noFill/>
                </a:ln>
                <a:solidFill>
                  <a:prstClr val="black"/>
                </a:solidFill>
                <a:effectLst/>
                <a:uLnTx/>
                <a:uFillTx/>
                <a:latin typeface="Calibri"/>
                <a:ea typeface="+mn-ea"/>
                <a:cs typeface="+mn-cs"/>
              </a:rPr>
              <a:t>random</a:t>
            </a:r>
            <a:r>
              <a:rPr kumimoji="0" lang="en-US" sz="1800" b="0" i="0" u="none" strike="noStrike" kern="1200" cap="none" spc="0" normalizeH="0" baseline="0" noProof="0" dirty="0">
                <a:ln>
                  <a:noFill/>
                </a:ln>
                <a:solidFill>
                  <a:prstClr val="black"/>
                </a:solidFill>
                <a:effectLst/>
                <a:uLnTx/>
                <a:uFillTx/>
                <a:latin typeface="Calibri"/>
                <a:ea typeface="+mn-ea"/>
                <a:cs typeface="+mn-cs"/>
              </a:rPr>
              <a:t> starting set of phases. XS and XM in XPREP are using this approach. Direct methods</a:t>
            </a:r>
            <a:r>
              <a:rPr kumimoji="0" lang="en-US" sz="1800" b="0" i="0" u="none" strike="noStrike" kern="1200" cap="none" spc="0" normalizeH="0" noProof="0" dirty="0">
                <a:ln>
                  <a:noFill/>
                </a:ln>
                <a:solidFill>
                  <a:prstClr val="black"/>
                </a:solidFill>
                <a:effectLst/>
                <a:uLnTx/>
                <a:uFillTx/>
                <a:latin typeface="Calibri"/>
                <a:ea typeface="+mn-ea"/>
                <a:cs typeface="+mn-cs"/>
              </a:rPr>
              <a:t> need </a:t>
            </a:r>
            <a:r>
              <a:rPr kumimoji="0" lang="en-US" sz="1800" b="1" i="0" u="none" strike="noStrike" kern="1200" cap="none" spc="0" normalizeH="0" noProof="0" dirty="0">
                <a:ln>
                  <a:noFill/>
                </a:ln>
                <a:solidFill>
                  <a:prstClr val="black"/>
                </a:solidFill>
                <a:effectLst/>
                <a:uLnTx/>
                <a:uFillTx/>
                <a:latin typeface="Calibri"/>
                <a:ea typeface="+mn-ea"/>
                <a:cs typeface="+mn-cs"/>
              </a:rPr>
              <a:t>atomic resolution data </a:t>
            </a:r>
            <a:r>
              <a:rPr kumimoji="0" lang="en-US" sz="1800" b="0" i="0" u="none" strike="noStrike" kern="1200" cap="none" spc="0" normalizeH="0" noProof="0" dirty="0">
                <a:ln>
                  <a:noFill/>
                </a:ln>
                <a:solidFill>
                  <a:prstClr val="black"/>
                </a:solidFill>
                <a:effectLst/>
                <a:uLnTx/>
                <a:uFillTx/>
                <a:latin typeface="Calibri"/>
                <a:ea typeface="+mn-ea"/>
                <a:cs typeface="+mn-cs"/>
              </a:rPr>
              <a:t>to work.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1" i="0" u="none" strike="noStrike" kern="1200" cap="none" spc="0" normalizeH="0" baseline="0" noProof="0" dirty="0">
                <a:ln>
                  <a:noFill/>
                </a:ln>
                <a:solidFill>
                  <a:prstClr val="black"/>
                </a:solidFill>
                <a:effectLst/>
                <a:uLnTx/>
                <a:uFillTx/>
                <a:latin typeface="Calibri"/>
                <a:ea typeface="+mn-ea"/>
                <a:cs typeface="+mn-cs"/>
              </a:rPr>
              <a:t>Patterson Methods</a:t>
            </a:r>
            <a:r>
              <a:rPr kumimoji="0" lang="en-US" sz="1800" b="0" i="0" u="none" strike="noStrike" kern="1200" cap="none" spc="0" normalizeH="0" baseline="0" noProof="0" dirty="0">
                <a:ln>
                  <a:noFill/>
                </a:ln>
                <a:solidFill>
                  <a:prstClr val="black"/>
                </a:solidFill>
                <a:effectLst/>
                <a:uLnTx/>
                <a:uFillTx/>
                <a:latin typeface="Calibri"/>
                <a:ea typeface="+mn-ea"/>
                <a:cs typeface="+mn-cs"/>
              </a:rPr>
              <a:t>”:  This method calculates first the coordinates of heavy atoms, which can be calculated from the Patterson function without the knowledge of phases. From the positions of the heavy atoms approximate phases can be calculated. </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For more details on solving structures, see e.g. http://shelx.uni-ac.gwdg.de/tutorial/english/shelxs.htm</a:t>
            </a:r>
          </a:p>
        </p:txBody>
      </p:sp>
    </p:spTree>
    <p:extLst>
      <p:ext uri="{BB962C8B-B14F-4D97-AF65-F5344CB8AC3E}">
        <p14:creationId xmlns:p14="http://schemas.microsoft.com/office/powerpoint/2010/main" val="23886646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Introduction to X-ray Crystallography</a:t>
            </a:r>
          </a:p>
        </p:txBody>
      </p:sp>
      <p:sp>
        <p:nvSpPr>
          <p:cNvPr id="6" name="TextBox 5"/>
          <p:cNvSpPr txBox="1"/>
          <p:nvPr/>
        </p:nvSpPr>
        <p:spPr>
          <a:xfrm>
            <a:off x="609600" y="1126153"/>
            <a:ext cx="392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Practical aspects</a:t>
            </a:r>
            <a:r>
              <a:rPr kumimoji="0" lang="en-US" sz="1800" b="1" i="0" u="none" strike="noStrike" kern="1200" cap="none" spc="0" normalizeH="0" noProof="0" dirty="0">
                <a:ln>
                  <a:noFill/>
                </a:ln>
                <a:solidFill>
                  <a:prstClr val="black"/>
                </a:solidFill>
                <a:effectLst/>
                <a:uLnTx/>
                <a:uFillTx/>
                <a:latin typeface="Calibri"/>
                <a:ea typeface="+mn-ea"/>
                <a:cs typeface="+mn-cs"/>
              </a:rPr>
              <a:t> of the </a:t>
            </a:r>
            <a:r>
              <a:rPr kumimoji="0" lang="en-US" sz="1800" b="1" i="0" u="none" strike="noStrike" kern="1200" cap="none" spc="0" normalizeH="0" baseline="0" noProof="0" dirty="0">
                <a:ln>
                  <a:noFill/>
                </a:ln>
                <a:solidFill>
                  <a:prstClr val="black"/>
                </a:solidFill>
                <a:effectLst/>
                <a:uLnTx/>
                <a:uFillTx/>
                <a:latin typeface="Calibri"/>
                <a:ea typeface="+mn-ea"/>
                <a:cs typeface="+mn-cs"/>
              </a:rPr>
              <a:t>phase problem:</a:t>
            </a:r>
          </a:p>
        </p:txBody>
      </p:sp>
      <p:sp>
        <p:nvSpPr>
          <p:cNvPr id="5" name="TextBox 4"/>
          <p:cNvSpPr txBox="1"/>
          <p:nvPr/>
        </p:nvSpPr>
        <p:spPr>
          <a:xfrm>
            <a:off x="609600" y="1419285"/>
            <a:ext cx="807720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tabLst/>
              <a:defRPr/>
            </a:pPr>
            <a:endParaRPr lang="en-US" dirty="0">
              <a:solidFill>
                <a:prstClr val="black"/>
              </a:solidFill>
              <a:latin typeface="Calibri"/>
            </a:endParaRPr>
          </a:p>
          <a:p>
            <a:pPr marL="0" marR="0" lvl="0" indent="0" algn="l" defTabSz="914400" rtl="0" eaLnBrk="1" fontAlgn="auto" latinLnBrk="0" hangingPunct="1">
              <a:lnSpc>
                <a:spcPct val="100000"/>
              </a:lnSpc>
              <a:spcBef>
                <a:spcPts val="0"/>
              </a:spcBef>
              <a:spcAft>
                <a:spcPts val="0"/>
              </a:spcAft>
              <a:buClrTx/>
              <a:buSzTx/>
              <a:tabLst/>
              <a:defRPr/>
            </a:pPr>
            <a:r>
              <a:rPr lang="en-US" dirty="0">
                <a:solidFill>
                  <a:prstClr val="black"/>
                </a:solidFill>
                <a:latin typeface="Calibri"/>
              </a:rPr>
              <a:t>The phase problem remains a fundamental problem in crystallography and is not intrinsically “solved”. </a:t>
            </a:r>
          </a:p>
          <a:p>
            <a:pPr marL="0" marR="0" lvl="0" indent="0" algn="l" defTabSz="914400" rtl="0" eaLnBrk="1" fontAlgn="auto" latinLnBrk="0" hangingPunct="1">
              <a:lnSpc>
                <a:spcPct val="100000"/>
              </a:lnSpc>
              <a:spcBef>
                <a:spcPts val="0"/>
              </a:spcBef>
              <a:spcAft>
                <a:spcPts val="0"/>
              </a:spcAft>
              <a:buClrTx/>
              <a:buSzTx/>
              <a:tabLst/>
              <a:defRPr/>
            </a:pPr>
            <a:endParaRPr lang="en-US" dirty="0">
              <a:solidFill>
                <a:prstClr val="black"/>
              </a:solidFill>
              <a:latin typeface="Calibri"/>
            </a:endParaRPr>
          </a:p>
          <a:p>
            <a:pPr marL="0" marR="0" lvl="0" indent="0" algn="l" defTabSz="914400" rtl="0" eaLnBrk="1" fontAlgn="auto" latinLnBrk="0" hangingPunct="1">
              <a:lnSpc>
                <a:spcPct val="100000"/>
              </a:lnSpc>
              <a:spcBef>
                <a:spcPts val="0"/>
              </a:spcBef>
              <a:spcAft>
                <a:spcPts val="0"/>
              </a:spcAft>
              <a:buClrTx/>
              <a:buSzTx/>
              <a:tabLst/>
              <a:defRPr/>
            </a:pPr>
            <a:r>
              <a:rPr lang="en-US" dirty="0">
                <a:solidFill>
                  <a:prstClr val="black"/>
                </a:solidFill>
                <a:latin typeface="Calibri"/>
              </a:rPr>
              <a:t>Modern software has however </a:t>
            </a:r>
            <a:r>
              <a:rPr lang="en-US" b="1" dirty="0">
                <a:solidFill>
                  <a:prstClr val="black"/>
                </a:solidFill>
                <a:latin typeface="Calibri"/>
              </a:rPr>
              <a:t>eliminated most practical problems </a:t>
            </a:r>
            <a:r>
              <a:rPr lang="en-US" dirty="0">
                <a:solidFill>
                  <a:prstClr val="black"/>
                </a:solidFill>
                <a:latin typeface="Calibri"/>
              </a:rPr>
              <a:t>associated with the phase problem and “solving” a structure.</a:t>
            </a:r>
          </a:p>
          <a:p>
            <a:pPr marL="0" marR="0" lvl="0" indent="0" algn="l" defTabSz="914400" rtl="0" eaLnBrk="1" fontAlgn="auto" latinLnBrk="0" hangingPunct="1">
              <a:lnSpc>
                <a:spcPct val="100000"/>
              </a:lnSpc>
              <a:spcBef>
                <a:spcPts val="0"/>
              </a:spcBef>
              <a:spcAft>
                <a:spcPts val="0"/>
              </a:spcAft>
              <a:buClrTx/>
              <a:buSzTx/>
              <a:tabLst/>
              <a:defRPr/>
            </a:pPr>
            <a:endParaRPr lang="en-US" dirty="0">
              <a:solidFill>
                <a:prstClr val="black"/>
              </a:solidFill>
              <a:latin typeface="Calibri"/>
            </a:endParaRPr>
          </a:p>
          <a:p>
            <a:pPr marL="0" marR="0" lvl="0" indent="0" algn="l" defTabSz="914400" rtl="0" eaLnBrk="1" fontAlgn="auto" latinLnBrk="0" hangingPunct="1">
              <a:lnSpc>
                <a:spcPct val="100000"/>
              </a:lnSpc>
              <a:spcBef>
                <a:spcPts val="0"/>
              </a:spcBef>
              <a:spcAft>
                <a:spcPts val="0"/>
              </a:spcAft>
              <a:buClrTx/>
              <a:buSzTx/>
              <a:tabLst/>
              <a:defRPr/>
            </a:pPr>
            <a:r>
              <a:rPr lang="en-US" dirty="0">
                <a:solidFill>
                  <a:prstClr val="black"/>
                </a:solidFill>
                <a:latin typeface="Calibri"/>
              </a:rPr>
              <a:t>In small molecule crystallography structure solving is now a </a:t>
            </a:r>
            <a:r>
              <a:rPr lang="en-US" b="1" dirty="0">
                <a:solidFill>
                  <a:prstClr val="black"/>
                </a:solidFill>
                <a:latin typeface="Calibri"/>
              </a:rPr>
              <a:t>routine procedure </a:t>
            </a:r>
            <a:r>
              <a:rPr lang="en-US" dirty="0">
                <a:solidFill>
                  <a:prstClr val="black"/>
                </a:solidFill>
                <a:latin typeface="Calibri"/>
              </a:rPr>
              <a:t>that rarely requires more than a couple of minutes using either direct or Patterson methods or some combination of the two. It nearly never completely fails (sometimes a few procedures need to be tested). </a:t>
            </a:r>
          </a:p>
          <a:p>
            <a:pPr marL="0" marR="0" lvl="0" indent="0" algn="l" defTabSz="914400" rtl="0" eaLnBrk="1" fontAlgn="auto" latinLnBrk="0" hangingPunct="1">
              <a:lnSpc>
                <a:spcPct val="100000"/>
              </a:lnSpc>
              <a:spcBef>
                <a:spcPts val="0"/>
              </a:spcBef>
              <a:spcAft>
                <a:spcPts val="0"/>
              </a:spcAft>
              <a:buClrTx/>
              <a:buSzTx/>
              <a:tabLst/>
              <a:defRPr/>
            </a:pPr>
            <a:endParaRPr lang="en-US" dirty="0">
              <a:solidFill>
                <a:prstClr val="black"/>
              </a:solidFill>
              <a:latin typeface="Calibri"/>
            </a:endParaRPr>
          </a:p>
          <a:p>
            <a:pPr lvl="0"/>
            <a:r>
              <a:rPr lang="en-US" dirty="0">
                <a:solidFill>
                  <a:prstClr val="black"/>
                </a:solidFill>
                <a:latin typeface="Calibri"/>
              </a:rPr>
              <a:t>For macromolecular crystallography </a:t>
            </a:r>
            <a:r>
              <a:rPr lang="en-US" dirty="0">
                <a:solidFill>
                  <a:prstClr val="black"/>
                </a:solidFill>
              </a:rPr>
              <a:t>structure solving </a:t>
            </a:r>
            <a:r>
              <a:rPr lang="en-US" dirty="0">
                <a:solidFill>
                  <a:prstClr val="black"/>
                </a:solidFill>
                <a:latin typeface="Calibri"/>
              </a:rPr>
              <a:t>is somewhat more involved(structures rarely have atomic resolution). MAD/SAD </a:t>
            </a:r>
            <a:r>
              <a:rPr lang="en-US" dirty="0">
                <a:solidFill>
                  <a:prstClr val="black"/>
                </a:solidFill>
              </a:rPr>
              <a:t>phasing requires data from at least two experiments; </a:t>
            </a:r>
            <a:r>
              <a:rPr lang="en-US" dirty="0">
                <a:solidFill>
                  <a:prstClr val="black"/>
                </a:solidFill>
                <a:latin typeface="Calibri"/>
              </a:rPr>
              <a:t>SAD from a native and “density modified” crystal, MAD from at least two wavelengths. But it also is no fundamental problem anymore.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732904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Introduction to X-ray Crystallography</a:t>
            </a:r>
          </a:p>
        </p:txBody>
      </p:sp>
      <p:sp>
        <p:nvSpPr>
          <p:cNvPr id="6" name="TextBox 5"/>
          <p:cNvSpPr txBox="1"/>
          <p:nvPr/>
        </p:nvSpPr>
        <p:spPr>
          <a:xfrm>
            <a:off x="609600" y="990600"/>
            <a:ext cx="32975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Now that we have initial phases:</a:t>
            </a:r>
          </a:p>
        </p:txBody>
      </p:sp>
      <p:sp>
        <p:nvSpPr>
          <p:cNvPr id="5" name="TextBox 4"/>
          <p:cNvSpPr txBox="1"/>
          <p:nvPr/>
        </p:nvSpPr>
        <p:spPr>
          <a:xfrm>
            <a:off x="609600" y="1359932"/>
            <a:ext cx="8153400"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tabLst/>
              <a:defRPr/>
            </a:pPr>
            <a:endParaRPr lang="en-US" dirty="0">
              <a:solidFill>
                <a:prstClr val="black"/>
              </a:solidFill>
              <a:latin typeface="Calibri"/>
            </a:endParaRPr>
          </a:p>
          <a:p>
            <a:pPr marL="0" marR="0" lvl="0" indent="0" algn="l" defTabSz="914400" rtl="0" eaLnBrk="1" fontAlgn="auto" latinLnBrk="0" hangingPunct="1">
              <a:lnSpc>
                <a:spcPct val="100000"/>
              </a:lnSpc>
              <a:spcBef>
                <a:spcPts val="0"/>
              </a:spcBef>
              <a:spcAft>
                <a:spcPts val="0"/>
              </a:spcAft>
              <a:buClrTx/>
              <a:buSzTx/>
              <a:tabLst/>
              <a:defRPr/>
            </a:pPr>
            <a:r>
              <a:rPr lang="en-US" dirty="0">
                <a:solidFill>
                  <a:prstClr val="black"/>
                </a:solidFill>
                <a:latin typeface="Calibri"/>
              </a:rPr>
              <a:t>With initial phases now at hand, we can calculate the electron density distribution inside the unit cell: </a:t>
            </a:r>
          </a:p>
          <a:p>
            <a:pPr marL="0" marR="0" lvl="0" indent="0" algn="l" defTabSz="914400" rtl="0" eaLnBrk="1" fontAlgn="auto" latinLnBrk="0" hangingPunct="1">
              <a:lnSpc>
                <a:spcPct val="100000"/>
              </a:lnSpc>
              <a:spcBef>
                <a:spcPts val="0"/>
              </a:spcBef>
              <a:spcAft>
                <a:spcPts val="0"/>
              </a:spcAft>
              <a:buClrTx/>
              <a:buSzTx/>
              <a:tabLst/>
              <a:defRPr/>
            </a:pPr>
            <a:endParaRPr lang="en-US" dirty="0">
              <a:solidFill>
                <a:prstClr val="black"/>
              </a:solidFill>
              <a:latin typeface="Calibri"/>
            </a:endParaRPr>
          </a:p>
          <a:p>
            <a:pPr lvl="0">
              <a:defRPr/>
            </a:pPr>
            <a:r>
              <a:rPr lang="en-US" dirty="0">
                <a:solidFill>
                  <a:prstClr val="black"/>
                </a:solidFill>
              </a:rPr>
              <a:t>• Collect Diffraction Intensities </a:t>
            </a:r>
            <a:r>
              <a:rPr lang="en-US" dirty="0">
                <a:solidFill>
                  <a:prstClr val="black"/>
                </a:solidFill>
                <a:sym typeface="Symbol" panose="05050102010706020507" pitchFamily="18" charset="2"/>
              </a:rPr>
              <a:t></a:t>
            </a:r>
            <a:r>
              <a:rPr lang="en-US" dirty="0">
                <a:solidFill>
                  <a:prstClr val="black"/>
                </a:solidFill>
              </a:rPr>
              <a:t> </a:t>
            </a:r>
            <a:r>
              <a:rPr lang="en-US" b="1" dirty="0">
                <a:solidFill>
                  <a:prstClr val="black"/>
                </a:solidFill>
              </a:rPr>
              <a:t>|F</a:t>
            </a:r>
            <a:r>
              <a:rPr lang="en-US" b="1" baseline="-25000" dirty="0">
                <a:solidFill>
                  <a:prstClr val="black"/>
                </a:solidFill>
              </a:rPr>
              <a:t>obs</a:t>
            </a:r>
            <a:r>
              <a:rPr lang="en-US" b="1" dirty="0">
                <a:solidFill>
                  <a:prstClr val="black"/>
                </a:solidFill>
              </a:rPr>
              <a:t>(</a:t>
            </a:r>
            <a:r>
              <a:rPr lang="en-US" b="1" dirty="0" err="1">
                <a:solidFill>
                  <a:prstClr val="black"/>
                </a:solidFill>
              </a:rPr>
              <a:t>hkl</a:t>
            </a:r>
            <a:r>
              <a:rPr lang="en-US" b="1" dirty="0">
                <a:solidFill>
                  <a:prstClr val="black"/>
                </a:solidFill>
              </a:rPr>
              <a:t>)|</a:t>
            </a:r>
            <a:r>
              <a:rPr lang="en-US" b="1" baseline="30000" dirty="0">
                <a:solidFill>
                  <a:prstClr val="black"/>
                </a:solidFill>
              </a:rPr>
              <a:t>2</a:t>
            </a:r>
          </a:p>
          <a:p>
            <a:pPr lvl="0">
              <a:defRPr/>
            </a:pPr>
            <a:endParaRPr lang="en-US" b="1" baseline="30000" dirty="0">
              <a:solidFill>
                <a:prstClr val="black"/>
              </a:solidFill>
            </a:endParaRPr>
          </a:p>
          <a:p>
            <a:pPr lvl="0">
              <a:defRPr/>
            </a:pPr>
            <a:r>
              <a:rPr lang="en-US" dirty="0">
                <a:solidFill>
                  <a:prstClr val="black"/>
                </a:solidFill>
              </a:rPr>
              <a:t>• Get |F</a:t>
            </a:r>
            <a:r>
              <a:rPr lang="en-US" baseline="-25000" dirty="0">
                <a:solidFill>
                  <a:prstClr val="black"/>
                </a:solidFill>
              </a:rPr>
              <a:t>obs</a:t>
            </a:r>
            <a:r>
              <a:rPr lang="en-US" dirty="0">
                <a:solidFill>
                  <a:prstClr val="black"/>
                </a:solidFill>
              </a:rPr>
              <a:t>(</a:t>
            </a:r>
            <a:r>
              <a:rPr lang="en-US" dirty="0" err="1">
                <a:solidFill>
                  <a:prstClr val="black"/>
                </a:solidFill>
              </a:rPr>
              <a:t>hkl</a:t>
            </a:r>
            <a:r>
              <a:rPr lang="en-US" dirty="0">
                <a:solidFill>
                  <a:prstClr val="black"/>
                </a:solidFill>
              </a:rPr>
              <a:t>)| values</a:t>
            </a:r>
          </a:p>
          <a:p>
            <a:pPr lvl="0">
              <a:defRPr/>
            </a:pPr>
            <a:endParaRPr lang="en-US" dirty="0">
              <a:solidFill>
                <a:prstClr val="black"/>
              </a:solidFill>
            </a:endParaRPr>
          </a:p>
          <a:p>
            <a:pPr lvl="0">
              <a:defRPr/>
            </a:pPr>
            <a:r>
              <a:rPr lang="en-US" dirty="0">
                <a:solidFill>
                  <a:prstClr val="black"/>
                </a:solidFill>
              </a:rPr>
              <a:t>• </a:t>
            </a:r>
            <a:r>
              <a:rPr lang="en-US" b="1" dirty="0">
                <a:solidFill>
                  <a:prstClr val="black"/>
                </a:solidFill>
              </a:rPr>
              <a:t>Determine </a:t>
            </a:r>
            <a:r>
              <a:rPr lang="en-US" b="1" dirty="0">
                <a:solidFill>
                  <a:prstClr val="black"/>
                </a:solidFill>
                <a:sym typeface="Symbol" panose="05050102010706020507" pitchFamily="18" charset="2"/>
              </a:rPr>
              <a:t></a:t>
            </a:r>
            <a:r>
              <a:rPr lang="en-US" dirty="0">
                <a:solidFill>
                  <a:prstClr val="black"/>
                </a:solidFill>
              </a:rPr>
              <a:t> (= resultant phase) for F(</a:t>
            </a:r>
            <a:r>
              <a:rPr lang="en-US" dirty="0" err="1">
                <a:solidFill>
                  <a:prstClr val="black"/>
                </a:solidFill>
              </a:rPr>
              <a:t>hkl</a:t>
            </a:r>
            <a:r>
              <a:rPr lang="en-US" dirty="0">
                <a:solidFill>
                  <a:prstClr val="black"/>
                </a:solidFill>
              </a:rPr>
              <a:t>) using </a:t>
            </a:r>
            <a:r>
              <a:rPr lang="en-US" b="1" dirty="0">
                <a:solidFill>
                  <a:prstClr val="black"/>
                </a:solidFill>
              </a:rPr>
              <a:t>Direct</a:t>
            </a:r>
            <a:r>
              <a:rPr lang="en-US" dirty="0">
                <a:solidFill>
                  <a:prstClr val="black"/>
                </a:solidFill>
              </a:rPr>
              <a:t>, </a:t>
            </a:r>
            <a:r>
              <a:rPr lang="en-US" b="1" dirty="0">
                <a:solidFill>
                  <a:prstClr val="black"/>
                </a:solidFill>
              </a:rPr>
              <a:t>Patterson</a:t>
            </a:r>
            <a:r>
              <a:rPr lang="en-US" dirty="0">
                <a:solidFill>
                  <a:prstClr val="black"/>
                </a:solidFill>
              </a:rPr>
              <a:t> or other methods </a:t>
            </a:r>
          </a:p>
          <a:p>
            <a:pPr lvl="0">
              <a:defRPr/>
            </a:pPr>
            <a:endParaRPr lang="en-US" dirty="0">
              <a:solidFill>
                <a:prstClr val="black"/>
              </a:solidFill>
            </a:endParaRPr>
          </a:p>
          <a:p>
            <a:pPr lvl="0">
              <a:defRPr/>
            </a:pPr>
            <a:r>
              <a:rPr lang="en-US" dirty="0">
                <a:solidFill>
                  <a:prstClr val="black"/>
                </a:solidFill>
              </a:rPr>
              <a:t>• Calculate </a:t>
            </a:r>
            <a:r>
              <a:rPr lang="en-US" b="1" dirty="0">
                <a:solidFill>
                  <a:prstClr val="black"/>
                </a:solidFill>
                <a:sym typeface="Symbol" panose="05050102010706020507" pitchFamily="18" charset="2"/>
              </a:rPr>
              <a:t></a:t>
            </a:r>
            <a:r>
              <a:rPr lang="en-US" b="1" dirty="0">
                <a:solidFill>
                  <a:prstClr val="black"/>
                </a:solidFill>
              </a:rPr>
              <a:t>(XYZ)</a:t>
            </a:r>
            <a:r>
              <a:rPr lang="en-US" dirty="0">
                <a:solidFill>
                  <a:prstClr val="black"/>
                </a:solidFill>
              </a:rPr>
              <a:t> for grid points 0.2 to 0.3 Å apart</a:t>
            </a:r>
          </a:p>
          <a:p>
            <a:pPr lvl="0">
              <a:defRPr/>
            </a:pPr>
            <a:endParaRPr lang="en-US" dirty="0">
              <a:solidFill>
                <a:prstClr val="black"/>
              </a:solidFill>
            </a:endParaRPr>
          </a:p>
          <a:p>
            <a:pPr lvl="0">
              <a:defRPr/>
            </a:pPr>
            <a:r>
              <a:rPr lang="en-US" dirty="0">
                <a:solidFill>
                  <a:prstClr val="black"/>
                </a:solidFill>
              </a:rPr>
              <a:t>• Deduce atom positions</a:t>
            </a:r>
          </a:p>
          <a:p>
            <a:pPr lvl="0">
              <a:defRPr/>
            </a:pPr>
            <a:endParaRPr lang="en-US" dirty="0">
              <a:solidFill>
                <a:prstClr val="black"/>
              </a:solidFill>
            </a:endParaRPr>
          </a:p>
          <a:p>
            <a:pPr lvl="0">
              <a:defRPr/>
            </a:pPr>
            <a:r>
              <a:rPr lang="en-US" dirty="0">
                <a:solidFill>
                  <a:prstClr val="black"/>
                </a:solidFill>
              </a:rPr>
              <a:t>• Calculate Structure Factors, </a:t>
            </a:r>
            <a:r>
              <a:rPr lang="en-US" b="1" dirty="0" err="1">
                <a:solidFill>
                  <a:prstClr val="black"/>
                </a:solidFill>
              </a:rPr>
              <a:t>F</a:t>
            </a:r>
            <a:r>
              <a:rPr lang="en-US" b="1" baseline="-25000" dirty="0" err="1">
                <a:solidFill>
                  <a:prstClr val="black"/>
                </a:solidFill>
              </a:rPr>
              <a:t>calc</a:t>
            </a:r>
            <a:r>
              <a:rPr lang="en-US" b="1" dirty="0">
                <a:solidFill>
                  <a:prstClr val="black"/>
                </a:solidFill>
              </a:rPr>
              <a:t>(</a:t>
            </a:r>
            <a:r>
              <a:rPr lang="en-US" b="1" dirty="0" err="1">
                <a:solidFill>
                  <a:prstClr val="black"/>
                </a:solidFill>
              </a:rPr>
              <a:t>hkl</a:t>
            </a:r>
            <a:r>
              <a:rPr lang="en-US" b="1" dirty="0">
                <a:solidFill>
                  <a:prstClr val="black"/>
                </a:solidFill>
              </a:rPr>
              <a:t>)</a:t>
            </a:r>
          </a:p>
          <a:p>
            <a:pPr lvl="0">
              <a:defRPr/>
            </a:pPr>
            <a:endParaRPr lang="en-US" dirty="0">
              <a:solidFill>
                <a:prstClr val="black"/>
              </a:solidFill>
            </a:endParaRPr>
          </a:p>
          <a:p>
            <a:pPr lvl="0">
              <a:defRPr/>
            </a:pPr>
            <a:r>
              <a:rPr lang="en-US" dirty="0">
                <a:solidFill>
                  <a:prstClr val="black"/>
                </a:solidFill>
              </a:rPr>
              <a:t>• Calculate agreement factors between |F</a:t>
            </a:r>
            <a:r>
              <a:rPr lang="en-US" baseline="-25000" dirty="0">
                <a:solidFill>
                  <a:prstClr val="black"/>
                </a:solidFill>
              </a:rPr>
              <a:t>obs</a:t>
            </a:r>
            <a:r>
              <a:rPr lang="en-US" dirty="0">
                <a:solidFill>
                  <a:prstClr val="black"/>
                </a:solidFill>
              </a:rPr>
              <a:t>(</a:t>
            </a:r>
            <a:r>
              <a:rPr lang="en-US" dirty="0" err="1">
                <a:solidFill>
                  <a:prstClr val="black"/>
                </a:solidFill>
              </a:rPr>
              <a:t>hkl</a:t>
            </a:r>
            <a:r>
              <a:rPr lang="en-US" dirty="0">
                <a:solidFill>
                  <a:prstClr val="black"/>
                </a:solidFill>
              </a:rPr>
              <a:t>)| and |</a:t>
            </a:r>
            <a:r>
              <a:rPr lang="en-US" dirty="0" err="1">
                <a:solidFill>
                  <a:prstClr val="black"/>
                </a:solidFill>
              </a:rPr>
              <a:t>F</a:t>
            </a:r>
            <a:r>
              <a:rPr lang="en-US" baseline="-25000" dirty="0" err="1">
                <a:solidFill>
                  <a:prstClr val="black"/>
                </a:solidFill>
              </a:rPr>
              <a:t>calc</a:t>
            </a:r>
            <a:r>
              <a:rPr lang="en-US" dirty="0">
                <a:solidFill>
                  <a:prstClr val="black"/>
                </a:solidFill>
              </a:rPr>
              <a:t>(</a:t>
            </a:r>
            <a:r>
              <a:rPr lang="en-US" dirty="0" err="1">
                <a:solidFill>
                  <a:prstClr val="black"/>
                </a:solidFill>
              </a:rPr>
              <a:t>hkl</a:t>
            </a:r>
            <a:r>
              <a:rPr lang="en-US" dirty="0">
                <a:solidFill>
                  <a:prstClr val="black"/>
                </a:solidFill>
              </a:rPr>
              <a:t>)| (“</a:t>
            </a:r>
            <a:r>
              <a:rPr lang="en-US" b="1" dirty="0">
                <a:solidFill>
                  <a:prstClr val="black"/>
                </a:solidFill>
              </a:rPr>
              <a:t>R values</a:t>
            </a:r>
            <a:r>
              <a:rPr lang="en-US" dirty="0">
                <a:solidFill>
                  <a:prstClr val="black"/>
                </a:solidFill>
              </a:rPr>
              <a:t>”)</a:t>
            </a:r>
          </a:p>
        </p:txBody>
      </p:sp>
    </p:spTree>
    <p:extLst>
      <p:ext uri="{BB962C8B-B14F-4D97-AF65-F5344CB8AC3E}">
        <p14:creationId xmlns:p14="http://schemas.microsoft.com/office/powerpoint/2010/main" val="289318800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914400" y="1219200"/>
            <a:ext cx="2719527" cy="369332"/>
          </a:xfrm>
          <a:prstGeom prst="rect">
            <a:avLst/>
          </a:prstGeom>
          <a:noFill/>
        </p:spPr>
        <p:txBody>
          <a:bodyPr wrap="none" rtlCol="0">
            <a:spAutoFit/>
          </a:bodyPr>
          <a:lstStyle/>
          <a:p>
            <a:r>
              <a:rPr lang="en-US" b="1" dirty="0"/>
              <a:t>Least Square Refinements:</a:t>
            </a:r>
          </a:p>
        </p:txBody>
      </p:sp>
      <p:sp>
        <p:nvSpPr>
          <p:cNvPr id="5" name="TextBox 4"/>
          <p:cNvSpPr txBox="1"/>
          <p:nvPr/>
        </p:nvSpPr>
        <p:spPr>
          <a:xfrm>
            <a:off x="762000" y="1981200"/>
            <a:ext cx="7010400" cy="2308324"/>
          </a:xfrm>
          <a:prstGeom prst="rect">
            <a:avLst/>
          </a:prstGeom>
          <a:noFill/>
        </p:spPr>
        <p:txBody>
          <a:bodyPr wrap="square" rtlCol="0">
            <a:spAutoFit/>
          </a:bodyPr>
          <a:lstStyle/>
          <a:p>
            <a:pPr>
              <a:buFont typeface="Wingdings" pitchFamily="2" charset="2"/>
              <a:buChar char="v"/>
            </a:pPr>
            <a:r>
              <a:rPr lang="en-US" dirty="0"/>
              <a:t>  The atom positions located from any structure solution method are 	only approximate. Initial phases are quite inaccurate. </a:t>
            </a:r>
          </a:p>
          <a:p>
            <a:pPr>
              <a:buFont typeface="Wingdings" pitchFamily="2" charset="2"/>
              <a:buChar char="v"/>
            </a:pPr>
            <a:endParaRPr lang="en-US" dirty="0"/>
          </a:p>
          <a:p>
            <a:pPr>
              <a:buFont typeface="Wingdings" pitchFamily="2" charset="2"/>
              <a:buChar char="v"/>
            </a:pPr>
            <a:r>
              <a:rPr lang="en-US" dirty="0"/>
              <a:t>  Starting atom positions need to be optimized in a process called 	</a:t>
            </a:r>
            <a:r>
              <a:rPr lang="en-US" b="1" dirty="0"/>
              <a:t>refinement</a:t>
            </a:r>
            <a:r>
              <a:rPr lang="en-US" dirty="0"/>
              <a:t>.</a:t>
            </a:r>
          </a:p>
          <a:p>
            <a:pPr>
              <a:buFont typeface="Wingdings" pitchFamily="2" charset="2"/>
              <a:buChar char="v"/>
            </a:pPr>
            <a:endParaRPr lang="en-US" dirty="0"/>
          </a:p>
          <a:p>
            <a:pPr>
              <a:buFont typeface="Wingdings" pitchFamily="2" charset="2"/>
              <a:buChar char="v"/>
            </a:pPr>
            <a:r>
              <a:rPr lang="en-US" dirty="0"/>
              <a:t>  Model and phases can be improved by modification to give better 	agreement between </a:t>
            </a:r>
            <a:r>
              <a:rPr lang="en-US" dirty="0">
                <a:solidFill>
                  <a:prstClr val="black"/>
                </a:solidFill>
              </a:rPr>
              <a:t>|F</a:t>
            </a:r>
            <a:r>
              <a:rPr lang="en-US" baseline="-25000" dirty="0">
                <a:solidFill>
                  <a:prstClr val="black"/>
                </a:solidFill>
              </a:rPr>
              <a:t>obs</a:t>
            </a:r>
            <a:r>
              <a:rPr lang="en-US" dirty="0">
                <a:solidFill>
                  <a:prstClr val="black"/>
                </a:solidFill>
              </a:rPr>
              <a:t>(</a:t>
            </a:r>
            <a:r>
              <a:rPr lang="en-US" dirty="0" err="1">
                <a:solidFill>
                  <a:prstClr val="black"/>
                </a:solidFill>
              </a:rPr>
              <a:t>hkl</a:t>
            </a:r>
            <a:r>
              <a:rPr lang="en-US" dirty="0">
                <a:solidFill>
                  <a:prstClr val="black"/>
                </a:solidFill>
              </a:rPr>
              <a:t>)| and |</a:t>
            </a:r>
            <a:r>
              <a:rPr lang="en-US" dirty="0" err="1">
                <a:solidFill>
                  <a:prstClr val="black"/>
                </a:solidFill>
              </a:rPr>
              <a:t>F</a:t>
            </a:r>
            <a:r>
              <a:rPr lang="en-US" baseline="-25000" dirty="0" err="1">
                <a:solidFill>
                  <a:prstClr val="black"/>
                </a:solidFill>
              </a:rPr>
              <a:t>calc</a:t>
            </a:r>
            <a:r>
              <a:rPr lang="en-US" dirty="0">
                <a:solidFill>
                  <a:prstClr val="black"/>
                </a:solidFill>
              </a:rPr>
              <a:t>(</a:t>
            </a:r>
            <a:r>
              <a:rPr lang="en-US" dirty="0" err="1">
                <a:solidFill>
                  <a:prstClr val="black"/>
                </a:solidFill>
              </a:rPr>
              <a:t>hkl</a:t>
            </a:r>
            <a:r>
              <a:rPr lang="en-US" dirty="0">
                <a:solidFill>
                  <a:prstClr val="black"/>
                </a:solidFill>
              </a:rPr>
              <a:t>)|</a:t>
            </a:r>
            <a:endParaRPr lang="en-US" dirty="0"/>
          </a:p>
        </p:txBody>
      </p:sp>
    </p:spTree>
    <p:extLst>
      <p:ext uri="{BB962C8B-B14F-4D97-AF65-F5344CB8AC3E}">
        <p14:creationId xmlns:p14="http://schemas.microsoft.com/office/powerpoint/2010/main" val="78207790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914400" y="1219200"/>
            <a:ext cx="2719527" cy="369332"/>
          </a:xfrm>
          <a:prstGeom prst="rect">
            <a:avLst/>
          </a:prstGeom>
          <a:noFill/>
        </p:spPr>
        <p:txBody>
          <a:bodyPr wrap="none" rtlCol="0">
            <a:spAutoFit/>
          </a:bodyPr>
          <a:lstStyle/>
          <a:p>
            <a:r>
              <a:rPr lang="en-US" b="1" dirty="0"/>
              <a:t>Least Square Refinements:</a:t>
            </a:r>
          </a:p>
        </p:txBody>
      </p:sp>
      <mc:AlternateContent xmlns:mc="http://schemas.openxmlformats.org/markup-compatibility/2006" xmlns:a14="http://schemas.microsoft.com/office/drawing/2010/main">
        <mc:Choice Requires="a14">
          <p:sp>
            <p:nvSpPr>
              <p:cNvPr id="5" name="TextBox 4"/>
              <p:cNvSpPr txBox="1"/>
              <p:nvPr/>
            </p:nvSpPr>
            <p:spPr>
              <a:xfrm>
                <a:off x="762000" y="1981200"/>
                <a:ext cx="6998454" cy="2881815"/>
              </a:xfrm>
              <a:prstGeom prst="rect">
                <a:avLst/>
              </a:prstGeom>
              <a:noFill/>
            </p:spPr>
            <p:txBody>
              <a:bodyPr wrap="none" rtlCol="0">
                <a:spAutoFit/>
              </a:bodyPr>
              <a:lstStyle/>
              <a:p>
                <a:pPr>
                  <a:buFont typeface="Wingdings" pitchFamily="2" charset="2"/>
                  <a:buChar char="v"/>
                </a:pPr>
                <a:r>
                  <a:rPr lang="en-US" dirty="0"/>
                  <a:t>  The refinement process is a mathematical minimization process</a:t>
                </a:r>
              </a:p>
              <a:p>
                <a:pPr>
                  <a:buFont typeface="Wingdings" pitchFamily="2" charset="2"/>
                  <a:buChar char="v"/>
                </a:pPr>
                <a:r>
                  <a:rPr lang="en-US" dirty="0"/>
                  <a:t>  A least squares process is used to </a:t>
                </a:r>
                <a:r>
                  <a:rPr lang="en-US" b="1" dirty="0"/>
                  <a:t>minimize</a:t>
                </a:r>
                <a:r>
                  <a:rPr lang="en-US" dirty="0"/>
                  <a:t> the difference </a:t>
                </a:r>
                <a:r>
                  <a:rPr lang="en-US" dirty="0">
                    <a:sym typeface="Symbol" panose="05050102010706020507" pitchFamily="18" charset="2"/>
                  </a:rPr>
                  <a:t></a:t>
                </a:r>
                <a:r>
                  <a:rPr lang="en-US" dirty="0"/>
                  <a:t> between </a:t>
                </a:r>
              </a:p>
              <a:p>
                <a:r>
                  <a:rPr lang="en-US" dirty="0"/>
                  <a:t>	observed and calculated structure factors:</a:t>
                </a:r>
              </a:p>
              <a:p>
                <a:endParaRPr lang="en-US" dirty="0"/>
              </a:p>
              <a:p>
                <a:r>
                  <a:rPr lang="en-US" dirty="0">
                    <a:sym typeface="Symbol" panose="05050102010706020507" pitchFamily="18" charset="2"/>
                  </a:rPr>
                  <a:t> =</a:t>
                </a:r>
                <a14:m>
                  <m:oMath xmlns:m="http://schemas.openxmlformats.org/officeDocument/2006/math">
                    <m:nary>
                      <m:naryPr>
                        <m:chr m:val="∑"/>
                        <m:supHide m:val="on"/>
                        <m:ctrlPr>
                          <a:rPr lang="en-US" i="1" smtClean="0">
                            <a:latin typeface="Cambria Math" panose="02040503050406030204" pitchFamily="18" charset="0"/>
                            <a:sym typeface="Symbol" panose="05050102010706020507" pitchFamily="18" charset="2"/>
                          </a:rPr>
                        </m:ctrlPr>
                      </m:naryPr>
                      <m:sub>
                        <m:r>
                          <m:rPr>
                            <m:brk m:alnAt="7"/>
                          </m:rPr>
                          <a:rPr lang="en-US" b="0" i="1" smtClean="0">
                            <a:latin typeface="Cambria Math" panose="02040503050406030204" pitchFamily="18" charset="0"/>
                            <a:sym typeface="Symbol" panose="05050102010706020507" pitchFamily="18" charset="2"/>
                          </a:rPr>
                          <m:t>h</m:t>
                        </m:r>
                        <m:r>
                          <a:rPr lang="en-US" b="0" i="1" smtClean="0">
                            <a:latin typeface="Cambria Math" panose="02040503050406030204" pitchFamily="18" charset="0"/>
                            <a:sym typeface="Symbol" panose="05050102010706020507" pitchFamily="18" charset="2"/>
                          </a:rPr>
                          <m:t>,</m:t>
                        </m:r>
                        <m:r>
                          <a:rPr lang="en-US" b="0" i="1" smtClean="0">
                            <a:latin typeface="Cambria Math" panose="02040503050406030204" pitchFamily="18" charset="0"/>
                            <a:sym typeface="Symbol" panose="05050102010706020507" pitchFamily="18" charset="2"/>
                          </a:rPr>
                          <m:t>𝑘</m:t>
                        </m:r>
                        <m:r>
                          <a:rPr lang="en-US" b="0" i="1" smtClean="0">
                            <a:latin typeface="Cambria Math" panose="02040503050406030204" pitchFamily="18" charset="0"/>
                            <a:sym typeface="Symbol" panose="05050102010706020507" pitchFamily="18" charset="2"/>
                          </a:rPr>
                          <m:t>,</m:t>
                        </m:r>
                        <m:r>
                          <a:rPr lang="en-US" b="0" i="1" smtClean="0">
                            <a:latin typeface="Cambria Math" panose="02040503050406030204" pitchFamily="18" charset="0"/>
                            <a:sym typeface="Symbol" panose="05050102010706020507" pitchFamily="18" charset="2"/>
                          </a:rPr>
                          <m:t>𝑙</m:t>
                        </m:r>
                      </m:sub>
                      <m:sup/>
                      <m:e>
                        <m:r>
                          <a:rPr lang="en-US" b="0" i="1" smtClean="0">
                            <a:latin typeface="Cambria Math" panose="02040503050406030204" pitchFamily="18" charset="0"/>
                            <a:sym typeface="Symbol" panose="05050102010706020507" pitchFamily="18" charset="2"/>
                          </a:rPr>
                          <m:t>𝑤</m:t>
                        </m:r>
                        <m:r>
                          <a:rPr lang="en-US" b="0" i="1" baseline="-25000" smtClean="0">
                            <a:latin typeface="Cambria Math" panose="02040503050406030204" pitchFamily="18" charset="0"/>
                            <a:sym typeface="Symbol" panose="05050102010706020507" pitchFamily="18" charset="2"/>
                          </a:rPr>
                          <m:t>h𝑘𝑙</m:t>
                        </m:r>
                        <m:r>
                          <a:rPr lang="en-US" b="0" i="1" smtClean="0">
                            <a:latin typeface="Cambria Math" panose="02040503050406030204" pitchFamily="18" charset="0"/>
                            <a:sym typeface="Symbol" panose="05050102010706020507" pitchFamily="18" charset="2"/>
                          </a:rPr>
                          <m:t>(</m:t>
                        </m:r>
                      </m:e>
                    </m:nary>
                  </m:oMath>
                </a14:m>
                <a:r>
                  <a:rPr lang="en-US" dirty="0"/>
                  <a:t> |</a:t>
                </a:r>
                <a:r>
                  <a:rPr lang="en-US" dirty="0" err="1"/>
                  <a:t>F</a:t>
                </a:r>
                <a:r>
                  <a:rPr lang="en-US" baseline="-25000" dirty="0" err="1"/>
                  <a:t>o</a:t>
                </a:r>
                <a:r>
                  <a:rPr lang="en-US" dirty="0"/>
                  <a:t>| - |F</a:t>
                </a:r>
                <a:r>
                  <a:rPr lang="en-US" baseline="-25000" dirty="0"/>
                  <a:t>c</a:t>
                </a:r>
                <a:r>
                  <a:rPr lang="en-US" dirty="0"/>
                  <a:t>|)</a:t>
                </a:r>
                <a:r>
                  <a:rPr lang="en-US" baseline="30000" dirty="0"/>
                  <a:t>2</a:t>
                </a:r>
              </a:p>
              <a:p>
                <a:endParaRPr lang="en-US" dirty="0"/>
              </a:p>
              <a:p>
                <a:endParaRPr lang="en-US" dirty="0"/>
              </a:p>
              <a:p>
                <a:r>
                  <a:rPr lang="en-US" dirty="0"/>
                  <a:t>» </a:t>
                </a:r>
                <a:r>
                  <a:rPr lang="en-US" dirty="0" err="1"/>
                  <a:t>w</a:t>
                </a:r>
                <a:r>
                  <a:rPr lang="en-US" baseline="-25000" dirty="0" err="1"/>
                  <a:t>hkl</a:t>
                </a:r>
                <a:r>
                  <a:rPr lang="en-US" dirty="0"/>
                  <a:t> are weights related to the quality of the observation</a:t>
                </a:r>
              </a:p>
              <a:p>
                <a:r>
                  <a:rPr lang="en-US" dirty="0"/>
                  <a:t>» |</a:t>
                </a:r>
                <a:r>
                  <a:rPr lang="en-US" dirty="0" err="1"/>
                  <a:t>F</a:t>
                </a:r>
                <a:r>
                  <a:rPr lang="en-US" baseline="-25000" dirty="0" err="1"/>
                  <a:t>o</a:t>
                </a:r>
                <a:r>
                  <a:rPr lang="en-US" dirty="0"/>
                  <a:t>| are the observed structure factor magnitudes</a:t>
                </a:r>
              </a:p>
              <a:p>
                <a:r>
                  <a:rPr lang="en-US" dirty="0"/>
                  <a:t>» |</a:t>
                </a:r>
                <a:r>
                  <a:rPr lang="en-US" dirty="0" err="1"/>
                  <a:t>F</a:t>
                </a:r>
                <a:r>
                  <a:rPr lang="en-US" baseline="-25000" dirty="0" err="1"/>
                  <a:t>c</a:t>
                </a:r>
                <a:r>
                  <a:rPr lang="en-US" dirty="0"/>
                  <a:t>| are the structure factor magnitudes calculated from the model </a:t>
                </a:r>
              </a:p>
            </p:txBody>
          </p:sp>
        </mc:Choice>
        <mc:Fallback xmlns="">
          <p:sp>
            <p:nvSpPr>
              <p:cNvPr id="5" name="TextBox 4"/>
              <p:cNvSpPr txBox="1">
                <a:spLocks noRot="1" noChangeAspect="1" noMove="1" noResize="1" noEditPoints="1" noAdjustHandles="1" noChangeArrowheads="1" noChangeShapeType="1" noTextEdit="1"/>
              </p:cNvSpPr>
              <p:nvPr/>
            </p:nvSpPr>
            <p:spPr>
              <a:xfrm>
                <a:off x="762000" y="1981200"/>
                <a:ext cx="6998454" cy="2881815"/>
              </a:xfrm>
              <a:prstGeom prst="rect">
                <a:avLst/>
              </a:prstGeom>
              <a:blipFill>
                <a:blip r:embed="rId2"/>
                <a:stretch>
                  <a:fillRect l="-697" t="-1057" r="-261" b="-2326"/>
                </a:stretch>
              </a:blipFill>
            </p:spPr>
            <p:txBody>
              <a:bodyPr/>
              <a:lstStyle/>
              <a:p>
                <a:r>
                  <a:rPr lang="en-US">
                    <a:noFill/>
                  </a:rPr>
                  <a:t> </a:t>
                </a:r>
              </a:p>
            </p:txBody>
          </p:sp>
        </mc:Fallback>
      </mc:AlternateContent>
    </p:spTree>
    <p:extLst>
      <p:ext uri="{BB962C8B-B14F-4D97-AF65-F5344CB8AC3E}">
        <p14:creationId xmlns:p14="http://schemas.microsoft.com/office/powerpoint/2010/main" val="78207790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1066800" y="1066800"/>
            <a:ext cx="2719527" cy="369332"/>
          </a:xfrm>
          <a:prstGeom prst="rect">
            <a:avLst/>
          </a:prstGeom>
          <a:noFill/>
        </p:spPr>
        <p:txBody>
          <a:bodyPr wrap="none" rtlCol="0">
            <a:spAutoFit/>
          </a:bodyPr>
          <a:lstStyle/>
          <a:p>
            <a:r>
              <a:rPr lang="en-US" b="1" dirty="0"/>
              <a:t>Least Square Refinements:</a:t>
            </a:r>
          </a:p>
        </p:txBody>
      </p:sp>
      <p:sp>
        <p:nvSpPr>
          <p:cNvPr id="5" name="TextBox 4"/>
          <p:cNvSpPr txBox="1"/>
          <p:nvPr/>
        </p:nvSpPr>
        <p:spPr>
          <a:xfrm>
            <a:off x="762000" y="1981200"/>
            <a:ext cx="7990585" cy="3416320"/>
          </a:xfrm>
          <a:prstGeom prst="rect">
            <a:avLst/>
          </a:prstGeom>
          <a:noFill/>
        </p:spPr>
        <p:txBody>
          <a:bodyPr wrap="none" rtlCol="0">
            <a:spAutoFit/>
          </a:bodyPr>
          <a:lstStyle/>
          <a:p>
            <a:pPr>
              <a:buFont typeface="Wingdings" pitchFamily="2" charset="2"/>
              <a:buChar char="v"/>
            </a:pPr>
            <a:r>
              <a:rPr lang="en-US" dirty="0"/>
              <a:t> There is no function that can be solved to mathematically unambiguously </a:t>
            </a:r>
          </a:p>
          <a:p>
            <a:r>
              <a:rPr lang="en-US" dirty="0"/>
              <a:t>	determine the smallest value of </a:t>
            </a:r>
            <a:r>
              <a:rPr lang="en-US" dirty="0">
                <a:sym typeface="Symbol" panose="05050102010706020507" pitchFamily="18" charset="2"/>
              </a:rPr>
              <a:t></a:t>
            </a:r>
            <a:r>
              <a:rPr lang="en-US" dirty="0"/>
              <a:t> possible.</a:t>
            </a:r>
          </a:p>
          <a:p>
            <a:pPr>
              <a:buFont typeface="Wingdings" pitchFamily="2" charset="2"/>
              <a:buChar char="v"/>
            </a:pPr>
            <a:endParaRPr lang="en-US" dirty="0"/>
          </a:p>
          <a:p>
            <a:pPr>
              <a:buFont typeface="Wingdings" pitchFamily="2" charset="2"/>
              <a:buChar char="v"/>
            </a:pPr>
            <a:r>
              <a:rPr lang="en-US" dirty="0"/>
              <a:t> Instead, least squares methods are used to obtain a set of </a:t>
            </a:r>
            <a:r>
              <a:rPr lang="en-US" b="1" dirty="0"/>
              <a:t>parameter shifts</a:t>
            </a:r>
            <a:r>
              <a:rPr lang="en-US" dirty="0"/>
              <a:t> that </a:t>
            </a:r>
          </a:p>
          <a:p>
            <a:r>
              <a:rPr lang="en-US" dirty="0"/>
              <a:t>	improve the agreement between F</a:t>
            </a:r>
            <a:r>
              <a:rPr lang="en-US" baseline="-25000" dirty="0"/>
              <a:t>obs</a:t>
            </a:r>
            <a:r>
              <a:rPr lang="en-US" dirty="0"/>
              <a:t> and </a:t>
            </a:r>
            <a:r>
              <a:rPr lang="en-US" dirty="0" err="1"/>
              <a:t>F</a:t>
            </a:r>
            <a:r>
              <a:rPr lang="en-US" baseline="-25000" dirty="0" err="1"/>
              <a:t>calc</a:t>
            </a:r>
            <a:endParaRPr lang="en-US" baseline="-25000" dirty="0"/>
          </a:p>
          <a:p>
            <a:endParaRPr lang="en-US" dirty="0"/>
          </a:p>
          <a:p>
            <a:pPr>
              <a:buFont typeface="Wingdings" pitchFamily="2" charset="2"/>
              <a:buChar char="v"/>
            </a:pPr>
            <a:r>
              <a:rPr lang="en-US" dirty="0"/>
              <a:t> The least squares process is repeated until the suggested shifts are </a:t>
            </a:r>
          </a:p>
          <a:p>
            <a:r>
              <a:rPr lang="en-US" dirty="0"/>
              <a:t>	insignificantly small (until the parameter shift is much smaller than the </a:t>
            </a:r>
          </a:p>
          <a:p>
            <a:r>
              <a:rPr lang="en-US" dirty="0"/>
              <a:t>	</a:t>
            </a:r>
            <a:r>
              <a:rPr lang="en-US" dirty="0" err="1"/>
              <a:t>esd</a:t>
            </a:r>
            <a:r>
              <a:rPr lang="en-US" dirty="0"/>
              <a:t> on the parameter)</a:t>
            </a:r>
          </a:p>
          <a:p>
            <a:endParaRPr lang="en-US" dirty="0"/>
          </a:p>
          <a:p>
            <a:pPr>
              <a:buFont typeface="Wingdings" pitchFamily="2" charset="2"/>
              <a:buChar char="v"/>
            </a:pPr>
            <a:r>
              <a:rPr lang="en-US" dirty="0"/>
              <a:t> See </a:t>
            </a:r>
            <a:r>
              <a:rPr lang="en-US" dirty="0">
                <a:hlinkClick r:id="rId2"/>
              </a:rPr>
              <a:t>http://en.wikipedia.org/wiki/Least_squares</a:t>
            </a:r>
            <a:r>
              <a:rPr lang="en-US" dirty="0"/>
              <a:t> for more details on least </a:t>
            </a:r>
          </a:p>
          <a:p>
            <a:r>
              <a:rPr lang="en-US" dirty="0"/>
              <a:t>	squares refinement</a:t>
            </a:r>
          </a:p>
        </p:txBody>
      </p:sp>
    </p:spTree>
    <p:extLst>
      <p:ext uri="{BB962C8B-B14F-4D97-AF65-F5344CB8AC3E}">
        <p14:creationId xmlns:p14="http://schemas.microsoft.com/office/powerpoint/2010/main" val="78207790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1066800" y="1066800"/>
            <a:ext cx="2719527" cy="369332"/>
          </a:xfrm>
          <a:prstGeom prst="rect">
            <a:avLst/>
          </a:prstGeom>
          <a:noFill/>
        </p:spPr>
        <p:txBody>
          <a:bodyPr wrap="none" rtlCol="0">
            <a:spAutoFit/>
          </a:bodyPr>
          <a:lstStyle/>
          <a:p>
            <a:r>
              <a:rPr lang="en-US" b="1" dirty="0"/>
              <a:t>Least Square Refinements:</a:t>
            </a:r>
          </a:p>
        </p:txBody>
      </p:sp>
      <p:sp>
        <p:nvSpPr>
          <p:cNvPr id="5" name="TextBox 4"/>
          <p:cNvSpPr txBox="1"/>
          <p:nvPr/>
        </p:nvSpPr>
        <p:spPr>
          <a:xfrm>
            <a:off x="762001" y="1981200"/>
            <a:ext cx="7620000" cy="4247317"/>
          </a:xfrm>
          <a:prstGeom prst="rect">
            <a:avLst/>
          </a:prstGeom>
          <a:noFill/>
        </p:spPr>
        <p:txBody>
          <a:bodyPr wrap="square" rtlCol="0">
            <a:spAutoFit/>
          </a:bodyPr>
          <a:lstStyle/>
          <a:p>
            <a:r>
              <a:rPr lang="en-US" dirty="0"/>
              <a:t>After each refinement cycle the optimized structure needs to be inspected and manual changes to the model have to be made: </a:t>
            </a:r>
          </a:p>
          <a:p>
            <a:pPr>
              <a:buFont typeface="Wingdings" pitchFamily="2" charset="2"/>
              <a:buChar char="v"/>
            </a:pPr>
            <a:endParaRPr lang="en-US" dirty="0"/>
          </a:p>
          <a:p>
            <a:pPr marL="285750" indent="-285750">
              <a:buFont typeface="Wingdings" panose="05000000000000000000" pitchFamily="2" charset="2"/>
              <a:buChar char="§"/>
            </a:pPr>
            <a:r>
              <a:rPr lang="en-US" dirty="0"/>
              <a:t>Add or delete atoms</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a:t>Change atom types</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a:t>Other manual changes</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endParaRPr lang="en-US" dirty="0"/>
          </a:p>
          <a:p>
            <a:r>
              <a:rPr lang="en-US" dirty="0"/>
              <a:t>Another set of refinement cycles follows until the model cannot be improved upon any further.  </a:t>
            </a:r>
          </a:p>
          <a:p>
            <a:pPr marL="285750" indent="-285750">
              <a:buFont typeface="Wingdings" panose="05000000000000000000" pitchFamily="2" charset="2"/>
              <a:buChar char="§"/>
            </a:pPr>
            <a:endParaRPr lang="en-US" dirty="0"/>
          </a:p>
          <a:p>
            <a:pPr>
              <a:buFont typeface="Wingdings" pitchFamily="2" charset="2"/>
              <a:buChar char="v"/>
            </a:pPr>
            <a:endParaRPr lang="en-US" dirty="0"/>
          </a:p>
        </p:txBody>
      </p:sp>
    </p:spTree>
    <p:extLst>
      <p:ext uri="{BB962C8B-B14F-4D97-AF65-F5344CB8AC3E}">
        <p14:creationId xmlns:p14="http://schemas.microsoft.com/office/powerpoint/2010/main" val="49275836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1219200" y="1066800"/>
            <a:ext cx="2719527" cy="369332"/>
          </a:xfrm>
          <a:prstGeom prst="rect">
            <a:avLst/>
          </a:prstGeom>
          <a:noFill/>
        </p:spPr>
        <p:txBody>
          <a:bodyPr wrap="none" rtlCol="0">
            <a:spAutoFit/>
          </a:bodyPr>
          <a:lstStyle/>
          <a:p>
            <a:r>
              <a:rPr lang="en-US" b="1" dirty="0"/>
              <a:t>Least Square Refinements:</a:t>
            </a:r>
          </a:p>
        </p:txBody>
      </p:sp>
      <mc:AlternateContent xmlns:mc="http://schemas.openxmlformats.org/markup-compatibility/2006" xmlns:a14="http://schemas.microsoft.com/office/drawing/2010/main">
        <mc:Choice Requires="a14">
          <p:sp>
            <p:nvSpPr>
              <p:cNvPr id="7" name="TextBox 6"/>
              <p:cNvSpPr txBox="1"/>
              <p:nvPr/>
            </p:nvSpPr>
            <p:spPr>
              <a:xfrm>
                <a:off x="685800" y="1524000"/>
                <a:ext cx="8153400" cy="5015155"/>
              </a:xfrm>
              <a:prstGeom prst="rect">
                <a:avLst/>
              </a:prstGeom>
              <a:noFill/>
            </p:spPr>
            <p:txBody>
              <a:bodyPr wrap="square" rtlCol="0">
                <a:spAutoFit/>
              </a:bodyPr>
              <a:lstStyle/>
              <a:p>
                <a:pPr>
                  <a:buFont typeface="Wingdings" pitchFamily="2" charset="2"/>
                  <a:buChar char="v"/>
                </a:pPr>
                <a:r>
                  <a:rPr lang="en-US" dirty="0"/>
                  <a:t> The level of agreement between F</a:t>
                </a:r>
                <a:r>
                  <a:rPr lang="en-US" baseline="-25000" dirty="0"/>
                  <a:t>obs</a:t>
                </a:r>
                <a:r>
                  <a:rPr lang="en-US" dirty="0"/>
                  <a:t> and </a:t>
                </a:r>
                <a:r>
                  <a:rPr lang="en-US" dirty="0" err="1"/>
                  <a:t>F</a:t>
                </a:r>
                <a:r>
                  <a:rPr lang="en-US" baseline="-25000" dirty="0" err="1"/>
                  <a:t>calc</a:t>
                </a:r>
                <a:r>
                  <a:rPr lang="en-US" dirty="0"/>
                  <a:t> is commonly indicated using the </a:t>
                </a:r>
                <a:r>
                  <a:rPr lang="en-US" b="1" dirty="0"/>
                  <a:t>R value</a:t>
                </a:r>
                <a:r>
                  <a:rPr lang="en-US" dirty="0"/>
                  <a:t> and the </a:t>
                </a:r>
                <a:r>
                  <a:rPr lang="en-US" b="1" dirty="0"/>
                  <a:t>Goodness of Fit</a:t>
                </a:r>
                <a:r>
                  <a:rPr lang="en-US" dirty="0"/>
                  <a:t> (</a:t>
                </a:r>
                <a:r>
                  <a:rPr lang="en-US" b="1" dirty="0" err="1"/>
                  <a:t>GooF</a:t>
                </a:r>
                <a:r>
                  <a:rPr lang="en-US" dirty="0"/>
                  <a:t>):</a:t>
                </a:r>
              </a:p>
              <a:p>
                <a:pPr indent="228600"/>
                <a:endParaRPr lang="en-US" dirty="0"/>
              </a:p>
              <a:p>
                <a:pPr indent="228600"/>
                <a:r>
                  <a:rPr lang="en-US" dirty="0"/>
                  <a:t>R = </a:t>
                </a:r>
                <a14:m>
                  <m:oMath xmlns:m="http://schemas.openxmlformats.org/officeDocument/2006/math">
                    <m:f>
                      <m:fPr>
                        <m:type m:val="lin"/>
                        <m:ctrlPr>
                          <a:rPr lang="en-US" i="1" smtClean="0">
                            <a:latin typeface="Cambria Math" panose="02040503050406030204" pitchFamily="18" charset="0"/>
                            <a:sym typeface="Symbol" panose="05050102010706020507" pitchFamily="18" charset="2"/>
                          </a:rPr>
                        </m:ctrlPr>
                      </m:fPr>
                      <m:num>
                        <m:nary>
                          <m:naryPr>
                            <m:chr m:val="∑"/>
                            <m:supHide m:val="on"/>
                            <m:ctrlPr>
                              <a:rPr lang="en-US" i="1">
                                <a:latin typeface="Cambria Math" panose="02040503050406030204" pitchFamily="18" charset="0"/>
                                <a:sym typeface="Symbol" panose="05050102010706020507" pitchFamily="18" charset="2"/>
                              </a:rPr>
                            </m:ctrlPr>
                          </m:naryPr>
                          <m:sub>
                            <m:r>
                              <m:rPr>
                                <m:brk m:alnAt="7"/>
                              </m:rPr>
                              <a:rPr lang="en-US" i="1">
                                <a:latin typeface="Cambria Math" panose="02040503050406030204" pitchFamily="18" charset="0"/>
                                <a:sym typeface="Symbol" panose="05050102010706020507" pitchFamily="18" charset="2"/>
                              </a:rPr>
                              <m:t>h</m:t>
                            </m:r>
                            <m:r>
                              <a:rPr lang="en-US" i="1">
                                <a:latin typeface="Cambria Math" panose="02040503050406030204" pitchFamily="18" charset="0"/>
                                <a:sym typeface="Symbol" panose="05050102010706020507" pitchFamily="18" charset="2"/>
                              </a:rPr>
                              <m:t>,</m:t>
                            </m:r>
                            <m:r>
                              <a:rPr lang="en-US" i="1">
                                <a:latin typeface="Cambria Math" panose="02040503050406030204" pitchFamily="18" charset="0"/>
                                <a:sym typeface="Symbol" panose="05050102010706020507" pitchFamily="18" charset="2"/>
                              </a:rPr>
                              <m:t>𝑘</m:t>
                            </m:r>
                            <m:r>
                              <a:rPr lang="en-US" i="1">
                                <a:latin typeface="Cambria Math" panose="02040503050406030204" pitchFamily="18" charset="0"/>
                                <a:sym typeface="Symbol" panose="05050102010706020507" pitchFamily="18" charset="2"/>
                              </a:rPr>
                              <m:t>,</m:t>
                            </m:r>
                            <m:r>
                              <a:rPr lang="en-US" i="1">
                                <a:latin typeface="Cambria Math" panose="02040503050406030204" pitchFamily="18" charset="0"/>
                                <a:sym typeface="Symbol" panose="05050102010706020507" pitchFamily="18" charset="2"/>
                              </a:rPr>
                              <m:t>𝑙</m:t>
                            </m:r>
                          </m:sub>
                          <m:sup/>
                          <m:e>
                            <m:r>
                              <a:rPr lang="en-US" i="1">
                                <a:latin typeface="Cambria Math" panose="02040503050406030204" pitchFamily="18" charset="0"/>
                                <a:sym typeface="Symbol" panose="05050102010706020507" pitchFamily="18" charset="2"/>
                              </a:rPr>
                              <m:t>𝑤</m:t>
                            </m:r>
                            <m:r>
                              <a:rPr lang="en-US" i="1" baseline="-25000">
                                <a:latin typeface="Cambria Math" panose="02040503050406030204" pitchFamily="18" charset="0"/>
                                <a:sym typeface="Symbol" panose="05050102010706020507" pitchFamily="18" charset="2"/>
                              </a:rPr>
                              <m:t>h𝑘𝑙</m:t>
                            </m:r>
                            <m:r>
                              <a:rPr lang="en-US" i="1">
                                <a:latin typeface="Cambria Math" panose="02040503050406030204" pitchFamily="18" charset="0"/>
                                <a:sym typeface="Symbol" panose="05050102010706020507" pitchFamily="18" charset="2"/>
                              </a:rPr>
                              <m:t>(</m:t>
                            </m:r>
                          </m:e>
                        </m:nary>
                        <m:r>
                          <m:rPr>
                            <m:nor/>
                          </m:rPr>
                          <a:rPr lang="en-US" dirty="0"/>
                          <m:t>|</m:t>
                        </m:r>
                        <m:r>
                          <m:rPr>
                            <m:nor/>
                          </m:rPr>
                          <a:rPr lang="en-US" dirty="0" err="1"/>
                          <m:t>F</m:t>
                        </m:r>
                        <m:r>
                          <m:rPr>
                            <m:nor/>
                          </m:rPr>
                          <a:rPr lang="en-US" baseline="-25000" dirty="0" err="1"/>
                          <m:t>o</m:t>
                        </m:r>
                        <m:r>
                          <m:rPr>
                            <m:nor/>
                          </m:rPr>
                          <a:rPr lang="en-US" dirty="0"/>
                          <m:t>| − |</m:t>
                        </m:r>
                        <m:r>
                          <m:rPr>
                            <m:nor/>
                          </m:rPr>
                          <a:rPr lang="en-US" dirty="0"/>
                          <m:t>Fc</m:t>
                        </m:r>
                        <m:r>
                          <m:rPr>
                            <m:nor/>
                          </m:rPr>
                          <a:rPr lang="en-US" dirty="0"/>
                          <m:t>|)</m:t>
                        </m:r>
                      </m:num>
                      <m:den>
                        <m:nary>
                          <m:naryPr>
                            <m:chr m:val="∑"/>
                            <m:supHide m:val="on"/>
                            <m:ctrlPr>
                              <a:rPr lang="en-US" i="1">
                                <a:latin typeface="Cambria Math" panose="02040503050406030204" pitchFamily="18" charset="0"/>
                                <a:sym typeface="Symbol" panose="05050102010706020507" pitchFamily="18" charset="2"/>
                              </a:rPr>
                            </m:ctrlPr>
                          </m:naryPr>
                          <m:sub>
                            <m:r>
                              <m:rPr>
                                <m:brk m:alnAt="7"/>
                              </m:rPr>
                              <a:rPr lang="en-US" i="1">
                                <a:latin typeface="Cambria Math" panose="02040503050406030204" pitchFamily="18" charset="0"/>
                                <a:sym typeface="Symbol" panose="05050102010706020507" pitchFamily="18" charset="2"/>
                              </a:rPr>
                              <m:t>h</m:t>
                            </m:r>
                            <m:r>
                              <a:rPr lang="en-US" i="1">
                                <a:latin typeface="Cambria Math" panose="02040503050406030204" pitchFamily="18" charset="0"/>
                                <a:sym typeface="Symbol" panose="05050102010706020507" pitchFamily="18" charset="2"/>
                              </a:rPr>
                              <m:t>,</m:t>
                            </m:r>
                            <m:r>
                              <a:rPr lang="en-US" i="1">
                                <a:latin typeface="Cambria Math" panose="02040503050406030204" pitchFamily="18" charset="0"/>
                                <a:sym typeface="Symbol" panose="05050102010706020507" pitchFamily="18" charset="2"/>
                              </a:rPr>
                              <m:t>𝑘</m:t>
                            </m:r>
                            <m:r>
                              <a:rPr lang="en-US" i="1">
                                <a:latin typeface="Cambria Math" panose="02040503050406030204" pitchFamily="18" charset="0"/>
                                <a:sym typeface="Symbol" panose="05050102010706020507" pitchFamily="18" charset="2"/>
                              </a:rPr>
                              <m:t>,</m:t>
                            </m:r>
                            <m:r>
                              <a:rPr lang="en-US" i="1">
                                <a:latin typeface="Cambria Math" panose="02040503050406030204" pitchFamily="18" charset="0"/>
                                <a:sym typeface="Symbol" panose="05050102010706020507" pitchFamily="18" charset="2"/>
                              </a:rPr>
                              <m:t>𝑙</m:t>
                            </m:r>
                          </m:sub>
                          <m:sup/>
                          <m:e>
                            <m:r>
                              <a:rPr lang="en-US" i="1">
                                <a:latin typeface="Cambria Math" panose="02040503050406030204" pitchFamily="18" charset="0"/>
                                <a:sym typeface="Symbol" panose="05050102010706020507" pitchFamily="18" charset="2"/>
                              </a:rPr>
                              <m:t>𝑤</m:t>
                            </m:r>
                            <m:r>
                              <a:rPr lang="en-US" i="1" baseline="-25000">
                                <a:latin typeface="Cambria Math" panose="02040503050406030204" pitchFamily="18" charset="0"/>
                                <a:sym typeface="Symbol" panose="05050102010706020507" pitchFamily="18" charset="2"/>
                              </a:rPr>
                              <m:t>h𝑘𝑙</m:t>
                            </m:r>
                          </m:e>
                        </m:nary>
                        <m:r>
                          <m:rPr>
                            <m:nor/>
                          </m:rPr>
                          <a:rPr lang="en-US" dirty="0"/>
                          <m:t>| </m:t>
                        </m:r>
                        <m:r>
                          <m:rPr>
                            <m:nor/>
                          </m:rPr>
                          <a:rPr lang="en-US" dirty="0"/>
                          <m:t>Fo</m:t>
                        </m:r>
                        <m:r>
                          <m:rPr>
                            <m:nor/>
                          </m:rPr>
                          <a:rPr lang="en-US" dirty="0"/>
                          <m:t>|</m:t>
                        </m:r>
                      </m:den>
                    </m:f>
                  </m:oMath>
                </a14:m>
                <a:endParaRPr lang="en-US" baseline="30000" dirty="0"/>
              </a:p>
              <a:p>
                <a:pPr indent="228600"/>
                <a:endParaRPr lang="en-US" baseline="30000" dirty="0"/>
              </a:p>
              <a:p>
                <a:pPr indent="228600"/>
                <a:r>
                  <a:rPr lang="en-US" dirty="0" err="1"/>
                  <a:t>GooF</a:t>
                </a:r>
                <a:r>
                  <a:rPr lang="en-US" dirty="0"/>
                  <a:t> = S = </a:t>
                </a:r>
                <a14:m>
                  <m:oMath xmlns:m="http://schemas.openxmlformats.org/officeDocument/2006/math">
                    <m:rad>
                      <m:radPr>
                        <m:ctrlPr>
                          <a:rPr lang="en-US" i="1">
                            <a:latin typeface="Cambria Math" panose="02040503050406030204" pitchFamily="18" charset="0"/>
                          </a:rPr>
                        </m:ctrlPr>
                      </m:radPr>
                      <m:deg>
                        <m:r>
                          <a:rPr lang="en-US" i="1">
                            <a:latin typeface="Cambria Math" panose="02040503050406030204" pitchFamily="18" charset="0"/>
                          </a:rPr>
                          <m:t>2</m:t>
                        </m:r>
                      </m:deg>
                      <m:e>
                        <m:f>
                          <m:fPr>
                            <m:type m:val="lin"/>
                            <m:ctrlPr>
                              <a:rPr lang="en-US" i="1">
                                <a:solidFill>
                                  <a:prstClr val="black"/>
                                </a:solidFill>
                                <a:latin typeface="Cambria Math" panose="02040503050406030204" pitchFamily="18" charset="0"/>
                                <a:sym typeface="Symbol" panose="05050102010706020507" pitchFamily="18" charset="2"/>
                              </a:rPr>
                            </m:ctrlPr>
                          </m:fPr>
                          <m:num>
                            <m:nary>
                              <m:naryPr>
                                <m:chr m:val="∑"/>
                                <m:supHide m:val="on"/>
                                <m:ctrlPr>
                                  <a:rPr lang="en-US" i="1">
                                    <a:solidFill>
                                      <a:prstClr val="black"/>
                                    </a:solidFill>
                                    <a:latin typeface="Cambria Math" panose="02040503050406030204" pitchFamily="18" charset="0"/>
                                    <a:sym typeface="Symbol" panose="05050102010706020507" pitchFamily="18" charset="2"/>
                                  </a:rPr>
                                </m:ctrlPr>
                              </m:naryPr>
                              <m:sub>
                                <m:r>
                                  <m:rPr>
                                    <m:brk m:alnAt="7"/>
                                  </m:rPr>
                                  <a:rPr lang="en-US" i="1">
                                    <a:solidFill>
                                      <a:prstClr val="black"/>
                                    </a:solidFill>
                                    <a:latin typeface="Cambria Math" panose="02040503050406030204" pitchFamily="18" charset="0"/>
                                    <a:sym typeface="Symbol" panose="05050102010706020507" pitchFamily="18" charset="2"/>
                                  </a:rPr>
                                  <m:t>h</m:t>
                                </m:r>
                                <m:r>
                                  <a:rPr lang="en-US" i="1">
                                    <a:solidFill>
                                      <a:prstClr val="black"/>
                                    </a:solidFill>
                                    <a:latin typeface="Cambria Math" panose="02040503050406030204" pitchFamily="18" charset="0"/>
                                    <a:sym typeface="Symbol" panose="05050102010706020507" pitchFamily="18" charset="2"/>
                                  </a:rPr>
                                  <m:t>,</m:t>
                                </m:r>
                                <m:r>
                                  <a:rPr lang="en-US" i="1">
                                    <a:solidFill>
                                      <a:prstClr val="black"/>
                                    </a:solidFill>
                                    <a:latin typeface="Cambria Math" panose="02040503050406030204" pitchFamily="18" charset="0"/>
                                    <a:sym typeface="Symbol" panose="05050102010706020507" pitchFamily="18" charset="2"/>
                                  </a:rPr>
                                  <m:t>𝑘</m:t>
                                </m:r>
                                <m:r>
                                  <a:rPr lang="en-US" i="1">
                                    <a:solidFill>
                                      <a:prstClr val="black"/>
                                    </a:solidFill>
                                    <a:latin typeface="Cambria Math" panose="02040503050406030204" pitchFamily="18" charset="0"/>
                                    <a:sym typeface="Symbol" panose="05050102010706020507" pitchFamily="18" charset="2"/>
                                  </a:rPr>
                                  <m:t>,</m:t>
                                </m:r>
                                <m:r>
                                  <a:rPr lang="en-US" i="1">
                                    <a:solidFill>
                                      <a:prstClr val="black"/>
                                    </a:solidFill>
                                    <a:latin typeface="Cambria Math" panose="02040503050406030204" pitchFamily="18" charset="0"/>
                                    <a:sym typeface="Symbol" panose="05050102010706020507" pitchFamily="18" charset="2"/>
                                  </a:rPr>
                                  <m:t>𝑙</m:t>
                                </m:r>
                              </m:sub>
                              <m:sup/>
                              <m:e>
                                <m:r>
                                  <a:rPr lang="en-US" i="1">
                                    <a:solidFill>
                                      <a:prstClr val="black"/>
                                    </a:solidFill>
                                    <a:latin typeface="Cambria Math" panose="02040503050406030204" pitchFamily="18" charset="0"/>
                                    <a:sym typeface="Symbol" panose="05050102010706020507" pitchFamily="18" charset="2"/>
                                  </a:rPr>
                                  <m:t>𝑤</m:t>
                                </m:r>
                                <m:r>
                                  <a:rPr lang="en-US" i="1" baseline="-25000">
                                    <a:solidFill>
                                      <a:prstClr val="black"/>
                                    </a:solidFill>
                                    <a:latin typeface="Cambria Math" panose="02040503050406030204" pitchFamily="18" charset="0"/>
                                    <a:sym typeface="Symbol" panose="05050102010706020507" pitchFamily="18" charset="2"/>
                                  </a:rPr>
                                  <m:t>h𝑘𝑙</m:t>
                                </m:r>
                                <m:r>
                                  <a:rPr lang="en-US" i="1">
                                    <a:solidFill>
                                      <a:prstClr val="black"/>
                                    </a:solidFill>
                                    <a:latin typeface="Cambria Math" panose="02040503050406030204" pitchFamily="18" charset="0"/>
                                    <a:sym typeface="Symbol" panose="05050102010706020507" pitchFamily="18" charset="2"/>
                                  </a:rPr>
                                  <m:t>(</m:t>
                                </m:r>
                              </m:e>
                            </m:nary>
                            <m:r>
                              <m:rPr>
                                <m:nor/>
                              </m:rPr>
                              <a:rPr lang="en-US" dirty="0" err="1">
                                <a:solidFill>
                                  <a:prstClr val="black"/>
                                </a:solidFill>
                              </a:rPr>
                              <m:t>F</m:t>
                            </m:r>
                            <m:r>
                              <m:rPr>
                                <m:nor/>
                              </m:rPr>
                              <a:rPr lang="en-US" baseline="-25000" dirty="0" err="1">
                                <a:solidFill>
                                  <a:prstClr val="black"/>
                                </a:solidFill>
                              </a:rPr>
                              <m:t>o</m:t>
                            </m:r>
                            <m:r>
                              <m:rPr>
                                <m:nor/>
                              </m:rPr>
                              <a:rPr lang="en-US" baseline="30000" dirty="0">
                                <a:solidFill>
                                  <a:prstClr val="black"/>
                                </a:solidFill>
                              </a:rPr>
                              <m:t>2</m:t>
                            </m:r>
                            <m:r>
                              <m:rPr>
                                <m:nor/>
                              </m:rPr>
                              <a:rPr lang="en-US" dirty="0">
                                <a:solidFill>
                                  <a:prstClr val="black"/>
                                </a:solidFill>
                              </a:rPr>
                              <m:t> − </m:t>
                            </m:r>
                            <m:r>
                              <m:rPr>
                                <m:nor/>
                              </m:rPr>
                              <a:rPr lang="en-US" dirty="0">
                                <a:solidFill>
                                  <a:prstClr val="black"/>
                                </a:solidFill>
                              </a:rPr>
                              <m:t>Fc</m:t>
                            </m:r>
                            <m:r>
                              <m:rPr>
                                <m:nor/>
                              </m:rPr>
                              <a:rPr lang="en-US" baseline="30000" dirty="0">
                                <a:solidFill>
                                  <a:prstClr val="black"/>
                                </a:solidFill>
                              </a:rPr>
                              <m:t>2</m:t>
                            </m:r>
                            <m:r>
                              <m:rPr>
                                <m:nor/>
                              </m:rPr>
                              <a:rPr lang="en-US" dirty="0">
                                <a:solidFill>
                                  <a:prstClr val="black"/>
                                </a:solidFill>
                              </a:rPr>
                              <m:t>)</m:t>
                            </m:r>
                            <m:r>
                              <a:rPr lang="en-US" i="1" baseline="30000" dirty="0">
                                <a:solidFill>
                                  <a:prstClr val="black"/>
                                </a:solidFill>
                                <a:latin typeface="Cambria Math" panose="02040503050406030204" pitchFamily="18" charset="0"/>
                              </a:rPr>
                              <m:t>2</m:t>
                            </m:r>
                          </m:num>
                          <m:den>
                            <m:r>
                              <a:rPr lang="en-US" b="0" i="1" dirty="0" smtClean="0">
                                <a:solidFill>
                                  <a:prstClr val="black"/>
                                </a:solidFill>
                                <a:latin typeface="Cambria Math" panose="02040503050406030204" pitchFamily="18" charset="0"/>
                              </a:rPr>
                              <m:t>(</m:t>
                            </m:r>
                            <m:r>
                              <a:rPr lang="en-US" b="0" i="1" dirty="0" smtClean="0">
                                <a:solidFill>
                                  <a:prstClr val="black"/>
                                </a:solidFill>
                                <a:latin typeface="Cambria Math" panose="02040503050406030204" pitchFamily="18" charset="0"/>
                              </a:rPr>
                              <m:t>𝑛</m:t>
                            </m:r>
                            <m:r>
                              <a:rPr lang="en-US" b="0" i="1" dirty="0" smtClean="0">
                                <a:solidFill>
                                  <a:prstClr val="black"/>
                                </a:solidFill>
                                <a:latin typeface="Cambria Math" panose="02040503050406030204" pitchFamily="18" charset="0"/>
                              </a:rPr>
                              <m:t>−</m:t>
                            </m:r>
                            <m:r>
                              <a:rPr lang="en-US" b="0" i="1" dirty="0" smtClean="0">
                                <a:solidFill>
                                  <a:prstClr val="black"/>
                                </a:solidFill>
                                <a:latin typeface="Cambria Math" panose="02040503050406030204" pitchFamily="18" charset="0"/>
                              </a:rPr>
                              <m:t>𝑝</m:t>
                            </m:r>
                          </m:den>
                        </m:f>
                        <m:r>
                          <a:rPr lang="en-US" b="0" i="1" dirty="0" smtClean="0">
                            <a:solidFill>
                              <a:prstClr val="black"/>
                            </a:solidFill>
                            <a:latin typeface="Cambria Math" panose="02040503050406030204" pitchFamily="18" charset="0"/>
                          </a:rPr>
                          <m:t>)</m:t>
                        </m:r>
                      </m:e>
                    </m:rad>
                  </m:oMath>
                </a14:m>
                <a:endParaRPr lang="en-US" dirty="0"/>
              </a:p>
              <a:p>
                <a:pPr>
                  <a:buFont typeface="Wingdings" pitchFamily="2" charset="2"/>
                  <a:buChar char="v"/>
                </a:pPr>
                <a:endParaRPr lang="en-US" dirty="0"/>
              </a:p>
              <a:p>
                <a:pPr marL="228600" indent="-228600">
                  <a:buFont typeface="Wingdings" pitchFamily="2" charset="2"/>
                  <a:buChar char="v"/>
                </a:pPr>
                <a:r>
                  <a:rPr lang="en-US" dirty="0"/>
                  <a:t>n and p are the number of data and parameters, (n-p) is the excess of data vs parameters.</a:t>
                </a:r>
              </a:p>
              <a:p>
                <a:pPr marL="228600" indent="-228600">
                  <a:buFont typeface="Wingdings" pitchFamily="2" charset="2"/>
                  <a:buChar char="v"/>
                </a:pPr>
                <a:endParaRPr lang="en-US" dirty="0"/>
              </a:p>
              <a:p>
                <a:pPr marL="228600" indent="-228600">
                  <a:buFont typeface="Wingdings" pitchFamily="2" charset="2"/>
                  <a:buChar char="v"/>
                </a:pPr>
                <a:r>
                  <a:rPr lang="en-US" dirty="0"/>
                  <a:t>R should be as small as possible (zero, if model and data agree perfectly). If the model is complete and good, the R value should be close to the average error for the experimental diffraction intensities. </a:t>
                </a:r>
              </a:p>
              <a:p>
                <a:pPr marL="228600" indent="-228600">
                  <a:buFont typeface="Wingdings" pitchFamily="2" charset="2"/>
                  <a:buChar char="v"/>
                </a:pPr>
                <a:endParaRPr lang="en-US" dirty="0"/>
              </a:p>
              <a:p>
                <a:pPr marL="228600" indent="-228600">
                  <a:buFont typeface="Wingdings" pitchFamily="2" charset="2"/>
                  <a:buChar char="v"/>
                </a:pPr>
                <a:r>
                  <a:rPr lang="en-US" dirty="0"/>
                  <a:t>Goof needs to be adjusted by optimization of the weighting factor w to ensure meaningful </a:t>
                </a:r>
                <a:r>
                  <a:rPr lang="en-US" dirty="0" err="1"/>
                  <a:t>esd</a:t>
                </a:r>
                <a:r>
                  <a:rPr lang="en-US" dirty="0"/>
                  <a:t> on reported numbers (mostly automated in </a:t>
                </a:r>
                <a:r>
                  <a:rPr lang="en-US" dirty="0" err="1"/>
                  <a:t>Shelxl</a:t>
                </a:r>
                <a:r>
                  <a:rPr lang="en-US" dirty="0"/>
                  <a:t>). The final </a:t>
                </a:r>
                <a:r>
                  <a:rPr lang="en-US" dirty="0" err="1"/>
                  <a:t>GooF</a:t>
                </a:r>
                <a:r>
                  <a:rPr lang="en-US" dirty="0"/>
                  <a:t> value for a good quality dataset is usually slightly above 1.</a:t>
                </a:r>
              </a:p>
            </p:txBody>
          </p:sp>
        </mc:Choice>
        <mc:Fallback xmlns="">
          <p:sp>
            <p:nvSpPr>
              <p:cNvPr id="7" name="TextBox 6"/>
              <p:cNvSpPr txBox="1">
                <a:spLocks noRot="1" noChangeAspect="1" noMove="1" noResize="1" noEditPoints="1" noAdjustHandles="1" noChangeArrowheads="1" noChangeShapeType="1" noTextEdit="1"/>
              </p:cNvSpPr>
              <p:nvPr/>
            </p:nvSpPr>
            <p:spPr>
              <a:xfrm>
                <a:off x="685800" y="1524000"/>
                <a:ext cx="8153400" cy="5015155"/>
              </a:xfrm>
              <a:prstGeom prst="rect">
                <a:avLst/>
              </a:prstGeom>
              <a:blipFill>
                <a:blip r:embed="rId2"/>
                <a:stretch>
                  <a:fillRect l="-673" t="-608" b="-972"/>
                </a:stretch>
              </a:blipFill>
            </p:spPr>
            <p:txBody>
              <a:bodyPr/>
              <a:lstStyle/>
              <a:p>
                <a:r>
                  <a:rPr lang="en-US">
                    <a:noFill/>
                  </a:rPr>
                  <a:t> </a:t>
                </a:r>
              </a:p>
            </p:txBody>
          </p:sp>
        </mc:Fallback>
      </mc:AlternateContent>
    </p:spTree>
    <p:extLst>
      <p:ext uri="{BB962C8B-B14F-4D97-AF65-F5344CB8AC3E}">
        <p14:creationId xmlns:p14="http://schemas.microsoft.com/office/powerpoint/2010/main" val="78207790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1219200" y="1212633"/>
            <a:ext cx="2719527" cy="369332"/>
          </a:xfrm>
          <a:prstGeom prst="rect">
            <a:avLst/>
          </a:prstGeom>
          <a:noFill/>
        </p:spPr>
        <p:txBody>
          <a:bodyPr wrap="none" rtlCol="0">
            <a:spAutoFit/>
          </a:bodyPr>
          <a:lstStyle/>
          <a:p>
            <a:r>
              <a:rPr lang="en-US" b="1" dirty="0"/>
              <a:t>Least Square Refinements:</a:t>
            </a:r>
          </a:p>
        </p:txBody>
      </p:sp>
      <mc:AlternateContent xmlns:mc="http://schemas.openxmlformats.org/markup-compatibility/2006" xmlns:a14="http://schemas.microsoft.com/office/drawing/2010/main">
        <mc:Choice Requires="a14">
          <p:sp>
            <p:nvSpPr>
              <p:cNvPr id="7" name="TextBox 6"/>
              <p:cNvSpPr txBox="1"/>
              <p:nvPr/>
            </p:nvSpPr>
            <p:spPr>
              <a:xfrm>
                <a:off x="685800" y="1815665"/>
                <a:ext cx="8153400" cy="4349332"/>
              </a:xfrm>
              <a:prstGeom prst="rect">
                <a:avLst/>
              </a:prstGeom>
              <a:noFill/>
            </p:spPr>
            <p:txBody>
              <a:bodyPr wrap="square" rtlCol="0">
                <a:spAutoFit/>
              </a:bodyPr>
              <a:lstStyle/>
              <a:p>
                <a:pPr>
                  <a:buFont typeface="Wingdings" pitchFamily="2" charset="2"/>
                  <a:buChar char="v"/>
                </a:pPr>
                <a:r>
                  <a:rPr lang="en-US" dirty="0"/>
                  <a:t>  Least square refinement requires values to always be positive. For weak reflections </a:t>
                </a:r>
                <a14:m>
                  <m:oMath xmlns:m="http://schemas.openxmlformats.org/officeDocument/2006/math">
                    <m:r>
                      <m:rPr>
                        <m:nor/>
                      </m:rPr>
                      <a:rPr lang="en-US" dirty="0" smtClean="0"/>
                      <m:t>|</m:t>
                    </m:r>
                    <m:r>
                      <m:rPr>
                        <m:nor/>
                      </m:rPr>
                      <a:rPr lang="en-US" dirty="0" smtClean="0"/>
                      <m:t>Fo</m:t>
                    </m:r>
                    <m:r>
                      <m:rPr>
                        <m:nor/>
                      </m:rPr>
                      <a:rPr lang="en-US" dirty="0" smtClean="0"/>
                      <m:t>| − |</m:t>
                    </m:r>
                    <m:r>
                      <m:rPr>
                        <m:nor/>
                      </m:rPr>
                      <a:rPr lang="en-US" dirty="0" smtClean="0"/>
                      <m:t>Fc</m:t>
                    </m:r>
                    <m:r>
                      <m:rPr>
                        <m:nor/>
                      </m:rPr>
                      <a:rPr lang="en-US" dirty="0" smtClean="0"/>
                      <m:t>|</m:t>
                    </m:r>
                  </m:oMath>
                </a14:m>
                <a:r>
                  <a:rPr lang="en-US" dirty="0"/>
                  <a:t> can however sometimes become slightly negative. </a:t>
                </a:r>
              </a:p>
              <a:p>
                <a:pPr>
                  <a:buFont typeface="Wingdings" pitchFamily="2" charset="2"/>
                  <a:buChar char="v"/>
                </a:pPr>
                <a:endParaRPr lang="en-US" dirty="0"/>
              </a:p>
              <a:p>
                <a:pPr>
                  <a:buFont typeface="Wingdings" pitchFamily="2" charset="2"/>
                  <a:buChar char="v"/>
                </a:pPr>
                <a:r>
                  <a:rPr lang="en-US" dirty="0"/>
                  <a:t> During the least square refinement process a weighted </a:t>
                </a:r>
                <a:r>
                  <a:rPr lang="en-US" b="1" dirty="0"/>
                  <a:t>squared</a:t>
                </a:r>
                <a:r>
                  <a:rPr lang="en-US" dirty="0"/>
                  <a:t> R value, </a:t>
                </a:r>
                <a:r>
                  <a:rPr lang="en-US" b="1" dirty="0"/>
                  <a:t>wR</a:t>
                </a:r>
                <a:r>
                  <a:rPr lang="en-US" b="1" baseline="30000" dirty="0"/>
                  <a:t>2</a:t>
                </a:r>
                <a:r>
                  <a:rPr lang="en-US" dirty="0"/>
                  <a:t> is used instead: </a:t>
                </a:r>
              </a:p>
              <a:p>
                <a:pPr algn="ctr">
                  <a:buFont typeface="Wingdings" pitchFamily="2" charset="2"/>
                  <a:buChar char="v"/>
                </a:pPr>
                <a:endParaRPr lang="en-US" dirty="0"/>
              </a:p>
              <a:p>
                <a:pPr indent="228600" algn="ctr"/>
                <a:endParaRPr lang="en-US" baseline="30000" dirty="0"/>
              </a:p>
              <a:p>
                <a:pPr indent="228600" algn="ctr"/>
                <a:r>
                  <a:rPr lang="en-US" dirty="0"/>
                  <a:t>wR</a:t>
                </a:r>
                <a:r>
                  <a:rPr lang="en-US" baseline="30000" dirty="0"/>
                  <a:t>2</a:t>
                </a:r>
                <a:r>
                  <a:rPr lang="en-US" dirty="0"/>
                  <a:t> =  </a:t>
                </a:r>
                <a14:m>
                  <m:oMath xmlns:m="http://schemas.openxmlformats.org/officeDocument/2006/math">
                    <m:rad>
                      <m:radPr>
                        <m:ctrlPr>
                          <a:rPr lang="en-US" i="1" smtClean="0">
                            <a:latin typeface="Cambria Math" panose="02040503050406030204" pitchFamily="18" charset="0"/>
                          </a:rPr>
                        </m:ctrlPr>
                      </m:radPr>
                      <m:deg>
                        <m:r>
                          <a:rPr lang="en-US" i="1" smtClean="0">
                            <a:latin typeface="Cambria Math" panose="02040503050406030204" pitchFamily="18" charset="0"/>
                          </a:rPr>
                          <m:t>2</m:t>
                        </m:r>
                      </m:deg>
                      <m:e>
                        <m:f>
                          <m:fPr>
                            <m:type m:val="lin"/>
                            <m:ctrlPr>
                              <a:rPr lang="en-US" i="1">
                                <a:solidFill>
                                  <a:prstClr val="black"/>
                                </a:solidFill>
                                <a:latin typeface="Cambria Math" panose="02040503050406030204" pitchFamily="18" charset="0"/>
                                <a:sym typeface="Symbol" panose="05050102010706020507" pitchFamily="18" charset="2"/>
                              </a:rPr>
                            </m:ctrlPr>
                          </m:fPr>
                          <m:num>
                            <m:nary>
                              <m:naryPr>
                                <m:chr m:val="∑"/>
                                <m:supHide m:val="on"/>
                                <m:ctrlPr>
                                  <a:rPr lang="en-US" i="1">
                                    <a:solidFill>
                                      <a:prstClr val="black"/>
                                    </a:solidFill>
                                    <a:latin typeface="Cambria Math" panose="02040503050406030204" pitchFamily="18" charset="0"/>
                                    <a:sym typeface="Symbol" panose="05050102010706020507" pitchFamily="18" charset="2"/>
                                  </a:rPr>
                                </m:ctrlPr>
                              </m:naryPr>
                              <m:sub>
                                <m:r>
                                  <m:rPr>
                                    <m:brk m:alnAt="7"/>
                                  </m:rPr>
                                  <a:rPr lang="en-US" i="1">
                                    <a:solidFill>
                                      <a:prstClr val="black"/>
                                    </a:solidFill>
                                    <a:latin typeface="Cambria Math" panose="02040503050406030204" pitchFamily="18" charset="0"/>
                                    <a:sym typeface="Symbol" panose="05050102010706020507" pitchFamily="18" charset="2"/>
                                  </a:rPr>
                                  <m:t>h</m:t>
                                </m:r>
                                <m:r>
                                  <a:rPr lang="en-US" i="1">
                                    <a:solidFill>
                                      <a:prstClr val="black"/>
                                    </a:solidFill>
                                    <a:latin typeface="Cambria Math" panose="02040503050406030204" pitchFamily="18" charset="0"/>
                                    <a:sym typeface="Symbol" panose="05050102010706020507" pitchFamily="18" charset="2"/>
                                  </a:rPr>
                                  <m:t>,</m:t>
                                </m:r>
                                <m:r>
                                  <a:rPr lang="en-US" i="1">
                                    <a:solidFill>
                                      <a:prstClr val="black"/>
                                    </a:solidFill>
                                    <a:latin typeface="Cambria Math" panose="02040503050406030204" pitchFamily="18" charset="0"/>
                                    <a:sym typeface="Symbol" panose="05050102010706020507" pitchFamily="18" charset="2"/>
                                  </a:rPr>
                                  <m:t>𝑘</m:t>
                                </m:r>
                                <m:r>
                                  <a:rPr lang="en-US" i="1">
                                    <a:solidFill>
                                      <a:prstClr val="black"/>
                                    </a:solidFill>
                                    <a:latin typeface="Cambria Math" panose="02040503050406030204" pitchFamily="18" charset="0"/>
                                    <a:sym typeface="Symbol" panose="05050102010706020507" pitchFamily="18" charset="2"/>
                                  </a:rPr>
                                  <m:t>,</m:t>
                                </m:r>
                                <m:r>
                                  <a:rPr lang="en-US" i="1">
                                    <a:solidFill>
                                      <a:prstClr val="black"/>
                                    </a:solidFill>
                                    <a:latin typeface="Cambria Math" panose="02040503050406030204" pitchFamily="18" charset="0"/>
                                    <a:sym typeface="Symbol" panose="05050102010706020507" pitchFamily="18" charset="2"/>
                                  </a:rPr>
                                  <m:t>𝑙</m:t>
                                </m:r>
                              </m:sub>
                              <m:sup/>
                              <m:e>
                                <m:r>
                                  <a:rPr lang="en-US" i="1">
                                    <a:solidFill>
                                      <a:prstClr val="black"/>
                                    </a:solidFill>
                                    <a:latin typeface="Cambria Math" panose="02040503050406030204" pitchFamily="18" charset="0"/>
                                    <a:sym typeface="Symbol" panose="05050102010706020507" pitchFamily="18" charset="2"/>
                                  </a:rPr>
                                  <m:t>𝑤</m:t>
                                </m:r>
                                <m:r>
                                  <a:rPr lang="en-US" i="1" baseline="-25000">
                                    <a:solidFill>
                                      <a:prstClr val="black"/>
                                    </a:solidFill>
                                    <a:latin typeface="Cambria Math" panose="02040503050406030204" pitchFamily="18" charset="0"/>
                                    <a:sym typeface="Symbol" panose="05050102010706020507" pitchFamily="18" charset="2"/>
                                  </a:rPr>
                                  <m:t>h𝑘𝑙</m:t>
                                </m:r>
                                <m:r>
                                  <a:rPr lang="en-US" i="1">
                                    <a:solidFill>
                                      <a:prstClr val="black"/>
                                    </a:solidFill>
                                    <a:latin typeface="Cambria Math" panose="02040503050406030204" pitchFamily="18" charset="0"/>
                                    <a:sym typeface="Symbol" panose="05050102010706020507" pitchFamily="18" charset="2"/>
                                  </a:rPr>
                                  <m:t>(</m:t>
                                </m:r>
                              </m:e>
                            </m:nary>
                            <m:r>
                              <m:rPr>
                                <m:nor/>
                              </m:rPr>
                              <a:rPr lang="en-US" dirty="0" err="1">
                                <a:solidFill>
                                  <a:prstClr val="black"/>
                                </a:solidFill>
                              </a:rPr>
                              <m:t>F</m:t>
                            </m:r>
                            <m:r>
                              <m:rPr>
                                <m:nor/>
                              </m:rPr>
                              <a:rPr lang="en-US" baseline="-25000" dirty="0" err="1">
                                <a:solidFill>
                                  <a:prstClr val="black"/>
                                </a:solidFill>
                              </a:rPr>
                              <m:t>o</m:t>
                            </m:r>
                            <m:r>
                              <m:rPr>
                                <m:nor/>
                              </m:rPr>
                              <a:rPr lang="en-US" baseline="30000" dirty="0">
                                <a:solidFill>
                                  <a:prstClr val="black"/>
                                </a:solidFill>
                              </a:rPr>
                              <m:t>2</m:t>
                            </m:r>
                            <m:r>
                              <m:rPr>
                                <m:nor/>
                              </m:rPr>
                              <a:rPr lang="en-US" dirty="0">
                                <a:solidFill>
                                  <a:prstClr val="black"/>
                                </a:solidFill>
                              </a:rPr>
                              <m:t> − </m:t>
                            </m:r>
                            <m:r>
                              <m:rPr>
                                <m:nor/>
                              </m:rPr>
                              <a:rPr lang="en-US" dirty="0">
                                <a:solidFill>
                                  <a:prstClr val="black"/>
                                </a:solidFill>
                              </a:rPr>
                              <m:t>Fc</m:t>
                            </m:r>
                            <m:r>
                              <m:rPr>
                                <m:nor/>
                              </m:rPr>
                              <a:rPr lang="en-US" baseline="30000" dirty="0">
                                <a:solidFill>
                                  <a:prstClr val="black"/>
                                </a:solidFill>
                              </a:rPr>
                              <m:t>2</m:t>
                            </m:r>
                            <m:r>
                              <m:rPr>
                                <m:nor/>
                              </m:rPr>
                              <a:rPr lang="en-US" dirty="0">
                                <a:solidFill>
                                  <a:prstClr val="black"/>
                                </a:solidFill>
                              </a:rPr>
                              <m:t>)</m:t>
                            </m:r>
                            <m:r>
                              <a:rPr lang="en-US" i="1" baseline="30000" dirty="0">
                                <a:solidFill>
                                  <a:prstClr val="black"/>
                                </a:solidFill>
                                <a:latin typeface="Cambria Math" panose="02040503050406030204" pitchFamily="18" charset="0"/>
                              </a:rPr>
                              <m:t>2</m:t>
                            </m:r>
                          </m:num>
                          <m:den>
                            <m:nary>
                              <m:naryPr>
                                <m:chr m:val="∑"/>
                                <m:supHide m:val="on"/>
                                <m:ctrlPr>
                                  <a:rPr lang="en-US" i="1">
                                    <a:solidFill>
                                      <a:prstClr val="black"/>
                                    </a:solidFill>
                                    <a:latin typeface="Cambria Math" panose="02040503050406030204" pitchFamily="18" charset="0"/>
                                    <a:sym typeface="Symbol" panose="05050102010706020507" pitchFamily="18" charset="2"/>
                                  </a:rPr>
                                </m:ctrlPr>
                              </m:naryPr>
                              <m:sub>
                                <m:r>
                                  <m:rPr>
                                    <m:brk m:alnAt="7"/>
                                  </m:rPr>
                                  <a:rPr lang="en-US" i="1">
                                    <a:solidFill>
                                      <a:prstClr val="black"/>
                                    </a:solidFill>
                                    <a:latin typeface="Cambria Math" panose="02040503050406030204" pitchFamily="18" charset="0"/>
                                    <a:sym typeface="Symbol" panose="05050102010706020507" pitchFamily="18" charset="2"/>
                                  </a:rPr>
                                  <m:t>h</m:t>
                                </m:r>
                                <m:r>
                                  <a:rPr lang="en-US" i="1">
                                    <a:solidFill>
                                      <a:prstClr val="black"/>
                                    </a:solidFill>
                                    <a:latin typeface="Cambria Math" panose="02040503050406030204" pitchFamily="18" charset="0"/>
                                    <a:sym typeface="Symbol" panose="05050102010706020507" pitchFamily="18" charset="2"/>
                                  </a:rPr>
                                  <m:t>,</m:t>
                                </m:r>
                                <m:r>
                                  <a:rPr lang="en-US" i="1">
                                    <a:solidFill>
                                      <a:prstClr val="black"/>
                                    </a:solidFill>
                                    <a:latin typeface="Cambria Math" panose="02040503050406030204" pitchFamily="18" charset="0"/>
                                    <a:sym typeface="Symbol" panose="05050102010706020507" pitchFamily="18" charset="2"/>
                                  </a:rPr>
                                  <m:t>𝑘</m:t>
                                </m:r>
                                <m:r>
                                  <a:rPr lang="en-US" i="1">
                                    <a:solidFill>
                                      <a:prstClr val="black"/>
                                    </a:solidFill>
                                    <a:latin typeface="Cambria Math" panose="02040503050406030204" pitchFamily="18" charset="0"/>
                                    <a:sym typeface="Symbol" panose="05050102010706020507" pitchFamily="18" charset="2"/>
                                  </a:rPr>
                                  <m:t>,</m:t>
                                </m:r>
                                <m:r>
                                  <a:rPr lang="en-US" i="1">
                                    <a:solidFill>
                                      <a:prstClr val="black"/>
                                    </a:solidFill>
                                    <a:latin typeface="Cambria Math" panose="02040503050406030204" pitchFamily="18" charset="0"/>
                                    <a:sym typeface="Symbol" panose="05050102010706020507" pitchFamily="18" charset="2"/>
                                  </a:rPr>
                                  <m:t>𝑙</m:t>
                                </m:r>
                              </m:sub>
                              <m:sup/>
                              <m:e>
                                <m:r>
                                  <a:rPr lang="en-US" i="1">
                                    <a:solidFill>
                                      <a:prstClr val="black"/>
                                    </a:solidFill>
                                    <a:latin typeface="Cambria Math" panose="02040503050406030204" pitchFamily="18" charset="0"/>
                                    <a:sym typeface="Symbol" panose="05050102010706020507" pitchFamily="18" charset="2"/>
                                  </a:rPr>
                                  <m:t>𝑤</m:t>
                                </m:r>
                                <m:r>
                                  <a:rPr lang="en-US" i="1" baseline="-25000">
                                    <a:solidFill>
                                      <a:prstClr val="black"/>
                                    </a:solidFill>
                                    <a:latin typeface="Cambria Math" panose="02040503050406030204" pitchFamily="18" charset="0"/>
                                    <a:sym typeface="Symbol" panose="05050102010706020507" pitchFamily="18" charset="2"/>
                                  </a:rPr>
                                  <m:t>h𝑘𝑙</m:t>
                                </m:r>
                              </m:e>
                            </m:nary>
                            <m:r>
                              <m:rPr>
                                <m:nor/>
                              </m:rPr>
                              <a:rPr lang="en-US">
                                <a:solidFill>
                                  <a:prstClr val="black"/>
                                </a:solidFill>
                                <a:latin typeface="Cambria Math" panose="02040503050406030204" pitchFamily="18" charset="0"/>
                                <a:sym typeface="Symbol" panose="05050102010706020507" pitchFamily="18" charset="2"/>
                              </a:rPr>
                              <m:t>(</m:t>
                            </m:r>
                            <m:r>
                              <m:rPr>
                                <m:nor/>
                              </m:rPr>
                              <a:rPr lang="en-US" dirty="0">
                                <a:solidFill>
                                  <a:prstClr val="black"/>
                                </a:solidFill>
                              </a:rPr>
                              <m:t>F</m:t>
                            </m:r>
                            <m:r>
                              <m:rPr>
                                <m:nor/>
                              </m:rPr>
                              <a:rPr lang="en-US" baseline="-25000" dirty="0">
                                <a:solidFill>
                                  <a:prstClr val="black"/>
                                </a:solidFill>
                              </a:rPr>
                              <m:t>o</m:t>
                            </m:r>
                            <m:r>
                              <m:rPr>
                                <m:nor/>
                              </m:rPr>
                              <a:rPr lang="en-US" baseline="30000" dirty="0">
                                <a:solidFill>
                                  <a:prstClr val="black"/>
                                </a:solidFill>
                              </a:rPr>
                              <m:t>2</m:t>
                            </m:r>
                            <m:r>
                              <m:rPr>
                                <m:nor/>
                              </m:rPr>
                              <a:rPr lang="en-US" dirty="0">
                                <a:solidFill>
                                  <a:prstClr val="black"/>
                                </a:solidFill>
                              </a:rPr>
                              <m:t>)</m:t>
                            </m:r>
                            <m:r>
                              <m:rPr>
                                <m:nor/>
                              </m:rPr>
                              <a:rPr lang="en-US" baseline="30000" dirty="0">
                                <a:solidFill>
                                  <a:prstClr val="black"/>
                                </a:solidFill>
                              </a:rPr>
                              <m:t>2</m:t>
                            </m:r>
                          </m:den>
                        </m:f>
                      </m:e>
                    </m:rad>
                  </m:oMath>
                </a14:m>
                <a:endParaRPr lang="en-US" dirty="0"/>
              </a:p>
              <a:p>
                <a:pPr indent="228600" algn="ctr"/>
                <a:endParaRPr lang="en-US" dirty="0"/>
              </a:p>
              <a:p>
                <a:pPr indent="228600" algn="ctr"/>
                <a:endParaRPr lang="en-US" baseline="30000" dirty="0"/>
              </a:p>
              <a:p>
                <a:pPr algn="ctr"/>
                <a:r>
                  <a:rPr lang="en-US" dirty="0">
                    <a:solidFill>
                      <a:prstClr val="black"/>
                    </a:solidFill>
                  </a:rPr>
                  <a:t>(</a:t>
                </a:r>
                <a14:m>
                  <m:oMath xmlns:m="http://schemas.openxmlformats.org/officeDocument/2006/math">
                    <m:r>
                      <m:rPr>
                        <m:nor/>
                      </m:rPr>
                      <a:rPr lang="en-US" dirty="0" err="1">
                        <a:solidFill>
                          <a:prstClr val="black"/>
                        </a:solidFill>
                      </a:rPr>
                      <m:t>F</m:t>
                    </m:r>
                    <m:r>
                      <m:rPr>
                        <m:nor/>
                      </m:rPr>
                      <a:rPr lang="en-US" baseline="-25000" dirty="0" err="1">
                        <a:solidFill>
                          <a:prstClr val="black"/>
                        </a:solidFill>
                      </a:rPr>
                      <m:t>o</m:t>
                    </m:r>
                    <m:r>
                      <m:rPr>
                        <m:nor/>
                      </m:rPr>
                      <a:rPr lang="en-US" baseline="30000" dirty="0">
                        <a:solidFill>
                          <a:prstClr val="black"/>
                        </a:solidFill>
                      </a:rPr>
                      <m:t>2</m:t>
                    </m:r>
                    <m:r>
                      <m:rPr>
                        <m:nor/>
                      </m:rPr>
                      <a:rPr lang="en-US" dirty="0">
                        <a:solidFill>
                          <a:prstClr val="black"/>
                        </a:solidFill>
                      </a:rPr>
                      <m:t> − </m:t>
                    </m:r>
                    <m:r>
                      <m:rPr>
                        <m:nor/>
                      </m:rPr>
                      <a:rPr lang="en-US" dirty="0">
                        <a:solidFill>
                          <a:prstClr val="black"/>
                        </a:solidFill>
                      </a:rPr>
                      <m:t>Fc</m:t>
                    </m:r>
                    <m:r>
                      <m:rPr>
                        <m:nor/>
                      </m:rPr>
                      <a:rPr lang="en-US" baseline="30000" dirty="0">
                        <a:solidFill>
                          <a:prstClr val="black"/>
                        </a:solidFill>
                      </a:rPr>
                      <m:t>2</m:t>
                    </m:r>
                    <m:r>
                      <m:rPr>
                        <m:nor/>
                      </m:rPr>
                      <a:rPr lang="en-US" dirty="0">
                        <a:solidFill>
                          <a:prstClr val="black"/>
                        </a:solidFill>
                      </a:rPr>
                      <m:t>)</m:t>
                    </m:r>
                    <m:r>
                      <a:rPr lang="en-US" i="1" baseline="30000" dirty="0">
                        <a:solidFill>
                          <a:prstClr val="black"/>
                        </a:solidFill>
                        <a:latin typeface="Cambria Math" panose="02040503050406030204" pitchFamily="18" charset="0"/>
                      </a:rPr>
                      <m:t>2</m:t>
                    </m:r>
                    <m:r>
                      <a:rPr lang="en-US" b="0" i="0" dirty="0" smtClean="0">
                        <a:solidFill>
                          <a:prstClr val="black"/>
                        </a:solidFill>
                        <a:latin typeface="Cambria Math" panose="02040503050406030204" pitchFamily="18" charset="0"/>
                      </a:rPr>
                      <m:t> </m:t>
                    </m:r>
                    <m:r>
                      <m:rPr>
                        <m:sty m:val="p"/>
                      </m:rPr>
                      <a:rPr lang="en-US" b="0" i="0" dirty="0" smtClean="0">
                        <a:solidFill>
                          <a:prstClr val="black"/>
                        </a:solidFill>
                        <a:latin typeface="Cambria Math" panose="02040503050406030204" pitchFamily="18" charset="0"/>
                      </a:rPr>
                      <m:t>cannot</m:t>
                    </m:r>
                    <m:r>
                      <a:rPr lang="en-US" b="0" i="0" dirty="0" smtClean="0">
                        <a:solidFill>
                          <a:prstClr val="black"/>
                        </a:solidFill>
                        <a:latin typeface="Cambria Math" panose="02040503050406030204" pitchFamily="18" charset="0"/>
                      </a:rPr>
                      <m:t> </m:t>
                    </m:r>
                    <m:r>
                      <m:rPr>
                        <m:sty m:val="p"/>
                      </m:rPr>
                      <a:rPr lang="en-US" b="0" i="0" dirty="0" smtClean="0">
                        <a:solidFill>
                          <a:prstClr val="black"/>
                        </a:solidFill>
                        <a:latin typeface="Cambria Math" panose="02040503050406030204" pitchFamily="18" charset="0"/>
                      </a:rPr>
                      <m:t>become</m:t>
                    </m:r>
                    <m:r>
                      <a:rPr lang="en-US" b="0" i="0" dirty="0" smtClean="0">
                        <a:solidFill>
                          <a:prstClr val="black"/>
                        </a:solidFill>
                        <a:latin typeface="Cambria Math" panose="02040503050406030204" pitchFamily="18" charset="0"/>
                      </a:rPr>
                      <m:t> </m:t>
                    </m:r>
                    <m:r>
                      <m:rPr>
                        <m:sty m:val="p"/>
                      </m:rPr>
                      <a:rPr lang="en-US" b="0" i="0" dirty="0" smtClean="0">
                        <a:solidFill>
                          <a:prstClr val="black"/>
                        </a:solidFill>
                        <a:latin typeface="Cambria Math" panose="02040503050406030204" pitchFamily="18" charset="0"/>
                      </a:rPr>
                      <m:t>negative</m:t>
                    </m:r>
                  </m:oMath>
                </a14:m>
                <a:endParaRPr lang="en-US" b="0" dirty="0"/>
              </a:p>
              <a:p>
                <a:pPr algn="ctr"/>
                <a:endParaRPr lang="en-US" b="0" dirty="0"/>
              </a:p>
              <a:p>
                <a:endParaRPr lang="en-US" b="0" dirty="0"/>
              </a:p>
              <a:p>
                <a:pPr>
                  <a:buFont typeface="Wingdings" pitchFamily="2" charset="2"/>
                  <a:buChar char="v"/>
                </a:pPr>
                <a:r>
                  <a:rPr lang="en-US" dirty="0"/>
                  <a:t> </a:t>
                </a:r>
                <a14:m>
                  <m:oMath xmlns:m="http://schemas.openxmlformats.org/officeDocument/2006/math">
                    <m:r>
                      <m:rPr>
                        <m:nor/>
                      </m:rPr>
                      <a:rPr lang="en-US" dirty="0"/>
                      <m:t>wR</m:t>
                    </m:r>
                    <m:r>
                      <m:rPr>
                        <m:nor/>
                      </m:rPr>
                      <a:rPr lang="en-US" baseline="30000" dirty="0"/>
                      <m:t>2</m:t>
                    </m:r>
                  </m:oMath>
                </a14:m>
                <a:r>
                  <a:rPr lang="en-US" dirty="0"/>
                  <a:t> is the value that is minimized by the software. The R value (sometimes called R1) is what is commonly reported. </a:t>
                </a:r>
              </a:p>
            </p:txBody>
          </p:sp>
        </mc:Choice>
        <mc:Fallback xmlns="">
          <p:sp>
            <p:nvSpPr>
              <p:cNvPr id="7" name="TextBox 6"/>
              <p:cNvSpPr txBox="1">
                <a:spLocks noRot="1" noChangeAspect="1" noMove="1" noResize="1" noEditPoints="1" noAdjustHandles="1" noChangeArrowheads="1" noChangeShapeType="1" noTextEdit="1"/>
              </p:cNvSpPr>
              <p:nvPr/>
            </p:nvSpPr>
            <p:spPr>
              <a:xfrm>
                <a:off x="685800" y="1815665"/>
                <a:ext cx="8153400" cy="4349332"/>
              </a:xfrm>
              <a:prstGeom prst="rect">
                <a:avLst/>
              </a:prstGeom>
              <a:blipFill>
                <a:blip r:embed="rId2"/>
                <a:stretch>
                  <a:fillRect l="-673" t="-842" b="-1403"/>
                </a:stretch>
              </a:blipFill>
            </p:spPr>
            <p:txBody>
              <a:bodyPr/>
              <a:lstStyle/>
              <a:p>
                <a:r>
                  <a:rPr lang="en-US">
                    <a:noFill/>
                  </a:rPr>
                  <a:t> </a:t>
                </a:r>
              </a:p>
            </p:txBody>
          </p:sp>
        </mc:Fallback>
      </mc:AlternateContent>
    </p:spTree>
    <p:extLst>
      <p:ext uri="{BB962C8B-B14F-4D97-AF65-F5344CB8AC3E}">
        <p14:creationId xmlns:p14="http://schemas.microsoft.com/office/powerpoint/2010/main" val="396473449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7" name="TextBox 6"/>
          <p:cNvSpPr txBox="1"/>
          <p:nvPr/>
        </p:nvSpPr>
        <p:spPr>
          <a:xfrm>
            <a:off x="914400" y="2438400"/>
            <a:ext cx="6934200" cy="1815882"/>
          </a:xfrm>
          <a:prstGeom prst="rect">
            <a:avLst/>
          </a:prstGeom>
          <a:noFill/>
        </p:spPr>
        <p:txBody>
          <a:bodyPr wrap="square" rtlCol="0">
            <a:spAutoFit/>
          </a:bodyPr>
          <a:lstStyle/>
          <a:p>
            <a:pPr algn="ctr"/>
            <a:r>
              <a:rPr lang="en-US" sz="2800" b="1" dirty="0"/>
              <a:t>4</a:t>
            </a:r>
            <a:r>
              <a:rPr lang="en-US" sz="2800" b="1" baseline="30000" dirty="0"/>
              <a:t>th</a:t>
            </a:r>
            <a:r>
              <a:rPr lang="en-US" sz="2800" b="1" dirty="0"/>
              <a:t> Laboratory Exercise: </a:t>
            </a:r>
          </a:p>
          <a:p>
            <a:pPr algn="ctr"/>
            <a:endParaRPr lang="en-US" sz="2800" b="1" dirty="0"/>
          </a:p>
          <a:p>
            <a:pPr algn="ctr"/>
            <a:r>
              <a:rPr lang="en-US" sz="2800" b="1" dirty="0"/>
              <a:t>Refining of a Single Crystal Structure, </a:t>
            </a:r>
          </a:p>
          <a:p>
            <a:pPr algn="ctr"/>
            <a:r>
              <a:rPr lang="en-US" sz="2800" b="1" dirty="0"/>
              <a:t>Example 1</a:t>
            </a:r>
          </a:p>
        </p:txBody>
      </p:sp>
    </p:spTree>
    <p:extLst>
      <p:ext uri="{BB962C8B-B14F-4D97-AF65-F5344CB8AC3E}">
        <p14:creationId xmlns:p14="http://schemas.microsoft.com/office/powerpoint/2010/main" val="782077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609600" y="1219201"/>
            <a:ext cx="8540415" cy="5324535"/>
          </a:xfrm>
          <a:prstGeom prst="rect">
            <a:avLst/>
          </a:prstGeom>
          <a:noFill/>
        </p:spPr>
        <p:txBody>
          <a:bodyPr wrap="square" rtlCol="0">
            <a:spAutoFit/>
          </a:bodyPr>
          <a:lstStyle/>
          <a:p>
            <a:r>
              <a:rPr lang="en-US" sz="2000" dirty="0"/>
              <a:t>X-ray crystallography has been fundamental in the development of </a:t>
            </a:r>
          </a:p>
          <a:p>
            <a:r>
              <a:rPr lang="en-US" sz="2000" dirty="0"/>
              <a:t>all scientific fields that rely on the accurate knowledge of structure and bonding </a:t>
            </a:r>
          </a:p>
          <a:p>
            <a:r>
              <a:rPr lang="en-US" sz="2000" dirty="0"/>
              <a:t>at the atomic level.  </a:t>
            </a:r>
          </a:p>
          <a:p>
            <a:endParaRPr lang="en-US" sz="2000" dirty="0"/>
          </a:p>
          <a:p>
            <a:pPr marL="401638" indent="-401638">
              <a:buFont typeface="Wingdings" pitchFamily="2" charset="2"/>
              <a:buChar char="v"/>
            </a:pPr>
            <a:r>
              <a:rPr lang="en-US" sz="2000" dirty="0"/>
              <a:t>Fundamental Physics of Structure and Bonding</a:t>
            </a:r>
          </a:p>
          <a:p>
            <a:pPr marL="401638" indent="-401638">
              <a:buFont typeface="Wingdings" pitchFamily="2" charset="2"/>
              <a:buChar char="v"/>
            </a:pPr>
            <a:endParaRPr lang="en-US" sz="2000" dirty="0"/>
          </a:p>
          <a:p>
            <a:pPr marL="401638" indent="-401638">
              <a:buFont typeface="Wingdings" pitchFamily="2" charset="2"/>
              <a:buChar char="v"/>
            </a:pPr>
            <a:r>
              <a:rPr lang="en-US" sz="2000" dirty="0"/>
              <a:t>Chemistry, Mineralogy, Materials Science (metals, alloys, ceramics, </a:t>
            </a:r>
          </a:p>
          <a:p>
            <a:pPr marL="401638" indent="-401638"/>
            <a:r>
              <a:rPr lang="en-US" sz="2000" dirty="0"/>
              <a:t>	electronics, etc), </a:t>
            </a:r>
          </a:p>
          <a:p>
            <a:pPr marL="401638" indent="-401638">
              <a:buFont typeface="Wingdings" pitchFamily="2" charset="2"/>
              <a:buChar char="v"/>
            </a:pPr>
            <a:endParaRPr lang="en-US" sz="2000" dirty="0"/>
          </a:p>
          <a:p>
            <a:pPr marL="401638" indent="-401638">
              <a:buFont typeface="Wingdings" pitchFamily="2" charset="2"/>
              <a:buChar char="v"/>
            </a:pPr>
            <a:r>
              <a:rPr lang="en-US" sz="2000" dirty="0"/>
              <a:t>Structure and Function of Biological Molecules </a:t>
            </a:r>
          </a:p>
          <a:p>
            <a:pPr marL="401638" indent="-401638"/>
            <a:r>
              <a:rPr lang="en-US" sz="2000" dirty="0"/>
              <a:t>	(vitamins, drugs, proteins, RNA, DNA, etc). </a:t>
            </a:r>
          </a:p>
          <a:p>
            <a:endParaRPr lang="en-US" sz="2000" dirty="0"/>
          </a:p>
          <a:p>
            <a:r>
              <a:rPr lang="en-US" sz="2000" dirty="0"/>
              <a:t>30+ Nobel prizes have been awarded for work related to, or involving the use </a:t>
            </a:r>
          </a:p>
          <a:p>
            <a:r>
              <a:rPr lang="en-US" sz="2000" dirty="0"/>
              <a:t>of X-ray crystallography (in Physics, Chemistry, and Physiology or Medicine)</a:t>
            </a:r>
          </a:p>
          <a:p>
            <a:r>
              <a:rPr lang="en-US" sz="2000" i="1" dirty="0">
                <a:hlinkClick r:id="rId2"/>
              </a:rPr>
              <a:t>http://www.iucr.org/people/nobel-prize</a:t>
            </a:r>
            <a:r>
              <a:rPr lang="en-US" sz="2000" i="1" dirty="0"/>
              <a:t> </a:t>
            </a:r>
          </a:p>
          <a:p>
            <a:r>
              <a:rPr lang="en-US" sz="2000" dirty="0"/>
              <a:t> </a:t>
            </a:r>
          </a:p>
          <a:p>
            <a:pPr>
              <a:buFont typeface="Wingdings" pitchFamily="2" charset="2"/>
              <a:buChar char="v"/>
            </a:pPr>
            <a:endParaRPr lang="en-US" sz="2000" dirty="0"/>
          </a:p>
        </p:txBody>
      </p:sp>
    </p:spTree>
    <p:extLst>
      <p:ext uri="{BB962C8B-B14F-4D97-AF65-F5344CB8AC3E}">
        <p14:creationId xmlns:p14="http://schemas.microsoft.com/office/powerpoint/2010/main" val="78207790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1916180" y="2819400"/>
            <a:ext cx="4982454" cy="1384995"/>
          </a:xfrm>
          <a:prstGeom prst="rect">
            <a:avLst/>
          </a:prstGeom>
          <a:noFill/>
        </p:spPr>
        <p:txBody>
          <a:bodyPr wrap="none" rtlCol="0">
            <a:spAutoFit/>
          </a:bodyPr>
          <a:lstStyle/>
          <a:p>
            <a:pPr algn="ctr"/>
            <a:r>
              <a:rPr kumimoji="0" lang="en-US" sz="2800" b="1" i="0" u="none" strike="noStrike" kern="0" cap="none" spc="0" normalizeH="0" baseline="0" noProof="0" dirty="0">
                <a:ln>
                  <a:noFill/>
                </a:ln>
                <a:solidFill>
                  <a:sysClr val="windowText" lastClr="000000"/>
                </a:solidFill>
                <a:effectLst/>
                <a:uLnTx/>
                <a:uFillTx/>
              </a:rPr>
              <a:t>Structure Refinement </a:t>
            </a:r>
          </a:p>
          <a:p>
            <a:pPr algn="ctr"/>
            <a:endParaRPr lang="en-US" sz="2800" b="1" kern="0" dirty="0">
              <a:solidFill>
                <a:sysClr val="windowText" lastClr="000000"/>
              </a:solidFill>
            </a:endParaRPr>
          </a:p>
          <a:p>
            <a:pPr algn="ctr"/>
            <a:r>
              <a:rPr lang="en-US" sz="2800" b="1" kern="0" dirty="0">
                <a:solidFill>
                  <a:sysClr val="windowText" lastClr="000000"/>
                </a:solidFill>
              </a:rPr>
              <a:t>Software, Procedures and Tricks</a:t>
            </a:r>
            <a:endParaRPr lang="en-US" sz="2800" b="1" dirty="0"/>
          </a:p>
        </p:txBody>
      </p:sp>
    </p:spTree>
    <p:extLst>
      <p:ext uri="{BB962C8B-B14F-4D97-AF65-F5344CB8AC3E}">
        <p14:creationId xmlns:p14="http://schemas.microsoft.com/office/powerpoint/2010/main" val="143461836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762000" y="1130320"/>
            <a:ext cx="2197012" cy="369332"/>
          </a:xfrm>
          <a:prstGeom prst="rect">
            <a:avLst/>
          </a:prstGeom>
          <a:noFill/>
        </p:spPr>
        <p:txBody>
          <a:bodyPr wrap="none" rtlCol="0">
            <a:spAutoFit/>
          </a:bodyPr>
          <a:lstStyle/>
          <a:p>
            <a:r>
              <a:rPr lang="en-US" b="1" dirty="0"/>
              <a:t>Refinement software</a:t>
            </a:r>
          </a:p>
        </p:txBody>
      </p:sp>
      <p:sp>
        <p:nvSpPr>
          <p:cNvPr id="2" name="TextBox 1"/>
          <p:cNvSpPr txBox="1"/>
          <p:nvPr/>
        </p:nvSpPr>
        <p:spPr>
          <a:xfrm>
            <a:off x="638045" y="1676400"/>
            <a:ext cx="7848600" cy="5016758"/>
          </a:xfrm>
          <a:prstGeom prst="rect">
            <a:avLst/>
          </a:prstGeom>
          <a:noFill/>
        </p:spPr>
        <p:txBody>
          <a:bodyPr wrap="square" rtlCol="0">
            <a:spAutoFit/>
          </a:bodyPr>
          <a:lstStyle/>
          <a:p>
            <a:r>
              <a:rPr lang="en-US" sz="1600" dirty="0"/>
              <a:t>There are few commonly used crystal structure refinement packages for small molecule crystallography. </a:t>
            </a:r>
          </a:p>
          <a:p>
            <a:endParaRPr lang="en-US" sz="1600" dirty="0"/>
          </a:p>
          <a:p>
            <a:r>
              <a:rPr lang="en-US" sz="1600" b="1" dirty="0" err="1"/>
              <a:t>Shelxl</a:t>
            </a:r>
            <a:r>
              <a:rPr lang="en-US" sz="1600" dirty="0"/>
              <a:t> (formerly </a:t>
            </a:r>
            <a:r>
              <a:rPr lang="en-US" sz="1600" b="1" dirty="0"/>
              <a:t>XL-97</a:t>
            </a:r>
            <a:r>
              <a:rPr lang="en-US" sz="1600" dirty="0"/>
              <a:t>), written by </a:t>
            </a:r>
            <a:r>
              <a:rPr lang="en-US" sz="1600" b="1" dirty="0"/>
              <a:t>George </a:t>
            </a:r>
            <a:r>
              <a:rPr lang="en-US" sz="1600" b="1" dirty="0" err="1"/>
              <a:t>Sheldrick</a:t>
            </a:r>
            <a:r>
              <a:rPr lang="en-US" sz="1600" dirty="0"/>
              <a:t>, is the by </a:t>
            </a:r>
          </a:p>
          <a:p>
            <a:r>
              <a:rPr lang="en-US" sz="1600" dirty="0"/>
              <a:t>far most widespread package.</a:t>
            </a:r>
          </a:p>
          <a:p>
            <a:endParaRPr lang="en-US" sz="1600" dirty="0"/>
          </a:p>
          <a:p>
            <a:r>
              <a:rPr lang="en-US" sz="1600" dirty="0"/>
              <a:t>Today usually used in combination with a </a:t>
            </a:r>
            <a:r>
              <a:rPr lang="en-US" sz="1600" b="1" dirty="0"/>
              <a:t>graphical user interface</a:t>
            </a:r>
            <a:r>
              <a:rPr lang="en-US" sz="1600" dirty="0"/>
              <a:t> </a:t>
            </a:r>
          </a:p>
          <a:p>
            <a:r>
              <a:rPr lang="en-US" sz="1600" dirty="0"/>
              <a:t>(GUI). The two most common are </a:t>
            </a:r>
            <a:r>
              <a:rPr lang="en-US" sz="1600" b="1" dirty="0" err="1"/>
              <a:t>ShelXle</a:t>
            </a:r>
            <a:r>
              <a:rPr lang="en-US" sz="1600" dirty="0"/>
              <a:t> (Hübschle, Dittrich, </a:t>
            </a:r>
          </a:p>
          <a:p>
            <a:r>
              <a:rPr lang="en-US" sz="1600" dirty="0" err="1"/>
              <a:t>Sheldrick</a:t>
            </a:r>
            <a:r>
              <a:rPr lang="en-US" sz="1600" dirty="0"/>
              <a:t>, 2011, University of </a:t>
            </a:r>
            <a:r>
              <a:rPr lang="en-US" sz="1600" dirty="0" err="1"/>
              <a:t>Göttingen</a:t>
            </a:r>
            <a:r>
              <a:rPr lang="en-US" sz="1600" dirty="0"/>
              <a:t>) and </a:t>
            </a:r>
            <a:r>
              <a:rPr lang="en-US" sz="1600" b="1" dirty="0"/>
              <a:t>Olex</a:t>
            </a:r>
            <a:r>
              <a:rPr lang="en-US" sz="1600" b="1" baseline="30000" dirty="0"/>
              <a:t>2</a:t>
            </a:r>
            <a:r>
              <a:rPr lang="en-US" sz="1600" dirty="0"/>
              <a:t> (</a:t>
            </a:r>
            <a:r>
              <a:rPr lang="en-US" sz="1600" dirty="0" err="1"/>
              <a:t>Puschmann</a:t>
            </a:r>
            <a:r>
              <a:rPr lang="en-US" sz="1600" dirty="0"/>
              <a:t>, </a:t>
            </a:r>
          </a:p>
          <a:p>
            <a:r>
              <a:rPr lang="en-US" sz="1600" dirty="0" err="1"/>
              <a:t>Dolomanov</a:t>
            </a:r>
            <a:r>
              <a:rPr lang="en-US" sz="1600" dirty="0"/>
              <a:t> </a:t>
            </a:r>
            <a:r>
              <a:rPr lang="en-US" sz="1600" i="1" dirty="0"/>
              <a:t>et al.</a:t>
            </a:r>
            <a:r>
              <a:rPr lang="en-US" sz="1600" dirty="0"/>
              <a:t>, 2003, Durham University)</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r>
              <a:rPr lang="en-US" sz="1600" b="1" dirty="0"/>
              <a:t>Crystals</a:t>
            </a:r>
            <a:r>
              <a:rPr lang="en-US" sz="1600" dirty="0"/>
              <a:t> is a viable alternative to </a:t>
            </a:r>
            <a:r>
              <a:rPr lang="en-US" sz="1600" dirty="0" err="1"/>
              <a:t>Shelxl</a:t>
            </a:r>
            <a:r>
              <a:rPr lang="en-US" sz="1600" dirty="0"/>
              <a:t> (David J. Watkin et al, 2003, </a:t>
            </a:r>
          </a:p>
          <a:p>
            <a:r>
              <a:rPr lang="en-US" sz="1600" dirty="0"/>
              <a:t>University of Oxford). Crystals uses a slightly different refinement </a:t>
            </a:r>
          </a:p>
          <a:p>
            <a:r>
              <a:rPr lang="en-US" sz="1600" dirty="0"/>
              <a:t>Algorithm than </a:t>
            </a:r>
            <a:r>
              <a:rPr lang="en-US" sz="1600" dirty="0" err="1"/>
              <a:t>Shelxl</a:t>
            </a:r>
            <a:r>
              <a:rPr lang="en-US" sz="1600" dirty="0"/>
              <a:t>. </a:t>
            </a:r>
          </a:p>
        </p:txBody>
      </p:sp>
      <p:pic>
        <p:nvPicPr>
          <p:cNvPr id="4" name="Picture 3"/>
          <p:cNvPicPr>
            <a:picLocks noChangeAspect="1"/>
          </p:cNvPicPr>
          <p:nvPr/>
        </p:nvPicPr>
        <p:blipFill>
          <a:blip r:embed="rId2"/>
          <a:stretch>
            <a:fillRect/>
          </a:stretch>
        </p:blipFill>
        <p:spPr>
          <a:xfrm>
            <a:off x="6248400" y="2133600"/>
            <a:ext cx="1473517" cy="1981200"/>
          </a:xfrm>
          <a:prstGeom prst="rect">
            <a:avLst/>
          </a:prstGeom>
        </p:spPr>
      </p:pic>
      <p:pic>
        <p:nvPicPr>
          <p:cNvPr id="7" name="Picture 6"/>
          <p:cNvPicPr>
            <a:picLocks noChangeAspect="1"/>
          </p:cNvPicPr>
          <p:nvPr/>
        </p:nvPicPr>
        <p:blipFill>
          <a:blip r:embed="rId3"/>
          <a:stretch>
            <a:fillRect/>
          </a:stretch>
        </p:blipFill>
        <p:spPr>
          <a:xfrm>
            <a:off x="6437470" y="5210175"/>
            <a:ext cx="1095375" cy="1428750"/>
          </a:xfrm>
          <a:prstGeom prst="rect">
            <a:avLst/>
          </a:prstGeom>
        </p:spPr>
      </p:pic>
      <p:pic>
        <p:nvPicPr>
          <p:cNvPr id="8" name="Picture 7"/>
          <p:cNvPicPr>
            <a:picLocks noChangeAspect="1"/>
          </p:cNvPicPr>
          <p:nvPr/>
        </p:nvPicPr>
        <p:blipFill>
          <a:blip r:embed="rId4"/>
          <a:stretch>
            <a:fillRect/>
          </a:stretch>
        </p:blipFill>
        <p:spPr>
          <a:xfrm>
            <a:off x="4903600" y="4114800"/>
            <a:ext cx="1047750" cy="1047750"/>
          </a:xfrm>
          <a:prstGeom prst="rect">
            <a:avLst/>
          </a:prstGeom>
        </p:spPr>
      </p:pic>
      <p:pic>
        <p:nvPicPr>
          <p:cNvPr id="11" name="Picture 10"/>
          <p:cNvPicPr>
            <a:picLocks noChangeAspect="1"/>
          </p:cNvPicPr>
          <p:nvPr/>
        </p:nvPicPr>
        <p:blipFill>
          <a:blip r:embed="rId5"/>
          <a:stretch>
            <a:fillRect/>
          </a:stretch>
        </p:blipFill>
        <p:spPr>
          <a:xfrm>
            <a:off x="3733800" y="4585012"/>
            <a:ext cx="1047750" cy="1047750"/>
          </a:xfrm>
          <a:prstGeom prst="rect">
            <a:avLst/>
          </a:prstGeom>
        </p:spPr>
      </p:pic>
      <p:sp>
        <p:nvSpPr>
          <p:cNvPr id="12" name="TextBox 11"/>
          <p:cNvSpPr txBox="1"/>
          <p:nvPr/>
        </p:nvSpPr>
        <p:spPr>
          <a:xfrm>
            <a:off x="5890345" y="4648200"/>
            <a:ext cx="1148071" cy="338554"/>
          </a:xfrm>
          <a:prstGeom prst="rect">
            <a:avLst/>
          </a:prstGeom>
          <a:noFill/>
        </p:spPr>
        <p:txBody>
          <a:bodyPr wrap="none" rtlCol="0">
            <a:spAutoFit/>
          </a:bodyPr>
          <a:lstStyle/>
          <a:p>
            <a:r>
              <a:rPr lang="en-US" sz="1600" dirty="0" err="1"/>
              <a:t>Puschmann</a:t>
            </a:r>
            <a:endParaRPr lang="en-US" sz="1600" dirty="0"/>
          </a:p>
        </p:txBody>
      </p:sp>
      <p:sp>
        <p:nvSpPr>
          <p:cNvPr id="13" name="TextBox 12"/>
          <p:cNvSpPr txBox="1"/>
          <p:nvPr/>
        </p:nvSpPr>
        <p:spPr>
          <a:xfrm>
            <a:off x="4805780" y="5339298"/>
            <a:ext cx="1145570" cy="338554"/>
          </a:xfrm>
          <a:prstGeom prst="rect">
            <a:avLst/>
          </a:prstGeom>
          <a:noFill/>
        </p:spPr>
        <p:txBody>
          <a:bodyPr wrap="none" rtlCol="0">
            <a:spAutoFit/>
          </a:bodyPr>
          <a:lstStyle/>
          <a:p>
            <a:r>
              <a:rPr lang="en-US" sz="1600" dirty="0" err="1"/>
              <a:t>Dolomanov</a:t>
            </a:r>
            <a:endParaRPr lang="en-US" sz="1600" dirty="0"/>
          </a:p>
        </p:txBody>
      </p:sp>
      <p:sp>
        <p:nvSpPr>
          <p:cNvPr id="14" name="TextBox 13"/>
          <p:cNvSpPr txBox="1"/>
          <p:nvPr/>
        </p:nvSpPr>
        <p:spPr>
          <a:xfrm>
            <a:off x="7721917" y="3469199"/>
            <a:ext cx="941283" cy="338554"/>
          </a:xfrm>
          <a:prstGeom prst="rect">
            <a:avLst/>
          </a:prstGeom>
          <a:noFill/>
        </p:spPr>
        <p:txBody>
          <a:bodyPr wrap="none" rtlCol="0">
            <a:spAutoFit/>
          </a:bodyPr>
          <a:lstStyle/>
          <a:p>
            <a:r>
              <a:rPr lang="en-US" sz="1600" dirty="0" err="1"/>
              <a:t>Sheldrick</a:t>
            </a:r>
            <a:endParaRPr lang="en-US" sz="1600" dirty="0"/>
          </a:p>
        </p:txBody>
      </p:sp>
      <p:sp>
        <p:nvSpPr>
          <p:cNvPr id="15" name="TextBox 14"/>
          <p:cNvSpPr txBox="1"/>
          <p:nvPr/>
        </p:nvSpPr>
        <p:spPr>
          <a:xfrm>
            <a:off x="7540465" y="6277660"/>
            <a:ext cx="771943" cy="338554"/>
          </a:xfrm>
          <a:prstGeom prst="rect">
            <a:avLst/>
          </a:prstGeom>
          <a:noFill/>
        </p:spPr>
        <p:txBody>
          <a:bodyPr wrap="none" rtlCol="0">
            <a:spAutoFit/>
          </a:bodyPr>
          <a:lstStyle/>
          <a:p>
            <a:r>
              <a:rPr lang="en-US" sz="1600" dirty="0"/>
              <a:t>Watkin</a:t>
            </a:r>
          </a:p>
        </p:txBody>
      </p:sp>
      <p:sp>
        <p:nvSpPr>
          <p:cNvPr id="18" name="Rectangle 17"/>
          <p:cNvSpPr/>
          <p:nvPr/>
        </p:nvSpPr>
        <p:spPr>
          <a:xfrm>
            <a:off x="1846252" y="5135786"/>
            <a:ext cx="1049133" cy="369332"/>
          </a:xfrm>
          <a:prstGeom prst="rect">
            <a:avLst/>
          </a:prstGeom>
        </p:spPr>
        <p:txBody>
          <a:bodyPr wrap="none">
            <a:spAutoFit/>
          </a:bodyPr>
          <a:lstStyle/>
          <a:p>
            <a:r>
              <a:rPr lang="en-US" dirty="0" err="1"/>
              <a:t>Hübschle</a:t>
            </a:r>
            <a:endParaRPr lang="en-US" dirty="0"/>
          </a:p>
        </p:txBody>
      </p:sp>
      <p:pic>
        <p:nvPicPr>
          <p:cNvPr id="9" name="Picture 8" descr="A person wearing a hat and glasses&#10;&#10;Description automatically generated with medium confidence">
            <a:extLst>
              <a:ext uri="{FF2B5EF4-FFF2-40B4-BE49-F238E27FC236}">
                <a16:creationId xmlns:a16="http://schemas.microsoft.com/office/drawing/2014/main" id="{12299C69-6F29-D517-4CD5-15B48C9EF7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052" y="4267199"/>
            <a:ext cx="1114398" cy="1536063"/>
          </a:xfrm>
          <a:prstGeom prst="rect">
            <a:avLst/>
          </a:prstGeom>
        </p:spPr>
      </p:pic>
    </p:spTree>
    <p:extLst>
      <p:ext uri="{BB962C8B-B14F-4D97-AF65-F5344CB8AC3E}">
        <p14:creationId xmlns:p14="http://schemas.microsoft.com/office/powerpoint/2010/main" val="78207790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1016534" y="1524000"/>
            <a:ext cx="2197012" cy="369332"/>
          </a:xfrm>
          <a:prstGeom prst="rect">
            <a:avLst/>
          </a:prstGeom>
          <a:noFill/>
        </p:spPr>
        <p:txBody>
          <a:bodyPr wrap="none" rtlCol="0">
            <a:spAutoFit/>
          </a:bodyPr>
          <a:lstStyle/>
          <a:p>
            <a:r>
              <a:rPr lang="en-US" b="1" dirty="0"/>
              <a:t>Refinement software</a:t>
            </a:r>
          </a:p>
        </p:txBody>
      </p:sp>
      <p:sp>
        <p:nvSpPr>
          <p:cNvPr id="2" name="TextBox 1"/>
          <p:cNvSpPr txBox="1"/>
          <p:nvPr/>
        </p:nvSpPr>
        <p:spPr>
          <a:xfrm>
            <a:off x="839634" y="2209800"/>
            <a:ext cx="7770966" cy="2800767"/>
          </a:xfrm>
          <a:prstGeom prst="rect">
            <a:avLst/>
          </a:prstGeom>
          <a:noFill/>
        </p:spPr>
        <p:txBody>
          <a:bodyPr wrap="square" rtlCol="0">
            <a:spAutoFit/>
          </a:bodyPr>
          <a:lstStyle/>
          <a:p>
            <a:r>
              <a:rPr lang="en-US" sz="1600" dirty="0"/>
              <a:t>We use </a:t>
            </a:r>
            <a:r>
              <a:rPr lang="en-US" sz="1600" dirty="0" err="1"/>
              <a:t>Shelxl</a:t>
            </a:r>
            <a:r>
              <a:rPr lang="en-US" sz="1600" dirty="0"/>
              <a:t> (version Shelxl2018/3) in combination with </a:t>
            </a:r>
            <a:r>
              <a:rPr lang="en-US" sz="1600" dirty="0" err="1"/>
              <a:t>ShelXle</a:t>
            </a:r>
            <a:endParaRPr lang="en-US" sz="1600" dirty="0"/>
          </a:p>
          <a:p>
            <a:endParaRPr lang="en-US" sz="1600" dirty="0"/>
          </a:p>
          <a:p>
            <a:endParaRPr lang="en-US" sz="1600" dirty="0"/>
          </a:p>
          <a:p>
            <a:r>
              <a:rPr lang="en-US" sz="1600" dirty="0"/>
              <a:t>Freeware, download at:</a:t>
            </a:r>
          </a:p>
          <a:p>
            <a:endParaRPr lang="en-US" sz="1600" dirty="0">
              <a:hlinkClick r:id="rId2"/>
            </a:endParaRPr>
          </a:p>
          <a:p>
            <a:r>
              <a:rPr lang="en-US" sz="1600" dirty="0">
                <a:hlinkClick r:id="rId2"/>
              </a:rPr>
              <a:t>http://shelx.uni-goettingen.de/index.php</a:t>
            </a:r>
            <a:endParaRPr lang="en-US" sz="1600" dirty="0"/>
          </a:p>
          <a:p>
            <a:endParaRPr lang="en-US" sz="1600" dirty="0"/>
          </a:p>
          <a:p>
            <a:r>
              <a:rPr lang="en-US" sz="1600" dirty="0">
                <a:hlinkClick r:id="rId3"/>
              </a:rPr>
              <a:t>http://www.shelxle.org</a:t>
            </a:r>
          </a:p>
          <a:p>
            <a:endParaRPr lang="en-US" sz="1600" dirty="0"/>
          </a:p>
          <a:p>
            <a:endParaRPr lang="en-US" sz="1600" dirty="0"/>
          </a:p>
          <a:p>
            <a:r>
              <a:rPr lang="en-US" sz="1600" dirty="0"/>
              <a:t>Or use preinstalled copies on computer lab and laboratory computers</a:t>
            </a:r>
          </a:p>
        </p:txBody>
      </p:sp>
    </p:spTree>
    <p:extLst>
      <p:ext uri="{BB962C8B-B14F-4D97-AF65-F5344CB8AC3E}">
        <p14:creationId xmlns:p14="http://schemas.microsoft.com/office/powerpoint/2010/main" val="16423240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838200" y="1066800"/>
            <a:ext cx="1828386" cy="369332"/>
          </a:xfrm>
          <a:prstGeom prst="rect">
            <a:avLst/>
          </a:prstGeom>
          <a:noFill/>
        </p:spPr>
        <p:txBody>
          <a:bodyPr wrap="none" rtlCol="0">
            <a:spAutoFit/>
          </a:bodyPr>
          <a:lstStyle/>
          <a:p>
            <a:r>
              <a:rPr lang="en-US" b="1" dirty="0"/>
              <a:t>The .ins / .res file</a:t>
            </a:r>
          </a:p>
        </p:txBody>
      </p:sp>
      <p:sp>
        <p:nvSpPr>
          <p:cNvPr id="5" name="TextBox 4"/>
          <p:cNvSpPr txBox="1"/>
          <p:nvPr/>
        </p:nvSpPr>
        <p:spPr>
          <a:xfrm>
            <a:off x="762000" y="1600200"/>
            <a:ext cx="7960834" cy="3600986"/>
          </a:xfrm>
          <a:prstGeom prst="rect">
            <a:avLst/>
          </a:prstGeom>
          <a:noFill/>
        </p:spPr>
        <p:txBody>
          <a:bodyPr wrap="none" rtlCol="0">
            <a:spAutoFit/>
          </a:bodyPr>
          <a:lstStyle/>
          <a:p>
            <a:r>
              <a:rPr lang="en-US" dirty="0"/>
              <a:t>A typical ins file as produced by XPREP (before the structure is solved):</a:t>
            </a:r>
          </a:p>
          <a:p>
            <a:endParaRPr lang="en-US" dirty="0"/>
          </a:p>
          <a:p>
            <a:r>
              <a:rPr lang="en-US" sz="1600" dirty="0">
                <a:latin typeface="Courier New" pitchFamily="49" charset="0"/>
                <a:cs typeface="Courier New" pitchFamily="49" charset="0"/>
              </a:rPr>
              <a:t>TITL 13RN007_0m in P2(1)/c  </a:t>
            </a:r>
          </a:p>
          <a:p>
            <a:r>
              <a:rPr lang="en-US" sz="1600" dirty="0">
                <a:latin typeface="Courier New" pitchFamily="49" charset="0"/>
                <a:cs typeface="Courier New" pitchFamily="49" charset="0"/>
              </a:rPr>
              <a:t>CELL 0.71073  12.6854   6.3408  14.1903  90.000  95.991  90.000</a:t>
            </a:r>
          </a:p>
          <a:p>
            <a:r>
              <a:rPr lang="en-US" sz="1600" dirty="0">
                <a:latin typeface="Courier New" pitchFamily="49" charset="0"/>
                <a:cs typeface="Courier New" pitchFamily="49" charset="0"/>
              </a:rPr>
              <a:t>ZERR    2.00   0.0015   0.0007   0.0017   0.000   0.002   0.000</a:t>
            </a:r>
          </a:p>
          <a:p>
            <a:r>
              <a:rPr lang="en-US" sz="1600" dirty="0">
                <a:latin typeface="Courier New" pitchFamily="49" charset="0"/>
                <a:cs typeface="Courier New" pitchFamily="49" charset="0"/>
              </a:rPr>
              <a:t>LATT  1</a:t>
            </a:r>
          </a:p>
          <a:p>
            <a:r>
              <a:rPr lang="en-US" sz="1600" dirty="0">
                <a:latin typeface="Courier New" pitchFamily="49" charset="0"/>
                <a:cs typeface="Courier New" pitchFamily="49" charset="0"/>
              </a:rPr>
              <a:t>SYMM -X, 0.5+Y, 0.5-Z</a:t>
            </a:r>
          </a:p>
          <a:p>
            <a:r>
              <a:rPr lang="en-US" sz="1600" dirty="0">
                <a:latin typeface="Courier New" pitchFamily="49" charset="0"/>
                <a:cs typeface="Courier New" pitchFamily="49" charset="0"/>
              </a:rPr>
              <a:t>SFAC C H N O V SE</a:t>
            </a:r>
          </a:p>
          <a:p>
            <a:r>
              <a:rPr lang="en-US" sz="1600" dirty="0">
                <a:latin typeface="Courier New" pitchFamily="49" charset="0"/>
                <a:cs typeface="Courier New" pitchFamily="49" charset="0"/>
              </a:rPr>
              <a:t>UNIT 12 44 8 28 4 4</a:t>
            </a:r>
          </a:p>
          <a:p>
            <a:r>
              <a:rPr lang="en-US" sz="1600" dirty="0">
                <a:latin typeface="Courier New" pitchFamily="49" charset="0"/>
                <a:cs typeface="Courier New" pitchFamily="49" charset="0"/>
              </a:rPr>
              <a:t>TEMP 23.000</a:t>
            </a:r>
          </a:p>
          <a:p>
            <a:r>
              <a:rPr lang="en-US" sz="1600" dirty="0">
                <a:latin typeface="Courier New" pitchFamily="49" charset="0"/>
                <a:cs typeface="Courier New" pitchFamily="49" charset="0"/>
              </a:rPr>
              <a:t>SIZE 0.12 0.27 0.49</a:t>
            </a:r>
          </a:p>
          <a:p>
            <a:r>
              <a:rPr lang="en-US" sz="1600" dirty="0">
                <a:latin typeface="Courier New" pitchFamily="49" charset="0"/>
                <a:cs typeface="Courier New" pitchFamily="49" charset="0"/>
              </a:rPr>
              <a:t>TREF     </a:t>
            </a:r>
          </a:p>
          <a:p>
            <a:r>
              <a:rPr lang="en-US" sz="1600" dirty="0">
                <a:latin typeface="Courier New" pitchFamily="49" charset="0"/>
                <a:cs typeface="Courier New" pitchFamily="49" charset="0"/>
              </a:rPr>
              <a:t>HKLF 4</a:t>
            </a:r>
          </a:p>
          <a:p>
            <a:r>
              <a:rPr lang="en-US" sz="1600" dirty="0">
                <a:latin typeface="Courier New" pitchFamily="49" charset="0"/>
                <a:cs typeface="Courier New" pitchFamily="49" charset="0"/>
              </a:rPr>
              <a:t>END</a:t>
            </a:r>
          </a:p>
        </p:txBody>
      </p:sp>
      <p:sp>
        <p:nvSpPr>
          <p:cNvPr id="9" name="TextBox 8"/>
          <p:cNvSpPr txBox="1"/>
          <p:nvPr/>
        </p:nvSpPr>
        <p:spPr>
          <a:xfrm>
            <a:off x="1219200" y="5486400"/>
            <a:ext cx="6776792" cy="400110"/>
          </a:xfrm>
          <a:prstGeom prst="rect">
            <a:avLst/>
          </a:prstGeom>
          <a:noFill/>
        </p:spPr>
        <p:txBody>
          <a:bodyPr wrap="none" rtlCol="0">
            <a:spAutoFit/>
          </a:bodyPr>
          <a:lstStyle/>
          <a:p>
            <a:r>
              <a:rPr lang="en-US" sz="2000" b="1" i="1" dirty="0" err="1"/>
              <a:t>Shelxl</a:t>
            </a:r>
            <a:r>
              <a:rPr lang="en-US" sz="2000" b="1" i="1" dirty="0"/>
              <a:t> uses only four letter codes (originally written in Fortran)</a:t>
            </a:r>
          </a:p>
        </p:txBody>
      </p:sp>
      <p:sp>
        <p:nvSpPr>
          <p:cNvPr id="10" name="Circular Arrow 9"/>
          <p:cNvSpPr/>
          <p:nvPr/>
        </p:nvSpPr>
        <p:spPr>
          <a:xfrm rot="14865780">
            <a:off x="137995" y="4599291"/>
            <a:ext cx="1371600" cy="1219200"/>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0815443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685800" y="1078468"/>
            <a:ext cx="1828386" cy="369332"/>
          </a:xfrm>
          <a:prstGeom prst="rect">
            <a:avLst/>
          </a:prstGeom>
          <a:noFill/>
        </p:spPr>
        <p:txBody>
          <a:bodyPr wrap="none" rtlCol="0">
            <a:spAutoFit/>
          </a:bodyPr>
          <a:lstStyle/>
          <a:p>
            <a:r>
              <a:rPr lang="en-US" b="1" dirty="0"/>
              <a:t>The .ins / .res file</a:t>
            </a:r>
          </a:p>
        </p:txBody>
      </p:sp>
      <p:graphicFrame>
        <p:nvGraphicFramePr>
          <p:cNvPr id="8" name="Table 7"/>
          <p:cNvGraphicFramePr>
            <a:graphicFrameLocks noGrp="1"/>
          </p:cNvGraphicFramePr>
          <p:nvPr>
            <p:extLst>
              <p:ext uri="{D42A27DB-BD31-4B8C-83A1-F6EECF244321}">
                <p14:modId xmlns:p14="http://schemas.microsoft.com/office/powerpoint/2010/main" val="2189238550"/>
              </p:ext>
            </p:extLst>
          </p:nvPr>
        </p:nvGraphicFramePr>
        <p:xfrm>
          <a:off x="685800" y="1600200"/>
          <a:ext cx="7620001" cy="4434332"/>
        </p:xfrm>
        <a:graphic>
          <a:graphicData uri="http://schemas.openxmlformats.org/drawingml/2006/table">
            <a:tbl>
              <a:tblPr/>
              <a:tblGrid>
                <a:gridCol w="1375038">
                  <a:extLst>
                    <a:ext uri="{9D8B030D-6E8A-4147-A177-3AD203B41FA5}">
                      <a16:colId xmlns:a16="http://schemas.microsoft.com/office/drawing/2014/main" val="20000"/>
                    </a:ext>
                  </a:extLst>
                </a:gridCol>
                <a:gridCol w="1432331">
                  <a:extLst>
                    <a:ext uri="{9D8B030D-6E8A-4147-A177-3AD203B41FA5}">
                      <a16:colId xmlns:a16="http://schemas.microsoft.com/office/drawing/2014/main" val="20001"/>
                    </a:ext>
                  </a:extLst>
                </a:gridCol>
                <a:gridCol w="4812632">
                  <a:extLst>
                    <a:ext uri="{9D8B030D-6E8A-4147-A177-3AD203B41FA5}">
                      <a16:colId xmlns:a16="http://schemas.microsoft.com/office/drawing/2014/main" val="20002"/>
                    </a:ext>
                  </a:extLst>
                </a:gridCol>
              </a:tblGrid>
              <a:tr h="736092">
                <a:tc>
                  <a:txBody>
                    <a:bodyPr/>
                    <a:lstStyle/>
                    <a:p>
                      <a:pPr marL="0" marR="0">
                        <a:lnSpc>
                          <a:spcPct val="115000"/>
                        </a:lnSpc>
                        <a:spcBef>
                          <a:spcPts val="0"/>
                        </a:spcBef>
                        <a:spcAft>
                          <a:spcPts val="0"/>
                        </a:spcAft>
                      </a:pPr>
                      <a:r>
                        <a:rPr lang="en-US" sz="1400" b="1" dirty="0">
                          <a:latin typeface="+mn-lt"/>
                          <a:ea typeface="Calibri"/>
                          <a:cs typeface="Times New Roman"/>
                        </a:rPr>
                        <a:t>Line Number in .ins file</a:t>
                      </a:r>
                      <a:endParaRPr lang="en-US"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latin typeface="+mn-lt"/>
                          <a:ea typeface="Calibri"/>
                          <a:cs typeface="Times New Roman"/>
                        </a:rPr>
                        <a:t>Command</a:t>
                      </a:r>
                      <a:endParaRPr lang="en-US"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a:latin typeface="+mn-lt"/>
                          <a:ea typeface="Calibri"/>
                          <a:cs typeface="Times New Roman"/>
                        </a:rPr>
                        <a:t>Variables and Explanation</a:t>
                      </a:r>
                      <a:endParaRPr lang="en-US" sz="140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68960">
                <a:tc>
                  <a:txBody>
                    <a:bodyPr/>
                    <a:lstStyle/>
                    <a:p>
                      <a:pPr marL="0" marR="0">
                        <a:lnSpc>
                          <a:spcPct val="115000"/>
                        </a:lnSpc>
                        <a:spcBef>
                          <a:spcPts val="0"/>
                        </a:spcBef>
                        <a:spcAft>
                          <a:spcPts val="0"/>
                        </a:spcAft>
                      </a:pPr>
                      <a:r>
                        <a:rPr lang="en-US" sz="1400" b="1">
                          <a:latin typeface="+mn-lt"/>
                          <a:ea typeface="Calibri"/>
                          <a:cs typeface="Times New Roman"/>
                        </a:rPr>
                        <a:t>1</a:t>
                      </a:r>
                      <a:r>
                        <a:rPr lang="en-US" sz="1400" b="1" baseline="30000">
                          <a:latin typeface="+mn-lt"/>
                          <a:ea typeface="Calibri"/>
                          <a:cs typeface="Times New Roman"/>
                        </a:rPr>
                        <a:t>st</a:t>
                      </a:r>
                      <a:r>
                        <a:rPr lang="en-US" sz="1400" b="1">
                          <a:latin typeface="+mn-lt"/>
                          <a:ea typeface="Calibri"/>
                          <a:cs typeface="Times New Roman"/>
                        </a:rPr>
                        <a:t> line</a:t>
                      </a:r>
                      <a:endParaRPr lang="en-US" sz="140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latin typeface="+mn-lt"/>
                          <a:ea typeface="Calibri"/>
                          <a:cs typeface="Times New Roman"/>
                        </a:rPr>
                        <a:t>TITL</a:t>
                      </a:r>
                      <a:endParaRPr lang="en-US"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latin typeface="+mn-lt"/>
                          <a:ea typeface="Calibri"/>
                          <a:cs typeface="Times New Roman"/>
                        </a:rPr>
                        <a:t>This line contains by default the name and space group of the sample, written in plain text. Can be edited.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53440">
                <a:tc>
                  <a:txBody>
                    <a:bodyPr/>
                    <a:lstStyle/>
                    <a:p>
                      <a:pPr marL="0" marR="0">
                        <a:lnSpc>
                          <a:spcPct val="115000"/>
                        </a:lnSpc>
                        <a:spcBef>
                          <a:spcPts val="0"/>
                        </a:spcBef>
                        <a:spcAft>
                          <a:spcPts val="0"/>
                        </a:spcAft>
                      </a:pPr>
                      <a:r>
                        <a:rPr lang="en-US" sz="1400" b="1">
                          <a:latin typeface="+mn-lt"/>
                          <a:ea typeface="Calibri"/>
                          <a:cs typeface="Times New Roman"/>
                        </a:rPr>
                        <a:t>2</a:t>
                      </a:r>
                      <a:r>
                        <a:rPr lang="en-US" sz="1400" b="1" baseline="30000">
                          <a:latin typeface="+mn-lt"/>
                          <a:ea typeface="Calibri"/>
                          <a:cs typeface="Times New Roman"/>
                        </a:rPr>
                        <a:t>nd</a:t>
                      </a:r>
                      <a:r>
                        <a:rPr lang="en-US" sz="1400" b="1">
                          <a:latin typeface="+mn-lt"/>
                          <a:ea typeface="Calibri"/>
                          <a:cs typeface="Times New Roman"/>
                        </a:rPr>
                        <a:t> line</a:t>
                      </a:r>
                      <a:endParaRPr lang="en-US" sz="140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latin typeface="+mn-lt"/>
                          <a:ea typeface="Calibri"/>
                          <a:cs typeface="Times New Roman"/>
                        </a:rPr>
                        <a:t>CELL</a:t>
                      </a:r>
                      <a:endParaRPr lang="en-US"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latin typeface="+mn-lt"/>
                          <a:ea typeface="Calibri"/>
                          <a:cs typeface="Times New Roman"/>
                          <a:sym typeface="Symbol"/>
                        </a:rPr>
                        <a:t></a:t>
                      </a:r>
                      <a:r>
                        <a:rPr lang="en-US" sz="1400" b="1" dirty="0">
                          <a:latin typeface="+mn-lt"/>
                          <a:ea typeface="Calibri"/>
                          <a:cs typeface="Times New Roman"/>
                        </a:rPr>
                        <a:t>, a, b, c, </a:t>
                      </a:r>
                      <a:r>
                        <a:rPr lang="en-US" sz="1400" b="1" dirty="0">
                          <a:latin typeface="+mn-lt"/>
                          <a:ea typeface="Calibri"/>
                          <a:cs typeface="Times New Roman"/>
                          <a:sym typeface="Symbol"/>
                        </a:rPr>
                        <a:t></a:t>
                      </a:r>
                      <a:r>
                        <a:rPr lang="en-US" sz="1400" b="1" dirty="0">
                          <a:latin typeface="+mn-lt"/>
                          <a:ea typeface="Calibri"/>
                          <a:cs typeface="Times New Roman"/>
                        </a:rPr>
                        <a:t>, </a:t>
                      </a:r>
                      <a:r>
                        <a:rPr lang="en-US" sz="1400" b="1" dirty="0">
                          <a:latin typeface="+mn-lt"/>
                          <a:ea typeface="Calibri"/>
                          <a:cs typeface="Times New Roman"/>
                          <a:sym typeface="Symbol"/>
                        </a:rPr>
                        <a:t></a:t>
                      </a:r>
                      <a:r>
                        <a:rPr lang="en-US" sz="1400" b="1" dirty="0">
                          <a:latin typeface="+mn-lt"/>
                          <a:ea typeface="Calibri"/>
                          <a:cs typeface="Times New Roman"/>
                        </a:rPr>
                        <a:t>, </a:t>
                      </a:r>
                      <a:r>
                        <a:rPr lang="en-US" sz="1400" b="1" dirty="0">
                          <a:latin typeface="+mn-lt"/>
                          <a:ea typeface="Calibri"/>
                          <a:cs typeface="Times New Roman"/>
                          <a:sym typeface="Symbol"/>
                        </a:rPr>
                        <a:t></a:t>
                      </a:r>
                      <a:endParaRPr lang="en-US" sz="1400" dirty="0">
                        <a:latin typeface="+mn-lt"/>
                        <a:ea typeface="Calibri"/>
                        <a:cs typeface="Times New Roman"/>
                      </a:endParaRPr>
                    </a:p>
                    <a:p>
                      <a:pPr marL="0" marR="0">
                        <a:lnSpc>
                          <a:spcPct val="115000"/>
                        </a:lnSpc>
                        <a:spcBef>
                          <a:spcPts val="0"/>
                        </a:spcBef>
                        <a:spcAft>
                          <a:spcPts val="0"/>
                        </a:spcAft>
                      </a:pPr>
                      <a:r>
                        <a:rPr lang="en-US" sz="1400" dirty="0">
                          <a:latin typeface="+mn-lt"/>
                          <a:ea typeface="Calibri"/>
                          <a:cs typeface="Times New Roman"/>
                        </a:rPr>
                        <a:t>The wavelength of the radiation used and the unit cell axial lengths and angles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53440">
                <a:tc>
                  <a:txBody>
                    <a:bodyPr/>
                    <a:lstStyle/>
                    <a:p>
                      <a:pPr marL="0" marR="0">
                        <a:lnSpc>
                          <a:spcPct val="115000"/>
                        </a:lnSpc>
                        <a:spcBef>
                          <a:spcPts val="0"/>
                        </a:spcBef>
                        <a:spcAft>
                          <a:spcPts val="0"/>
                        </a:spcAft>
                      </a:pPr>
                      <a:r>
                        <a:rPr lang="en-US" sz="1400" b="1">
                          <a:latin typeface="+mn-lt"/>
                          <a:ea typeface="Calibri"/>
                          <a:cs typeface="Times New Roman"/>
                        </a:rPr>
                        <a:t>3</a:t>
                      </a:r>
                      <a:r>
                        <a:rPr lang="en-US" sz="1400" b="1" baseline="30000">
                          <a:latin typeface="+mn-lt"/>
                          <a:ea typeface="Calibri"/>
                          <a:cs typeface="Times New Roman"/>
                        </a:rPr>
                        <a:t>rd</a:t>
                      </a:r>
                      <a:r>
                        <a:rPr lang="en-US" sz="1400" b="1">
                          <a:latin typeface="+mn-lt"/>
                          <a:ea typeface="Calibri"/>
                          <a:cs typeface="Times New Roman"/>
                        </a:rPr>
                        <a:t> line</a:t>
                      </a:r>
                      <a:endParaRPr lang="en-US" sz="140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latin typeface="+mn-lt"/>
                          <a:ea typeface="Calibri"/>
                          <a:cs typeface="Times New Roman"/>
                        </a:rPr>
                        <a:t>ZERR</a:t>
                      </a:r>
                      <a:endParaRPr lang="en-US"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latin typeface="+mn-lt"/>
                          <a:ea typeface="Calibri"/>
                          <a:cs typeface="Times New Roman"/>
                        </a:rPr>
                        <a:t>Z </a:t>
                      </a:r>
                      <a:r>
                        <a:rPr lang="en-US" sz="1400" b="1" dirty="0" err="1">
                          <a:latin typeface="+mn-lt"/>
                          <a:ea typeface="Calibri"/>
                          <a:cs typeface="Times New Roman"/>
                        </a:rPr>
                        <a:t>esd</a:t>
                      </a:r>
                      <a:r>
                        <a:rPr lang="en-US" sz="1400" b="1" dirty="0">
                          <a:latin typeface="+mn-lt"/>
                          <a:ea typeface="Calibri"/>
                          <a:cs typeface="Times New Roman"/>
                        </a:rPr>
                        <a:t>(</a:t>
                      </a:r>
                      <a:r>
                        <a:rPr lang="en-US" sz="1400" b="1" i="1" dirty="0">
                          <a:latin typeface="+mn-lt"/>
                          <a:ea typeface="Calibri"/>
                          <a:cs typeface="Times New Roman"/>
                        </a:rPr>
                        <a:t>a</a:t>
                      </a:r>
                      <a:r>
                        <a:rPr lang="en-US" sz="1400" b="1" dirty="0">
                          <a:latin typeface="+mn-lt"/>
                          <a:ea typeface="Calibri"/>
                          <a:cs typeface="Times New Roman"/>
                        </a:rPr>
                        <a:t>) </a:t>
                      </a:r>
                      <a:r>
                        <a:rPr lang="en-US" sz="1400" b="1" dirty="0" err="1">
                          <a:latin typeface="+mn-lt"/>
                          <a:ea typeface="Calibri"/>
                          <a:cs typeface="Times New Roman"/>
                        </a:rPr>
                        <a:t>esd</a:t>
                      </a:r>
                      <a:r>
                        <a:rPr lang="en-US" sz="1400" b="1" dirty="0">
                          <a:latin typeface="+mn-lt"/>
                          <a:ea typeface="Calibri"/>
                          <a:cs typeface="Times New Roman"/>
                        </a:rPr>
                        <a:t>(</a:t>
                      </a:r>
                      <a:r>
                        <a:rPr lang="en-US" sz="1400" b="1" i="1" dirty="0">
                          <a:latin typeface="+mn-lt"/>
                          <a:ea typeface="Calibri"/>
                          <a:cs typeface="Times New Roman"/>
                        </a:rPr>
                        <a:t>b</a:t>
                      </a:r>
                      <a:r>
                        <a:rPr lang="en-US" sz="1400" b="1" dirty="0">
                          <a:latin typeface="+mn-lt"/>
                          <a:ea typeface="Calibri"/>
                          <a:cs typeface="Times New Roman"/>
                        </a:rPr>
                        <a:t>) </a:t>
                      </a:r>
                      <a:r>
                        <a:rPr lang="en-US" sz="1400" b="1" dirty="0" err="1">
                          <a:latin typeface="+mn-lt"/>
                          <a:ea typeface="Calibri"/>
                          <a:cs typeface="Times New Roman"/>
                        </a:rPr>
                        <a:t>esd</a:t>
                      </a:r>
                      <a:r>
                        <a:rPr lang="en-US" sz="1400" b="1" dirty="0">
                          <a:latin typeface="+mn-lt"/>
                          <a:ea typeface="Calibri"/>
                          <a:cs typeface="Times New Roman"/>
                        </a:rPr>
                        <a:t>(</a:t>
                      </a:r>
                      <a:r>
                        <a:rPr lang="en-US" sz="1400" b="1" i="1" dirty="0">
                          <a:latin typeface="+mn-lt"/>
                          <a:ea typeface="Calibri"/>
                          <a:cs typeface="Times New Roman"/>
                        </a:rPr>
                        <a:t>c</a:t>
                      </a:r>
                      <a:r>
                        <a:rPr lang="en-US" sz="1400" b="1" dirty="0">
                          <a:latin typeface="+mn-lt"/>
                          <a:ea typeface="Calibri"/>
                          <a:cs typeface="Times New Roman"/>
                        </a:rPr>
                        <a:t>) </a:t>
                      </a:r>
                      <a:r>
                        <a:rPr lang="en-US" sz="1400" b="1" dirty="0" err="1">
                          <a:latin typeface="+mn-lt"/>
                          <a:ea typeface="Calibri"/>
                          <a:cs typeface="Times New Roman"/>
                        </a:rPr>
                        <a:t>esd</a:t>
                      </a:r>
                      <a:r>
                        <a:rPr lang="en-US" sz="1400" b="1" dirty="0">
                          <a:latin typeface="+mn-lt"/>
                          <a:ea typeface="Calibri"/>
                          <a:cs typeface="Times New Roman"/>
                        </a:rPr>
                        <a:t>(</a:t>
                      </a:r>
                      <a:r>
                        <a:rPr lang="en-US" sz="1400" b="1" dirty="0">
                          <a:latin typeface="+mn-lt"/>
                          <a:ea typeface="Calibri"/>
                          <a:cs typeface="Symbol,Bold"/>
                          <a:sym typeface="Symbol"/>
                        </a:rPr>
                        <a:t></a:t>
                      </a:r>
                      <a:r>
                        <a:rPr lang="en-US" sz="1400" b="1" dirty="0">
                          <a:latin typeface="+mn-lt"/>
                          <a:ea typeface="Calibri"/>
                          <a:cs typeface="Times New Roman"/>
                        </a:rPr>
                        <a:t>) </a:t>
                      </a:r>
                      <a:r>
                        <a:rPr lang="en-US" sz="1400" b="1" dirty="0" err="1">
                          <a:latin typeface="+mn-lt"/>
                          <a:ea typeface="Calibri"/>
                          <a:cs typeface="Times New Roman"/>
                        </a:rPr>
                        <a:t>esd</a:t>
                      </a:r>
                      <a:r>
                        <a:rPr lang="en-US" sz="1400" b="1" dirty="0">
                          <a:latin typeface="+mn-lt"/>
                          <a:ea typeface="Calibri"/>
                          <a:cs typeface="Times New Roman"/>
                        </a:rPr>
                        <a:t>(</a:t>
                      </a:r>
                      <a:r>
                        <a:rPr lang="en-US" sz="1400" b="1" dirty="0">
                          <a:latin typeface="+mn-lt"/>
                          <a:ea typeface="Calibri"/>
                          <a:cs typeface="Times New Roman"/>
                          <a:sym typeface="Symbol"/>
                        </a:rPr>
                        <a:t></a:t>
                      </a:r>
                      <a:r>
                        <a:rPr lang="en-US" sz="1400" b="1" dirty="0">
                          <a:latin typeface="+mn-lt"/>
                          <a:ea typeface="Calibri"/>
                          <a:cs typeface="Times New Roman"/>
                        </a:rPr>
                        <a:t>) </a:t>
                      </a:r>
                      <a:r>
                        <a:rPr lang="en-US" sz="1400" b="1" dirty="0" err="1">
                          <a:latin typeface="+mn-lt"/>
                          <a:ea typeface="Calibri"/>
                          <a:cs typeface="Times New Roman"/>
                        </a:rPr>
                        <a:t>esd</a:t>
                      </a:r>
                      <a:r>
                        <a:rPr lang="en-US" sz="1400" b="1" dirty="0">
                          <a:latin typeface="+mn-lt"/>
                          <a:ea typeface="Calibri"/>
                          <a:cs typeface="Times New Roman"/>
                        </a:rPr>
                        <a:t>(</a:t>
                      </a:r>
                      <a:r>
                        <a:rPr lang="en-US" sz="1400" b="1" dirty="0">
                          <a:latin typeface="+mn-lt"/>
                          <a:ea typeface="Calibri"/>
                          <a:cs typeface="Symbol,Bold"/>
                          <a:sym typeface="Symbol"/>
                        </a:rPr>
                        <a:t></a:t>
                      </a:r>
                      <a:r>
                        <a:rPr lang="en-US" sz="1400" b="1" dirty="0">
                          <a:latin typeface="+mn-lt"/>
                          <a:ea typeface="Calibri"/>
                          <a:cs typeface="Times New Roman"/>
                        </a:rPr>
                        <a:t>)</a:t>
                      </a:r>
                      <a:endParaRPr lang="en-US" sz="1400" dirty="0">
                        <a:latin typeface="+mn-lt"/>
                        <a:ea typeface="Calibri"/>
                        <a:cs typeface="Times New Roman"/>
                      </a:endParaRPr>
                    </a:p>
                    <a:p>
                      <a:pPr marL="0" marR="0">
                        <a:lnSpc>
                          <a:spcPct val="115000"/>
                        </a:lnSpc>
                        <a:spcBef>
                          <a:spcPts val="0"/>
                        </a:spcBef>
                        <a:spcAft>
                          <a:spcPts val="0"/>
                        </a:spcAft>
                      </a:pPr>
                      <a:r>
                        <a:rPr lang="en-US" sz="1400" dirty="0">
                          <a:latin typeface="+mn-lt"/>
                          <a:ea typeface="Calibri"/>
                          <a:cs typeface="Times New Roman"/>
                        </a:rPr>
                        <a:t>The number of formula units in the unit cell and the estimated standard deviations of the unit cell axial lengths and angles.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422400">
                <a:tc>
                  <a:txBody>
                    <a:bodyPr/>
                    <a:lstStyle/>
                    <a:p>
                      <a:pPr marL="0" marR="0">
                        <a:lnSpc>
                          <a:spcPct val="115000"/>
                        </a:lnSpc>
                        <a:spcBef>
                          <a:spcPts val="0"/>
                        </a:spcBef>
                        <a:spcAft>
                          <a:spcPts val="0"/>
                        </a:spcAft>
                      </a:pPr>
                      <a:r>
                        <a:rPr lang="en-US" sz="1400" b="1">
                          <a:latin typeface="+mn-lt"/>
                          <a:ea typeface="Calibri"/>
                          <a:cs typeface="Times New Roman"/>
                        </a:rPr>
                        <a:t>4</a:t>
                      </a:r>
                      <a:r>
                        <a:rPr lang="en-US" sz="1400" b="1" baseline="30000">
                          <a:latin typeface="+mn-lt"/>
                          <a:ea typeface="Calibri"/>
                          <a:cs typeface="Times New Roman"/>
                        </a:rPr>
                        <a:t>th</a:t>
                      </a:r>
                      <a:r>
                        <a:rPr lang="en-US" sz="1400" b="1">
                          <a:latin typeface="+mn-lt"/>
                          <a:ea typeface="Calibri"/>
                          <a:cs typeface="Times New Roman"/>
                        </a:rPr>
                        <a:t> line</a:t>
                      </a:r>
                      <a:endParaRPr lang="en-US" sz="140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latin typeface="+mn-lt"/>
                          <a:ea typeface="Calibri"/>
                          <a:cs typeface="Times New Roman"/>
                        </a:rPr>
                        <a:t>LATT</a:t>
                      </a:r>
                      <a:endParaRPr lang="en-US"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latin typeface="+mn-lt"/>
                          <a:ea typeface="Calibri"/>
                          <a:cs typeface="Times New Roman"/>
                        </a:rPr>
                        <a:t>The lattice type (i.e., </a:t>
                      </a:r>
                      <a:r>
                        <a:rPr lang="en-US" sz="1400" b="1" dirty="0">
                          <a:latin typeface="+mn-lt"/>
                          <a:ea typeface="Calibri"/>
                          <a:cs typeface="Times New Roman"/>
                        </a:rPr>
                        <a:t>1</a:t>
                      </a:r>
                      <a:r>
                        <a:rPr lang="en-US" sz="1400" dirty="0">
                          <a:latin typeface="+mn-lt"/>
                          <a:ea typeface="Calibri"/>
                          <a:cs typeface="Times New Roman"/>
                        </a:rPr>
                        <a:t> for primitive (P), </a:t>
                      </a:r>
                      <a:r>
                        <a:rPr lang="en-US" sz="1400" b="1" dirty="0">
                          <a:latin typeface="+mn-lt"/>
                          <a:ea typeface="Calibri"/>
                          <a:cs typeface="Times New Roman"/>
                        </a:rPr>
                        <a:t>2</a:t>
                      </a:r>
                      <a:r>
                        <a:rPr lang="en-US" sz="1400" dirty="0">
                          <a:latin typeface="+mn-lt"/>
                          <a:ea typeface="Calibri"/>
                          <a:cs typeface="Times New Roman"/>
                        </a:rPr>
                        <a:t> for body centered (I), </a:t>
                      </a:r>
                      <a:r>
                        <a:rPr lang="en-US" sz="1400" b="1" dirty="0">
                          <a:latin typeface="+mn-lt"/>
                          <a:ea typeface="Calibri"/>
                          <a:cs typeface="Times New Roman"/>
                        </a:rPr>
                        <a:t>3</a:t>
                      </a:r>
                      <a:r>
                        <a:rPr lang="en-US" sz="1400" dirty="0">
                          <a:latin typeface="+mn-lt"/>
                          <a:ea typeface="Calibri"/>
                          <a:cs typeface="Times New Roman"/>
                        </a:rPr>
                        <a:t> for rhombohedral (R), </a:t>
                      </a:r>
                      <a:r>
                        <a:rPr lang="en-US" sz="1400" b="1" dirty="0">
                          <a:latin typeface="+mn-lt"/>
                          <a:ea typeface="Calibri"/>
                          <a:cs typeface="Times New Roman"/>
                        </a:rPr>
                        <a:t>4</a:t>
                      </a:r>
                      <a:r>
                        <a:rPr lang="en-US" sz="1400" dirty="0">
                          <a:latin typeface="+mn-lt"/>
                          <a:ea typeface="Calibri"/>
                          <a:cs typeface="Times New Roman"/>
                        </a:rPr>
                        <a:t> for face centered (F), </a:t>
                      </a:r>
                      <a:r>
                        <a:rPr lang="en-US" sz="1400" b="1" dirty="0">
                          <a:latin typeface="+mn-lt"/>
                          <a:ea typeface="Calibri"/>
                          <a:cs typeface="Times New Roman"/>
                        </a:rPr>
                        <a:t>5</a:t>
                      </a:r>
                      <a:r>
                        <a:rPr lang="en-US" sz="1400" dirty="0">
                          <a:latin typeface="+mn-lt"/>
                          <a:ea typeface="Calibri"/>
                          <a:cs typeface="Times New Roman"/>
                        </a:rPr>
                        <a:t> for A centered (A), </a:t>
                      </a:r>
                      <a:r>
                        <a:rPr lang="en-US" sz="1400" b="1" dirty="0">
                          <a:latin typeface="+mn-lt"/>
                          <a:ea typeface="Calibri"/>
                          <a:cs typeface="Times New Roman"/>
                        </a:rPr>
                        <a:t>6</a:t>
                      </a:r>
                      <a:r>
                        <a:rPr lang="en-US" sz="1400" dirty="0">
                          <a:latin typeface="+mn-lt"/>
                          <a:ea typeface="Calibri"/>
                          <a:cs typeface="Times New Roman"/>
                        </a:rPr>
                        <a:t> for B centered (B), or </a:t>
                      </a:r>
                      <a:r>
                        <a:rPr lang="en-US" sz="1400" b="1" dirty="0">
                          <a:latin typeface="+mn-lt"/>
                          <a:ea typeface="Calibri"/>
                          <a:cs typeface="Times New Roman"/>
                        </a:rPr>
                        <a:t>7</a:t>
                      </a:r>
                      <a:r>
                        <a:rPr lang="en-US" sz="1400" dirty="0">
                          <a:latin typeface="+mn-lt"/>
                          <a:ea typeface="Calibri"/>
                          <a:cs typeface="Times New Roman"/>
                        </a:rPr>
                        <a:t> for C centered (C). For non-centrosymmetric space groups</a:t>
                      </a:r>
                      <a:r>
                        <a:rPr lang="en-US" sz="1400" b="0" dirty="0">
                          <a:latin typeface="+mn-lt"/>
                          <a:ea typeface="Calibri"/>
                          <a:cs typeface="Times New Roman"/>
                        </a:rPr>
                        <a:t> the number is </a:t>
                      </a:r>
                      <a:r>
                        <a:rPr lang="en-US" sz="1400" dirty="0">
                          <a:latin typeface="+mn-lt"/>
                          <a:ea typeface="Calibri"/>
                          <a:cs typeface="Times New Roman"/>
                        </a:rPr>
                        <a:t>negative while it is a positive for a centrosymmetric space group.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78207790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685800" y="1078468"/>
            <a:ext cx="1828386" cy="369332"/>
          </a:xfrm>
          <a:prstGeom prst="rect">
            <a:avLst/>
          </a:prstGeom>
          <a:noFill/>
        </p:spPr>
        <p:txBody>
          <a:bodyPr wrap="none" rtlCol="0">
            <a:spAutoFit/>
          </a:bodyPr>
          <a:lstStyle/>
          <a:p>
            <a:r>
              <a:rPr lang="en-US" b="1" dirty="0"/>
              <a:t>The .ins / .res file</a:t>
            </a:r>
          </a:p>
        </p:txBody>
      </p:sp>
      <p:graphicFrame>
        <p:nvGraphicFramePr>
          <p:cNvPr id="8" name="Table 7"/>
          <p:cNvGraphicFramePr>
            <a:graphicFrameLocks noGrp="1"/>
          </p:cNvGraphicFramePr>
          <p:nvPr>
            <p:extLst>
              <p:ext uri="{D42A27DB-BD31-4B8C-83A1-F6EECF244321}">
                <p14:modId xmlns:p14="http://schemas.microsoft.com/office/powerpoint/2010/main" val="1922355446"/>
              </p:ext>
            </p:extLst>
          </p:nvPr>
        </p:nvGraphicFramePr>
        <p:xfrm>
          <a:off x="685800" y="1600200"/>
          <a:ext cx="7620001" cy="5037410"/>
        </p:xfrm>
        <a:graphic>
          <a:graphicData uri="http://schemas.openxmlformats.org/drawingml/2006/table">
            <a:tbl>
              <a:tblPr/>
              <a:tblGrid>
                <a:gridCol w="1375038">
                  <a:extLst>
                    <a:ext uri="{9D8B030D-6E8A-4147-A177-3AD203B41FA5}">
                      <a16:colId xmlns:a16="http://schemas.microsoft.com/office/drawing/2014/main" val="20000"/>
                    </a:ext>
                  </a:extLst>
                </a:gridCol>
                <a:gridCol w="1432331">
                  <a:extLst>
                    <a:ext uri="{9D8B030D-6E8A-4147-A177-3AD203B41FA5}">
                      <a16:colId xmlns:a16="http://schemas.microsoft.com/office/drawing/2014/main" val="20001"/>
                    </a:ext>
                  </a:extLst>
                </a:gridCol>
                <a:gridCol w="4812632">
                  <a:extLst>
                    <a:ext uri="{9D8B030D-6E8A-4147-A177-3AD203B41FA5}">
                      <a16:colId xmlns:a16="http://schemas.microsoft.com/office/drawing/2014/main" val="20002"/>
                    </a:ext>
                  </a:extLst>
                </a:gridCol>
              </a:tblGrid>
              <a:tr h="736092">
                <a:tc>
                  <a:txBody>
                    <a:bodyPr/>
                    <a:lstStyle/>
                    <a:p>
                      <a:pPr marL="0" marR="0">
                        <a:lnSpc>
                          <a:spcPct val="115000"/>
                        </a:lnSpc>
                        <a:spcBef>
                          <a:spcPts val="0"/>
                        </a:spcBef>
                        <a:spcAft>
                          <a:spcPts val="0"/>
                        </a:spcAft>
                      </a:pPr>
                      <a:r>
                        <a:rPr lang="en-US" sz="1400" b="1" dirty="0">
                          <a:latin typeface="+mn-lt"/>
                          <a:ea typeface="Calibri"/>
                          <a:cs typeface="Times New Roman"/>
                        </a:rPr>
                        <a:t>Line Number in .ins file</a:t>
                      </a:r>
                      <a:endParaRPr lang="en-US"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latin typeface="+mn-lt"/>
                          <a:ea typeface="Calibri"/>
                          <a:cs typeface="Times New Roman"/>
                        </a:rPr>
                        <a:t>Command</a:t>
                      </a:r>
                      <a:endParaRPr lang="en-US"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a:latin typeface="+mn-lt"/>
                          <a:ea typeface="Calibri"/>
                          <a:cs typeface="Times New Roman"/>
                        </a:rPr>
                        <a:t>Variables and Explanation</a:t>
                      </a:r>
                      <a:endParaRPr lang="en-US" sz="140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682496">
                <a:tc>
                  <a:txBody>
                    <a:bodyPr/>
                    <a:lstStyle/>
                    <a:p>
                      <a:pPr marL="0" marR="0">
                        <a:lnSpc>
                          <a:spcPct val="115000"/>
                        </a:lnSpc>
                        <a:spcBef>
                          <a:spcPts val="0"/>
                        </a:spcBef>
                        <a:spcAft>
                          <a:spcPts val="0"/>
                        </a:spcAft>
                      </a:pPr>
                      <a:r>
                        <a:rPr lang="en-US" sz="1200" b="1">
                          <a:latin typeface="Times New Roman"/>
                          <a:ea typeface="Calibri"/>
                          <a:cs typeface="Times New Roman"/>
                        </a:rPr>
                        <a:t>5</a:t>
                      </a:r>
                      <a:r>
                        <a:rPr lang="en-US" sz="1200" b="1" baseline="30000">
                          <a:latin typeface="Times New Roman"/>
                          <a:ea typeface="Calibri"/>
                          <a:cs typeface="Times New Roman"/>
                        </a:rPr>
                        <a:t>th</a:t>
                      </a:r>
                      <a:r>
                        <a:rPr lang="en-US" sz="1200" b="1">
                          <a:latin typeface="Times New Roman"/>
                          <a:ea typeface="Calibri"/>
                          <a:cs typeface="Times New Roman"/>
                        </a:rPr>
                        <a:t> line</a:t>
                      </a:r>
                      <a:endParaRPr lang="en-US"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latin typeface="Times New Roman"/>
                          <a:ea typeface="Calibri"/>
                          <a:cs typeface="Times New Roman"/>
                        </a:rPr>
                        <a:t>SYMM</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Times New Roman"/>
                          <a:ea typeface="Calibri"/>
                          <a:cs typeface="Times New Roman"/>
                        </a:rPr>
                        <a:t>The following values are the symmetry operations for the space group. They are the “general positions’ of the space group taken from the “International Tables” and they can be used to convert any random position in the unit cell (i.e., X, Y, Z) into all its equivalent positions. For some high symmetry space groups this may correspond to many lines of </a:t>
                      </a:r>
                      <a:r>
                        <a:rPr lang="en-US" sz="1200" b="1" dirty="0">
                          <a:latin typeface="Times New Roman"/>
                          <a:ea typeface="Calibri"/>
                          <a:cs typeface="Times New Roman"/>
                        </a:rPr>
                        <a:t>SYMM </a:t>
                      </a:r>
                      <a:r>
                        <a:rPr lang="en-US" sz="1200" dirty="0">
                          <a:latin typeface="Times New Roman"/>
                          <a:ea typeface="Calibri"/>
                          <a:cs typeface="Times New Roman"/>
                        </a:rPr>
                        <a:t>codes. For triclinic space groups this line is absent. [Note: the identity operation, operations related by a center of symmetry, and cell centering operations are omitted.]</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61872">
                <a:tc>
                  <a:txBody>
                    <a:bodyPr/>
                    <a:lstStyle/>
                    <a:p>
                      <a:pPr marL="0" marR="0">
                        <a:lnSpc>
                          <a:spcPct val="115000"/>
                        </a:lnSpc>
                        <a:spcBef>
                          <a:spcPts val="0"/>
                        </a:spcBef>
                        <a:spcAft>
                          <a:spcPts val="0"/>
                        </a:spcAft>
                      </a:pPr>
                      <a:r>
                        <a:rPr lang="en-US" sz="1200" b="1" dirty="0">
                          <a:latin typeface="Times New Roman"/>
                          <a:ea typeface="Calibri"/>
                          <a:cs typeface="Times New Roman"/>
                        </a:rPr>
                        <a:t>6</a:t>
                      </a:r>
                      <a:r>
                        <a:rPr lang="en-US" sz="1200" b="1" baseline="30000" dirty="0">
                          <a:latin typeface="Times New Roman"/>
                          <a:ea typeface="Calibri"/>
                          <a:cs typeface="Times New Roman"/>
                        </a:rPr>
                        <a:t>th</a:t>
                      </a:r>
                      <a:r>
                        <a:rPr lang="en-US" sz="1200" b="1" dirty="0">
                          <a:latin typeface="Times New Roman"/>
                          <a:ea typeface="Calibri"/>
                          <a:cs typeface="Times New Roman"/>
                        </a:rPr>
                        <a:t> line</a:t>
                      </a:r>
                      <a:endParaRPr lang="en-US" sz="12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latin typeface="Times New Roman"/>
                          <a:ea typeface="Calibri"/>
                          <a:cs typeface="Times New Roman"/>
                        </a:rPr>
                        <a:t>SFAC</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latin typeface="Times New Roman"/>
                          <a:ea typeface="Calibri"/>
                          <a:cs typeface="Times New Roman"/>
                        </a:rPr>
                        <a:t>Structure Factors (element symbols)</a:t>
                      </a:r>
                      <a:endParaRPr lang="en-US" sz="1100" dirty="0">
                        <a:latin typeface="Calibri"/>
                        <a:ea typeface="Calibri"/>
                        <a:cs typeface="Times New Roman"/>
                      </a:endParaRPr>
                    </a:p>
                    <a:p>
                      <a:pPr marL="0" marR="0">
                        <a:lnSpc>
                          <a:spcPct val="115000"/>
                        </a:lnSpc>
                        <a:spcBef>
                          <a:spcPts val="0"/>
                        </a:spcBef>
                        <a:spcAft>
                          <a:spcPts val="0"/>
                        </a:spcAft>
                      </a:pPr>
                      <a:r>
                        <a:rPr lang="en-US" sz="1200" dirty="0">
                          <a:latin typeface="Times New Roman"/>
                          <a:ea typeface="Calibri"/>
                          <a:cs typeface="Times New Roman"/>
                        </a:rPr>
                        <a:t>This line gives the symbols for the elements present in the crystal. The first two elements are always C followed by H (if they are present). When using standard wavelengths (Mo, Cu, Ag, and soon Ga) the program will use the element identities to look up the scattering power of each atom type when it is doing calculations.</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35272">
                <a:tc>
                  <a:txBody>
                    <a:bodyPr/>
                    <a:lstStyle/>
                    <a:p>
                      <a:pPr marL="0" marR="0">
                        <a:lnSpc>
                          <a:spcPct val="115000"/>
                        </a:lnSpc>
                        <a:spcBef>
                          <a:spcPts val="0"/>
                        </a:spcBef>
                        <a:spcAft>
                          <a:spcPts val="0"/>
                        </a:spcAft>
                      </a:pPr>
                      <a:r>
                        <a:rPr lang="en-US" sz="1200" b="1" dirty="0">
                          <a:latin typeface="Times New Roman"/>
                          <a:ea typeface="Calibri"/>
                          <a:cs typeface="Times New Roman"/>
                        </a:rPr>
                        <a:t>7</a:t>
                      </a:r>
                      <a:r>
                        <a:rPr lang="en-US" sz="1200" b="1" baseline="30000" dirty="0">
                          <a:latin typeface="Times New Roman"/>
                          <a:ea typeface="Calibri"/>
                          <a:cs typeface="Times New Roman"/>
                        </a:rPr>
                        <a:t>th</a:t>
                      </a:r>
                      <a:r>
                        <a:rPr lang="en-US" sz="1200" b="1" dirty="0">
                          <a:latin typeface="Times New Roman"/>
                          <a:ea typeface="Calibri"/>
                          <a:cs typeface="Times New Roman"/>
                        </a:rPr>
                        <a:t> line</a:t>
                      </a:r>
                      <a:endParaRPr lang="en-US" sz="12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latin typeface="Times New Roman"/>
                          <a:ea typeface="Calibri"/>
                          <a:cs typeface="Times New Roman"/>
                        </a:rPr>
                        <a:t>UNIT</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latin typeface="Times New Roman"/>
                          <a:ea typeface="Calibri"/>
                          <a:cs typeface="Times New Roman"/>
                        </a:rPr>
                        <a:t>number of atoms of each type in the unit cell</a:t>
                      </a:r>
                      <a:endParaRPr lang="en-US" sz="1100" dirty="0">
                        <a:latin typeface="Calibri"/>
                        <a:ea typeface="Calibri"/>
                        <a:cs typeface="Times New Roman"/>
                      </a:endParaRPr>
                    </a:p>
                    <a:p>
                      <a:pPr marL="0" marR="0">
                        <a:lnSpc>
                          <a:spcPct val="115000"/>
                        </a:lnSpc>
                        <a:spcBef>
                          <a:spcPts val="0"/>
                        </a:spcBef>
                        <a:spcAft>
                          <a:spcPts val="0"/>
                        </a:spcAft>
                      </a:pPr>
                      <a:r>
                        <a:rPr lang="en-US" sz="1200" dirty="0">
                          <a:latin typeface="Times New Roman"/>
                          <a:ea typeface="Calibri"/>
                          <a:cs typeface="Times New Roman"/>
                        </a:rPr>
                        <a:t>These numbers have to be in the same order as the </a:t>
                      </a:r>
                      <a:r>
                        <a:rPr lang="en-US" sz="1200" b="1" dirty="0">
                          <a:latin typeface="Times New Roman"/>
                          <a:ea typeface="Calibri"/>
                          <a:cs typeface="Times New Roman"/>
                        </a:rPr>
                        <a:t>SFAC </a:t>
                      </a:r>
                      <a:r>
                        <a:rPr lang="en-US" sz="1200" dirty="0">
                          <a:latin typeface="Times New Roman"/>
                          <a:ea typeface="Calibri"/>
                          <a:cs typeface="Times New Roman"/>
                        </a:rPr>
                        <a:t>lists. If necessary, update using the “Update UNIT instruction” in </a:t>
                      </a:r>
                      <a:r>
                        <a:rPr lang="en-US" sz="1200" dirty="0" err="1">
                          <a:latin typeface="Times New Roman"/>
                          <a:ea typeface="Calibri"/>
                          <a:cs typeface="Times New Roman"/>
                        </a:rPr>
                        <a:t>ShelXle</a:t>
                      </a:r>
                      <a:endParaRPr lang="en-US" sz="1200" dirty="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35272">
                <a:tc gridSpan="3">
                  <a:txBody>
                    <a:bodyPr/>
                    <a:lstStyle/>
                    <a:p>
                      <a:pPr marL="0" marR="0">
                        <a:lnSpc>
                          <a:spcPct val="115000"/>
                        </a:lnSpc>
                        <a:spcBef>
                          <a:spcPts val="0"/>
                        </a:spcBef>
                        <a:spcAft>
                          <a:spcPts val="0"/>
                        </a:spcAft>
                      </a:pPr>
                      <a:r>
                        <a:rPr lang="en-US" sz="1400" b="1" kern="1200" dirty="0">
                          <a:solidFill>
                            <a:schemeClr val="tx1"/>
                          </a:solidFill>
                          <a:latin typeface="+mn-lt"/>
                          <a:ea typeface="+mn-ea"/>
                          <a:cs typeface="+mn-cs"/>
                        </a:rPr>
                        <a:t>NOTE: THE ORDER OF THE ABOVE SEVEN LINES MUST NOT BE CHANGED AND YOU CAN’T INSERT ANY OTHER COMMAND LINES IN HERE (exception: DISP and NEUT when an unusual wavelength or neutron radiation are used)</a:t>
                      </a:r>
                      <a:endParaRPr lang="en-US" sz="14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nSpc>
                          <a:spcPct val="115000"/>
                        </a:lnSpc>
                        <a:spcBef>
                          <a:spcPts val="0"/>
                        </a:spcBef>
                        <a:spcAft>
                          <a:spcPts val="0"/>
                        </a:spcAft>
                      </a:pP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nSpc>
                          <a:spcPct val="115000"/>
                        </a:lnSpc>
                        <a:spcBef>
                          <a:spcPts val="0"/>
                        </a:spcBef>
                        <a:spcAft>
                          <a:spcPts val="0"/>
                        </a:spcAft>
                      </a:pPr>
                      <a:endParaRPr lang="en-US" sz="1200" dirty="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78207790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685800" y="1078468"/>
            <a:ext cx="1828386" cy="369332"/>
          </a:xfrm>
          <a:prstGeom prst="rect">
            <a:avLst/>
          </a:prstGeom>
          <a:noFill/>
        </p:spPr>
        <p:txBody>
          <a:bodyPr wrap="none" rtlCol="0">
            <a:spAutoFit/>
          </a:bodyPr>
          <a:lstStyle/>
          <a:p>
            <a:r>
              <a:rPr lang="en-US" b="1" dirty="0"/>
              <a:t>The .ins / .res file</a:t>
            </a:r>
          </a:p>
        </p:txBody>
      </p:sp>
      <p:graphicFrame>
        <p:nvGraphicFramePr>
          <p:cNvPr id="8" name="Table 7"/>
          <p:cNvGraphicFramePr>
            <a:graphicFrameLocks noGrp="1"/>
          </p:cNvGraphicFramePr>
          <p:nvPr>
            <p:extLst>
              <p:ext uri="{D42A27DB-BD31-4B8C-83A1-F6EECF244321}">
                <p14:modId xmlns:p14="http://schemas.microsoft.com/office/powerpoint/2010/main" val="2847659580"/>
              </p:ext>
            </p:extLst>
          </p:nvPr>
        </p:nvGraphicFramePr>
        <p:xfrm>
          <a:off x="685800" y="1600200"/>
          <a:ext cx="7620001" cy="3895789"/>
        </p:xfrm>
        <a:graphic>
          <a:graphicData uri="http://schemas.openxmlformats.org/drawingml/2006/table">
            <a:tbl>
              <a:tblPr/>
              <a:tblGrid>
                <a:gridCol w="1375038">
                  <a:extLst>
                    <a:ext uri="{9D8B030D-6E8A-4147-A177-3AD203B41FA5}">
                      <a16:colId xmlns:a16="http://schemas.microsoft.com/office/drawing/2014/main" val="20000"/>
                    </a:ext>
                  </a:extLst>
                </a:gridCol>
                <a:gridCol w="1432331">
                  <a:extLst>
                    <a:ext uri="{9D8B030D-6E8A-4147-A177-3AD203B41FA5}">
                      <a16:colId xmlns:a16="http://schemas.microsoft.com/office/drawing/2014/main" val="20001"/>
                    </a:ext>
                  </a:extLst>
                </a:gridCol>
                <a:gridCol w="4812632">
                  <a:extLst>
                    <a:ext uri="{9D8B030D-6E8A-4147-A177-3AD203B41FA5}">
                      <a16:colId xmlns:a16="http://schemas.microsoft.com/office/drawing/2014/main" val="20002"/>
                    </a:ext>
                  </a:extLst>
                </a:gridCol>
              </a:tblGrid>
              <a:tr h="736092">
                <a:tc>
                  <a:txBody>
                    <a:bodyPr/>
                    <a:lstStyle/>
                    <a:p>
                      <a:pPr marL="0" marR="0">
                        <a:lnSpc>
                          <a:spcPct val="115000"/>
                        </a:lnSpc>
                        <a:spcBef>
                          <a:spcPts val="0"/>
                        </a:spcBef>
                        <a:spcAft>
                          <a:spcPts val="0"/>
                        </a:spcAft>
                      </a:pPr>
                      <a:r>
                        <a:rPr lang="en-US" sz="1400" b="1" dirty="0">
                          <a:latin typeface="+mn-lt"/>
                          <a:ea typeface="Calibri"/>
                          <a:cs typeface="Times New Roman"/>
                        </a:rPr>
                        <a:t>Line Number in .ins file</a:t>
                      </a:r>
                      <a:endParaRPr lang="en-US"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latin typeface="+mn-lt"/>
                          <a:ea typeface="Calibri"/>
                          <a:cs typeface="Times New Roman"/>
                        </a:rPr>
                        <a:t>Command</a:t>
                      </a:r>
                      <a:endParaRPr lang="en-US"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latin typeface="+mn-lt"/>
                          <a:ea typeface="Calibri"/>
                          <a:cs typeface="Times New Roman"/>
                        </a:rPr>
                        <a:t>Variables and Explanation</a:t>
                      </a:r>
                      <a:endParaRPr lang="en-US"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103120">
                <a:tc>
                  <a:txBody>
                    <a:bodyPr/>
                    <a:lstStyle/>
                    <a:p>
                      <a:pPr marL="0" marR="0">
                        <a:lnSpc>
                          <a:spcPct val="115000"/>
                        </a:lnSpc>
                        <a:spcBef>
                          <a:spcPts val="0"/>
                        </a:spcBef>
                        <a:spcAft>
                          <a:spcPts val="0"/>
                        </a:spcAft>
                      </a:pPr>
                      <a:r>
                        <a:rPr lang="en-US" sz="1200" b="1" dirty="0">
                          <a:latin typeface="Times New Roman"/>
                          <a:ea typeface="Calibri"/>
                          <a:cs typeface="Times New Roman"/>
                        </a:rPr>
                        <a:t>8</a:t>
                      </a:r>
                      <a:r>
                        <a:rPr lang="en-US" sz="1200" b="1" baseline="30000" dirty="0">
                          <a:latin typeface="Times New Roman"/>
                          <a:ea typeface="Calibri"/>
                          <a:cs typeface="Times New Roman"/>
                        </a:rPr>
                        <a:t>th</a:t>
                      </a:r>
                      <a:r>
                        <a:rPr lang="en-US" sz="750" b="1" dirty="0">
                          <a:latin typeface="Times New Roman"/>
                          <a:ea typeface="Calibri"/>
                          <a:cs typeface="Times New Roman"/>
                        </a:rPr>
                        <a:t> </a:t>
                      </a:r>
                      <a:r>
                        <a:rPr lang="en-US" sz="1200" b="1" dirty="0">
                          <a:latin typeface="Times New Roman"/>
                          <a:ea typeface="Calibri"/>
                          <a:cs typeface="Times New Roman"/>
                        </a:rPr>
                        <a:t>line</a:t>
                      </a:r>
                      <a:endParaRPr lang="en-US" sz="11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latin typeface="Times New Roman"/>
                          <a:ea typeface="Calibri"/>
                          <a:cs typeface="Times New Roman"/>
                        </a:rPr>
                        <a:t>TREF</a:t>
                      </a:r>
                      <a:endParaRPr lang="en-US" sz="1100" dirty="0">
                        <a:latin typeface="Calibri"/>
                        <a:ea typeface="Calibri"/>
                        <a:cs typeface="Times New Roman"/>
                      </a:endParaRPr>
                    </a:p>
                    <a:p>
                      <a:pPr marL="0" marR="0">
                        <a:lnSpc>
                          <a:spcPct val="115000"/>
                        </a:lnSpc>
                        <a:spcBef>
                          <a:spcPts val="0"/>
                        </a:spcBef>
                        <a:spcAft>
                          <a:spcPts val="0"/>
                        </a:spcAft>
                      </a:pPr>
                      <a:r>
                        <a:rPr lang="en-US" sz="1200" dirty="0">
                          <a:latin typeface="Times New Roman"/>
                          <a:ea typeface="Calibri"/>
                          <a:cs typeface="Times New Roman"/>
                        </a:rPr>
                        <a:t>or</a:t>
                      </a:r>
                      <a:endParaRPr lang="en-US" sz="1100" dirty="0">
                        <a:latin typeface="Calibri"/>
                        <a:ea typeface="Calibri"/>
                        <a:cs typeface="Times New Roman"/>
                      </a:endParaRPr>
                    </a:p>
                    <a:p>
                      <a:pPr marL="0" marR="0">
                        <a:lnSpc>
                          <a:spcPct val="115000"/>
                        </a:lnSpc>
                        <a:spcBef>
                          <a:spcPts val="0"/>
                        </a:spcBef>
                        <a:spcAft>
                          <a:spcPts val="0"/>
                        </a:spcAft>
                      </a:pPr>
                      <a:r>
                        <a:rPr lang="en-US" sz="1200" b="1" dirty="0">
                          <a:latin typeface="Times New Roman"/>
                          <a:ea typeface="Calibri"/>
                          <a:cs typeface="Times New Roman"/>
                        </a:rPr>
                        <a:t>PATT</a:t>
                      </a:r>
                      <a:endParaRPr lang="en-US" sz="1100" b="1" dirty="0">
                        <a:latin typeface="Calibri"/>
                        <a:ea typeface="Calibri"/>
                        <a:cs typeface="Times New Roman"/>
                      </a:endParaRPr>
                    </a:p>
                    <a:p>
                      <a:pPr marL="0" marR="0">
                        <a:lnSpc>
                          <a:spcPct val="115000"/>
                        </a:lnSpc>
                        <a:spcBef>
                          <a:spcPts val="0"/>
                        </a:spcBef>
                        <a:spcAft>
                          <a:spcPts val="0"/>
                        </a:spcAft>
                      </a:pPr>
                      <a:r>
                        <a:rPr lang="en-US" sz="1200" dirty="0">
                          <a:latin typeface="Times New Roman"/>
                          <a:ea typeface="Calibri"/>
                          <a:cs typeface="Times New Roman"/>
                        </a:rPr>
                        <a:t>or </a:t>
                      </a:r>
                      <a:endParaRPr lang="en-US" sz="1100" dirty="0">
                        <a:latin typeface="Calibri"/>
                        <a:ea typeface="Calibri"/>
                        <a:cs typeface="Times New Roman"/>
                      </a:endParaRPr>
                    </a:p>
                    <a:p>
                      <a:pPr marL="0" marR="0">
                        <a:lnSpc>
                          <a:spcPct val="115000"/>
                        </a:lnSpc>
                        <a:spcBef>
                          <a:spcPts val="0"/>
                        </a:spcBef>
                        <a:spcAft>
                          <a:spcPts val="0"/>
                        </a:spcAft>
                      </a:pPr>
                      <a:r>
                        <a:rPr lang="en-US" sz="1200" b="1" dirty="0">
                          <a:latin typeface="Times New Roman"/>
                          <a:ea typeface="Calibri"/>
                          <a:cs typeface="Times New Roman"/>
                        </a:rPr>
                        <a:t>FIND 58</a:t>
                      </a:r>
                      <a:endParaRPr lang="en-US" sz="1100" dirty="0">
                        <a:latin typeface="Calibri"/>
                        <a:ea typeface="Calibri"/>
                        <a:cs typeface="Times New Roman"/>
                      </a:endParaRPr>
                    </a:p>
                    <a:p>
                      <a:pPr marL="0" marR="0">
                        <a:lnSpc>
                          <a:spcPct val="115000"/>
                        </a:lnSpc>
                        <a:spcBef>
                          <a:spcPts val="0"/>
                        </a:spcBef>
                        <a:spcAft>
                          <a:spcPts val="0"/>
                        </a:spcAft>
                      </a:pPr>
                      <a:r>
                        <a:rPr lang="en-US" sz="1200" b="1" dirty="0">
                          <a:latin typeface="Times New Roman"/>
                          <a:ea typeface="Calibri"/>
                          <a:cs typeface="Times New Roman"/>
                        </a:rPr>
                        <a:t>PLOP 77</a:t>
                      </a:r>
                      <a:endParaRPr lang="en-US" sz="1100" dirty="0">
                        <a:latin typeface="Calibri"/>
                        <a:ea typeface="Calibri"/>
                        <a:cs typeface="Times New Roman"/>
                      </a:endParaRPr>
                    </a:p>
                    <a:p>
                      <a:pPr marL="0" marR="0">
                        <a:lnSpc>
                          <a:spcPct val="115000"/>
                        </a:lnSpc>
                        <a:spcBef>
                          <a:spcPts val="0"/>
                        </a:spcBef>
                        <a:spcAft>
                          <a:spcPts val="0"/>
                        </a:spcAft>
                      </a:pPr>
                      <a:r>
                        <a:rPr lang="en-US" sz="1200" b="1" dirty="0">
                          <a:latin typeface="Times New Roman"/>
                          <a:ea typeface="Calibri"/>
                          <a:cs typeface="Times New Roman"/>
                        </a:rPr>
                        <a:t>MIND 1.0 -0.1 </a:t>
                      </a:r>
                      <a:endParaRPr lang="en-US" sz="1100" dirty="0">
                        <a:latin typeface="Calibri"/>
                        <a:ea typeface="Calibri"/>
                        <a:cs typeface="Times New Roman"/>
                      </a:endParaRPr>
                    </a:p>
                    <a:p>
                      <a:pPr marL="0" marR="0">
                        <a:lnSpc>
                          <a:spcPct val="115000"/>
                        </a:lnSpc>
                        <a:spcBef>
                          <a:spcPts val="0"/>
                        </a:spcBef>
                        <a:spcAft>
                          <a:spcPts val="0"/>
                        </a:spcAft>
                      </a:pPr>
                      <a:r>
                        <a:rPr lang="en-US" sz="1200" b="1" dirty="0">
                          <a:latin typeface="Times New Roman"/>
                          <a:ea typeface="Calibri"/>
                          <a:cs typeface="Times New Roman"/>
                        </a:rPr>
                        <a:t>NTRY 1000</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Times New Roman"/>
                          <a:ea typeface="Calibri"/>
                          <a:cs typeface="Times New Roman"/>
                        </a:rPr>
                        <a:t>The command for a </a:t>
                      </a:r>
                      <a:r>
                        <a:rPr lang="en-US" sz="1200" i="1" dirty="0">
                          <a:latin typeface="Times New Roman"/>
                          <a:ea typeface="Calibri"/>
                          <a:cs typeface="Times New Roman"/>
                        </a:rPr>
                        <a:t>Direct methods </a:t>
                      </a:r>
                      <a:r>
                        <a:rPr lang="en-US" sz="1200" dirty="0">
                          <a:latin typeface="Times New Roman"/>
                          <a:ea typeface="Calibri"/>
                          <a:cs typeface="Times New Roman"/>
                        </a:rPr>
                        <a:t>structure search using </a:t>
                      </a:r>
                      <a:r>
                        <a:rPr lang="en-US" sz="1200" dirty="0" err="1">
                          <a:latin typeface="Times New Roman"/>
                          <a:ea typeface="Calibri"/>
                          <a:cs typeface="Times New Roman"/>
                        </a:rPr>
                        <a:t>ShelXS</a:t>
                      </a:r>
                      <a:r>
                        <a:rPr lang="en-US" sz="1200" dirty="0">
                          <a:latin typeface="Times New Roman"/>
                          <a:ea typeface="Calibri"/>
                          <a:cs typeface="Times New Roman"/>
                        </a:rPr>
                        <a:t>.</a:t>
                      </a:r>
                      <a:endParaRPr lang="en-US" sz="1100" dirty="0">
                        <a:latin typeface="Calibri"/>
                        <a:ea typeface="Calibri"/>
                        <a:cs typeface="Times New Roman"/>
                      </a:endParaRPr>
                    </a:p>
                    <a:p>
                      <a:pPr marL="0" marR="0">
                        <a:lnSpc>
                          <a:spcPct val="115000"/>
                        </a:lnSpc>
                        <a:spcBef>
                          <a:spcPts val="0"/>
                        </a:spcBef>
                        <a:spcAft>
                          <a:spcPts val="0"/>
                        </a:spcAft>
                      </a:pPr>
                      <a:endParaRPr lang="en-US" sz="1200" dirty="0">
                        <a:latin typeface="Times New Roman"/>
                        <a:ea typeface="Calibri"/>
                        <a:cs typeface="Times New Roman"/>
                      </a:endParaRPr>
                    </a:p>
                    <a:p>
                      <a:pPr marL="0" marR="0">
                        <a:lnSpc>
                          <a:spcPct val="115000"/>
                        </a:lnSpc>
                        <a:spcBef>
                          <a:spcPts val="0"/>
                        </a:spcBef>
                        <a:spcAft>
                          <a:spcPts val="0"/>
                        </a:spcAft>
                      </a:pPr>
                      <a:r>
                        <a:rPr lang="en-US" sz="1200" dirty="0">
                          <a:latin typeface="Times New Roman"/>
                          <a:ea typeface="Calibri"/>
                          <a:cs typeface="Times New Roman"/>
                        </a:rPr>
                        <a:t>The command for a </a:t>
                      </a:r>
                      <a:r>
                        <a:rPr lang="en-US" sz="1200" i="1" dirty="0">
                          <a:latin typeface="Times New Roman"/>
                          <a:ea typeface="Calibri"/>
                          <a:cs typeface="Times New Roman"/>
                        </a:rPr>
                        <a:t>Patterson methods </a:t>
                      </a:r>
                      <a:r>
                        <a:rPr lang="en-US" sz="1200" dirty="0">
                          <a:latin typeface="Times New Roman"/>
                          <a:ea typeface="Calibri"/>
                          <a:cs typeface="Times New Roman"/>
                        </a:rPr>
                        <a:t>structure search using </a:t>
                      </a:r>
                      <a:r>
                        <a:rPr lang="en-US" sz="1200" dirty="0" err="1">
                          <a:latin typeface="Times New Roman"/>
                          <a:ea typeface="Calibri"/>
                          <a:cs typeface="Times New Roman"/>
                        </a:rPr>
                        <a:t>ShelXS</a:t>
                      </a:r>
                      <a:r>
                        <a:rPr lang="en-US" sz="1200" dirty="0">
                          <a:latin typeface="Times New Roman"/>
                          <a:ea typeface="Calibri"/>
                          <a:cs typeface="Times New Roman"/>
                        </a:rPr>
                        <a:t>.</a:t>
                      </a:r>
                      <a:endParaRPr lang="en-US" sz="1100" dirty="0">
                        <a:latin typeface="Calibri"/>
                        <a:ea typeface="Calibri"/>
                        <a:cs typeface="Times New Roman"/>
                      </a:endParaRPr>
                    </a:p>
                    <a:p>
                      <a:pPr marL="0" marR="0">
                        <a:lnSpc>
                          <a:spcPct val="115000"/>
                        </a:lnSpc>
                        <a:spcBef>
                          <a:spcPts val="0"/>
                        </a:spcBef>
                        <a:spcAft>
                          <a:spcPts val="0"/>
                        </a:spcAft>
                      </a:pPr>
                      <a:endParaRPr lang="en-US" sz="1200" dirty="0">
                        <a:latin typeface="Times New Roman"/>
                        <a:ea typeface="Calibri"/>
                        <a:cs typeface="Times New Roman"/>
                      </a:endParaRPr>
                    </a:p>
                    <a:p>
                      <a:pPr marL="0" marR="0">
                        <a:lnSpc>
                          <a:spcPct val="115000"/>
                        </a:lnSpc>
                        <a:spcBef>
                          <a:spcPts val="0"/>
                        </a:spcBef>
                        <a:spcAft>
                          <a:spcPts val="0"/>
                        </a:spcAft>
                      </a:pPr>
                      <a:r>
                        <a:rPr lang="en-US" sz="1200" dirty="0">
                          <a:latin typeface="Times New Roman"/>
                          <a:ea typeface="Calibri"/>
                          <a:cs typeface="Times New Roman"/>
                        </a:rPr>
                        <a:t>The commands for a </a:t>
                      </a:r>
                      <a:r>
                        <a:rPr lang="en-US" sz="1200" i="1" dirty="0">
                          <a:latin typeface="Times New Roman"/>
                          <a:ea typeface="Calibri"/>
                          <a:cs typeface="Times New Roman"/>
                        </a:rPr>
                        <a:t>Direct methods </a:t>
                      </a:r>
                      <a:r>
                        <a:rPr lang="en-US" sz="1200" dirty="0">
                          <a:latin typeface="Times New Roman"/>
                          <a:ea typeface="Calibri"/>
                          <a:cs typeface="Times New Roman"/>
                        </a:rPr>
                        <a:t>structure search using </a:t>
                      </a:r>
                      <a:r>
                        <a:rPr lang="en-US" sz="1200" dirty="0" err="1">
                          <a:latin typeface="Times New Roman"/>
                          <a:ea typeface="Calibri"/>
                          <a:cs typeface="Times New Roman"/>
                        </a:rPr>
                        <a:t>ShelXD</a:t>
                      </a:r>
                      <a:r>
                        <a:rPr lang="en-US" sz="1200" dirty="0">
                          <a:latin typeface="Times New Roman"/>
                          <a:ea typeface="Calibri"/>
                          <a:cs typeface="Times New Roman"/>
                        </a:rPr>
                        <a:t>.</a:t>
                      </a:r>
                      <a:endParaRPr lang="en-US" sz="1100" dirty="0">
                        <a:latin typeface="Calibri"/>
                        <a:ea typeface="Calibri"/>
                        <a:cs typeface="Times New Roman"/>
                      </a:endParaRPr>
                    </a:p>
                    <a:p>
                      <a:pPr marL="0" marR="0">
                        <a:lnSpc>
                          <a:spcPct val="115000"/>
                        </a:lnSpc>
                        <a:spcBef>
                          <a:spcPts val="0"/>
                        </a:spcBef>
                        <a:spcAft>
                          <a:spcPts val="0"/>
                        </a:spcAft>
                      </a:pPr>
                      <a:endParaRPr lang="en-US" sz="1200" b="1" dirty="0">
                        <a:latin typeface="Times New Roman"/>
                        <a:ea typeface="Calibri"/>
                        <a:cs typeface="Times New Roman"/>
                      </a:endParaRPr>
                    </a:p>
                    <a:p>
                      <a:pPr marL="0" marR="0">
                        <a:lnSpc>
                          <a:spcPct val="115000"/>
                        </a:lnSpc>
                        <a:spcBef>
                          <a:spcPts val="0"/>
                        </a:spcBef>
                        <a:spcAft>
                          <a:spcPts val="0"/>
                        </a:spcAft>
                      </a:pPr>
                      <a:endParaRPr lang="en-US" sz="1200" b="1" dirty="0">
                        <a:latin typeface="Times New Roman"/>
                        <a:ea typeface="Calibri"/>
                        <a:cs typeface="Times New Roman"/>
                      </a:endParaRPr>
                    </a:p>
                    <a:p>
                      <a:pPr marL="0" marR="0">
                        <a:lnSpc>
                          <a:spcPct val="115000"/>
                        </a:lnSpc>
                        <a:spcBef>
                          <a:spcPts val="0"/>
                        </a:spcBef>
                        <a:spcAft>
                          <a:spcPts val="0"/>
                        </a:spcAft>
                      </a:pPr>
                      <a:endParaRPr lang="en-US" sz="1200" b="1" dirty="0">
                        <a:latin typeface="Times New Roman"/>
                        <a:ea typeface="Calibri"/>
                        <a:cs typeface="Times New Roman"/>
                      </a:endParaRPr>
                    </a:p>
                    <a:p>
                      <a:pPr marL="0" marR="0">
                        <a:lnSpc>
                          <a:spcPct val="115000"/>
                        </a:lnSpc>
                        <a:spcBef>
                          <a:spcPts val="0"/>
                        </a:spcBef>
                        <a:spcAft>
                          <a:spcPts val="0"/>
                        </a:spcAft>
                      </a:pPr>
                      <a:r>
                        <a:rPr lang="en-US" sz="1200" b="0" dirty="0">
                          <a:latin typeface="Times New Roman"/>
                          <a:ea typeface="Calibri"/>
                          <a:cs typeface="Times New Roman"/>
                        </a:rPr>
                        <a:t>No commands are needed for a default </a:t>
                      </a:r>
                      <a:r>
                        <a:rPr lang="en-US" sz="1200" b="0" i="1" dirty="0">
                          <a:latin typeface="Times New Roman"/>
                          <a:ea typeface="Calibri"/>
                          <a:cs typeface="Times New Roman"/>
                        </a:rPr>
                        <a:t>Dual methods</a:t>
                      </a:r>
                      <a:r>
                        <a:rPr lang="en-US" sz="1200" b="0" i="0" dirty="0">
                          <a:latin typeface="Times New Roman"/>
                          <a:ea typeface="Calibri"/>
                          <a:cs typeface="Times New Roman"/>
                        </a:rPr>
                        <a:t> search </a:t>
                      </a:r>
                      <a:r>
                        <a:rPr lang="en-US" sz="1200" b="0" dirty="0">
                          <a:latin typeface="Times New Roman"/>
                          <a:ea typeface="Calibri"/>
                          <a:cs typeface="Times New Roman"/>
                        </a:rPr>
                        <a:t>using </a:t>
                      </a:r>
                      <a:r>
                        <a:rPr lang="en-US" sz="1200" b="0" dirty="0" err="1">
                          <a:latin typeface="Times New Roman"/>
                          <a:ea typeface="Calibri"/>
                          <a:cs typeface="Times New Roman"/>
                        </a:rPr>
                        <a:t>ShelXT</a:t>
                      </a:r>
                      <a:endParaRPr lang="en-US" sz="1200" b="0" dirty="0">
                        <a:latin typeface="Times New Roman"/>
                        <a:ea typeface="Calibri"/>
                        <a:cs typeface="Times New Roman"/>
                      </a:endParaRPr>
                    </a:p>
                    <a:p>
                      <a:pPr marL="0" marR="0">
                        <a:lnSpc>
                          <a:spcPct val="115000"/>
                        </a:lnSpc>
                        <a:spcBef>
                          <a:spcPts val="0"/>
                        </a:spcBef>
                        <a:spcAft>
                          <a:spcPts val="0"/>
                        </a:spcAft>
                      </a:pPr>
                      <a:endParaRPr lang="en-US" sz="1200" b="1" dirty="0">
                        <a:latin typeface="Times New Roman"/>
                        <a:ea typeface="Calibri"/>
                        <a:cs typeface="Times New Roman"/>
                      </a:endParaRPr>
                    </a:p>
                    <a:p>
                      <a:pPr marL="0" marR="0">
                        <a:lnSpc>
                          <a:spcPct val="115000"/>
                        </a:lnSpc>
                        <a:spcBef>
                          <a:spcPts val="0"/>
                        </a:spcBef>
                        <a:spcAft>
                          <a:spcPts val="0"/>
                        </a:spcAft>
                      </a:pPr>
                      <a:r>
                        <a:rPr lang="en-US" sz="1200" b="1" dirty="0">
                          <a:latin typeface="Times New Roman"/>
                          <a:ea typeface="Calibri"/>
                          <a:cs typeface="Times New Roman"/>
                        </a:rPr>
                        <a:t>These lines will be omitted once the structure is solved. </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37388">
                <a:tc>
                  <a:txBody>
                    <a:bodyPr/>
                    <a:lstStyle/>
                    <a:p>
                      <a:pPr marL="0" marR="0">
                        <a:lnSpc>
                          <a:spcPct val="115000"/>
                        </a:lnSpc>
                        <a:spcBef>
                          <a:spcPts val="0"/>
                        </a:spcBef>
                        <a:spcAft>
                          <a:spcPts val="0"/>
                        </a:spcAft>
                      </a:pPr>
                      <a:r>
                        <a:rPr lang="en-US" sz="1200" b="1" dirty="0">
                          <a:latin typeface="Times New Roman"/>
                          <a:ea typeface="Calibri"/>
                          <a:cs typeface="Times New Roman"/>
                        </a:rPr>
                        <a:t>second last line</a:t>
                      </a:r>
                      <a:endParaRPr lang="en-US" sz="11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latin typeface="Times New Roman"/>
                          <a:ea typeface="Calibri"/>
                          <a:cs typeface="Times New Roman"/>
                        </a:rPr>
                        <a:t>HKLF #</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a:ea typeface="Calibri"/>
                          <a:cs typeface="Times New Roman"/>
                        </a:rPr>
                        <a:t>4 or 5, for all practical purposes (5 for crystals that are twinned by non-merohedry, 4 for all other single crystal data sets)</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22148">
                <a:tc>
                  <a:txBody>
                    <a:bodyPr/>
                    <a:lstStyle/>
                    <a:p>
                      <a:pPr marL="0" marR="0">
                        <a:lnSpc>
                          <a:spcPct val="115000"/>
                        </a:lnSpc>
                        <a:spcBef>
                          <a:spcPts val="0"/>
                        </a:spcBef>
                        <a:spcAft>
                          <a:spcPts val="0"/>
                        </a:spcAft>
                      </a:pPr>
                      <a:r>
                        <a:rPr lang="en-US" sz="1200" b="1" dirty="0">
                          <a:latin typeface="Times New Roman"/>
                          <a:ea typeface="Calibri"/>
                          <a:cs typeface="Times New Roman"/>
                        </a:rPr>
                        <a:t>last line</a:t>
                      </a:r>
                      <a:endParaRPr lang="en-US" sz="11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latin typeface="Times New Roman"/>
                          <a:ea typeface="Calibri"/>
                          <a:cs typeface="Times New Roman"/>
                        </a:rPr>
                        <a:t>END</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TextBox 4"/>
          <p:cNvSpPr txBox="1"/>
          <p:nvPr/>
        </p:nvSpPr>
        <p:spPr>
          <a:xfrm>
            <a:off x="609600" y="5486400"/>
            <a:ext cx="7924800" cy="369332"/>
          </a:xfrm>
          <a:prstGeom prst="rect">
            <a:avLst/>
          </a:prstGeom>
          <a:noFill/>
        </p:spPr>
        <p:txBody>
          <a:bodyPr wrap="square" rtlCol="0">
            <a:spAutoFit/>
          </a:bodyPr>
          <a:lstStyle/>
          <a:p>
            <a:r>
              <a:rPr lang="en-US" dirty="0"/>
              <a:t>For all </a:t>
            </a:r>
            <a:r>
              <a:rPr lang="en-US" dirty="0" err="1"/>
              <a:t>Shelxl</a:t>
            </a:r>
            <a:r>
              <a:rPr lang="en-US" dirty="0"/>
              <a:t> instructions, see </a:t>
            </a:r>
            <a:r>
              <a:rPr lang="en-US" dirty="0">
                <a:hlinkClick r:id="rId2"/>
              </a:rPr>
              <a:t>http://shelx.uni-goettingen.de/shelxl_html.php</a:t>
            </a:r>
            <a:r>
              <a:rPr lang="en-US" dirty="0"/>
              <a:t> </a:t>
            </a:r>
          </a:p>
        </p:txBody>
      </p:sp>
    </p:spTree>
    <p:extLst>
      <p:ext uri="{BB962C8B-B14F-4D97-AF65-F5344CB8AC3E}">
        <p14:creationId xmlns:p14="http://schemas.microsoft.com/office/powerpoint/2010/main" val="78207790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685800" y="914400"/>
            <a:ext cx="1828386" cy="369332"/>
          </a:xfrm>
          <a:prstGeom prst="rect">
            <a:avLst/>
          </a:prstGeom>
          <a:noFill/>
        </p:spPr>
        <p:txBody>
          <a:bodyPr wrap="none" rtlCol="0">
            <a:spAutoFit/>
          </a:bodyPr>
          <a:lstStyle/>
          <a:p>
            <a:r>
              <a:rPr lang="en-US" b="1" dirty="0"/>
              <a:t>The .ins / .res file</a:t>
            </a:r>
          </a:p>
        </p:txBody>
      </p:sp>
      <p:sp>
        <p:nvSpPr>
          <p:cNvPr id="5" name="TextBox 4"/>
          <p:cNvSpPr txBox="1"/>
          <p:nvPr/>
        </p:nvSpPr>
        <p:spPr>
          <a:xfrm>
            <a:off x="762000" y="1219200"/>
            <a:ext cx="7529625" cy="5355312"/>
          </a:xfrm>
          <a:prstGeom prst="rect">
            <a:avLst/>
          </a:prstGeom>
          <a:noFill/>
        </p:spPr>
        <p:txBody>
          <a:bodyPr wrap="none" rtlCol="0">
            <a:spAutoFit/>
          </a:bodyPr>
          <a:lstStyle/>
          <a:p>
            <a:r>
              <a:rPr lang="en-US" dirty="0"/>
              <a:t>Typical ins/res file </a:t>
            </a:r>
            <a:r>
              <a:rPr lang="en-US" b="1" dirty="0"/>
              <a:t>during</a:t>
            </a:r>
            <a:r>
              <a:rPr lang="en-US" dirty="0"/>
              <a:t> refinement procedure:</a:t>
            </a:r>
          </a:p>
          <a:p>
            <a:endParaRPr lang="en-US" sz="1200" dirty="0"/>
          </a:p>
          <a:p>
            <a:r>
              <a:rPr lang="en-US" sz="1200" dirty="0">
                <a:latin typeface="Courier New" pitchFamily="49" charset="0"/>
                <a:cs typeface="Courier New" pitchFamily="49" charset="0"/>
              </a:rPr>
              <a:t>TITL 13RN007_0m in P2(1)/c</a:t>
            </a:r>
          </a:p>
          <a:p>
            <a:r>
              <a:rPr lang="en-US" sz="1200" dirty="0">
                <a:latin typeface="Courier New" pitchFamily="49" charset="0"/>
                <a:cs typeface="Courier New" pitchFamily="49" charset="0"/>
              </a:rPr>
              <a:t>CELL 0.71073  12.6854   6.3408  14.1903  90.000  95.991  90.000</a:t>
            </a:r>
          </a:p>
          <a:p>
            <a:r>
              <a:rPr lang="en-US" sz="1200" dirty="0">
                <a:latin typeface="Courier New" pitchFamily="49" charset="0"/>
                <a:cs typeface="Courier New" pitchFamily="49" charset="0"/>
              </a:rPr>
              <a:t>ZERR    4.00   0.0015   0.0007   0.0017   0.000   0.002   0.000</a:t>
            </a:r>
          </a:p>
          <a:p>
            <a:r>
              <a:rPr lang="en-US" sz="1200" dirty="0">
                <a:latin typeface="Courier New" pitchFamily="49" charset="0"/>
                <a:cs typeface="Courier New" pitchFamily="49" charset="0"/>
              </a:rPr>
              <a:t>LATT  1</a:t>
            </a:r>
          </a:p>
          <a:p>
            <a:r>
              <a:rPr lang="en-US" sz="1200" dirty="0">
                <a:latin typeface="Courier New" pitchFamily="49" charset="0"/>
                <a:cs typeface="Courier New" pitchFamily="49" charset="0"/>
              </a:rPr>
              <a:t>SYMM -X, 0.5+Y, 0.5-Z</a:t>
            </a:r>
          </a:p>
          <a:p>
            <a:r>
              <a:rPr lang="en-US" sz="1200" dirty="0">
                <a:latin typeface="Courier New" pitchFamily="49" charset="0"/>
                <a:cs typeface="Courier New" pitchFamily="49" charset="0"/>
              </a:rPr>
              <a:t>SFAC C H N O V SE</a:t>
            </a:r>
          </a:p>
          <a:p>
            <a:r>
              <a:rPr lang="en-US" sz="1200" dirty="0">
                <a:latin typeface="Courier New" pitchFamily="49" charset="0"/>
                <a:cs typeface="Courier New" pitchFamily="49" charset="0"/>
              </a:rPr>
              <a:t>UNIT 20 52 8 36 4 4</a:t>
            </a:r>
          </a:p>
          <a:p>
            <a:r>
              <a:rPr lang="en-US" sz="1200" dirty="0">
                <a:latin typeface="Courier New" pitchFamily="49" charset="0"/>
                <a:cs typeface="Courier New" pitchFamily="49" charset="0"/>
              </a:rPr>
              <a:t>LIST 4</a:t>
            </a:r>
          </a:p>
          <a:p>
            <a:r>
              <a:rPr lang="en-US" sz="1200" dirty="0">
                <a:latin typeface="Courier New" pitchFamily="49" charset="0"/>
                <a:cs typeface="Courier New" pitchFamily="49" charset="0"/>
              </a:rPr>
              <a:t>TEMP -173.5</a:t>
            </a:r>
          </a:p>
          <a:p>
            <a:r>
              <a:rPr lang="en-US" sz="1200" dirty="0">
                <a:latin typeface="Courier New" pitchFamily="49" charset="0"/>
                <a:cs typeface="Courier New" pitchFamily="49" charset="0"/>
              </a:rPr>
              <a:t>SIZE 0.12 0.27 0.49</a:t>
            </a:r>
          </a:p>
          <a:p>
            <a:r>
              <a:rPr lang="en-US" sz="1200" dirty="0">
                <a:latin typeface="Courier New" pitchFamily="49" charset="0"/>
                <a:cs typeface="Courier New" pitchFamily="49" charset="0"/>
              </a:rPr>
              <a:t> </a:t>
            </a:r>
          </a:p>
          <a:p>
            <a:r>
              <a:rPr lang="en-US" sz="1200" dirty="0">
                <a:latin typeface="Courier New" pitchFamily="49" charset="0"/>
                <a:cs typeface="Courier New" pitchFamily="49" charset="0"/>
              </a:rPr>
              <a:t>L.S. 4</a:t>
            </a:r>
          </a:p>
          <a:p>
            <a:r>
              <a:rPr lang="en-US" sz="1200" dirty="0">
                <a:latin typeface="Courier New" pitchFamily="49" charset="0"/>
                <a:cs typeface="Courier New" pitchFamily="49" charset="0"/>
              </a:rPr>
              <a:t>BOND $H</a:t>
            </a:r>
          </a:p>
          <a:p>
            <a:r>
              <a:rPr lang="en-US" sz="1200" dirty="0">
                <a:latin typeface="Courier New" pitchFamily="49" charset="0"/>
                <a:cs typeface="Courier New" pitchFamily="49" charset="0"/>
              </a:rPr>
              <a:t>ACTA</a:t>
            </a:r>
          </a:p>
          <a:p>
            <a:r>
              <a:rPr lang="en-US" sz="1200" dirty="0">
                <a:latin typeface="Courier New" pitchFamily="49" charset="0"/>
                <a:cs typeface="Courier New" pitchFamily="49" charset="0"/>
              </a:rPr>
              <a:t>CONF</a:t>
            </a:r>
          </a:p>
          <a:p>
            <a:r>
              <a:rPr lang="en-US" sz="1200" dirty="0">
                <a:latin typeface="Courier New" pitchFamily="49" charset="0"/>
                <a:cs typeface="Courier New" pitchFamily="49" charset="0"/>
              </a:rPr>
              <a:t>FMAP 2</a:t>
            </a:r>
          </a:p>
          <a:p>
            <a:r>
              <a:rPr lang="en-US" sz="1200" dirty="0">
                <a:latin typeface="Courier New" pitchFamily="49" charset="0"/>
                <a:cs typeface="Courier New" pitchFamily="49" charset="0"/>
              </a:rPr>
              <a:t>PLAN 20</a:t>
            </a:r>
          </a:p>
          <a:p>
            <a:r>
              <a:rPr lang="en-US" sz="1200" dirty="0">
                <a:latin typeface="Courier New" pitchFamily="49" charset="0"/>
                <a:cs typeface="Courier New" pitchFamily="49" charset="0"/>
              </a:rPr>
              <a:t>HTAB</a:t>
            </a:r>
          </a:p>
          <a:p>
            <a:r>
              <a:rPr lang="en-US" sz="1200" dirty="0">
                <a:latin typeface="Courier New" pitchFamily="49" charset="0"/>
                <a:cs typeface="Courier New" pitchFamily="49" charset="0"/>
              </a:rPr>
              <a:t> </a:t>
            </a:r>
          </a:p>
          <a:p>
            <a:r>
              <a:rPr lang="en-US" sz="1200" dirty="0">
                <a:latin typeface="Courier New" pitchFamily="49" charset="0"/>
                <a:cs typeface="Courier New" pitchFamily="49" charset="0"/>
              </a:rPr>
              <a:t>WGHT    0.017400    0.900200</a:t>
            </a:r>
          </a:p>
          <a:p>
            <a:r>
              <a:rPr lang="en-US" sz="1200" dirty="0">
                <a:latin typeface="Courier New" pitchFamily="49" charset="0"/>
                <a:cs typeface="Courier New" pitchFamily="49" charset="0"/>
              </a:rPr>
              <a:t>FVAR       0.57706</a:t>
            </a:r>
          </a:p>
          <a:p>
            <a:r>
              <a:rPr lang="en-US" sz="1200" dirty="0">
                <a:latin typeface="Courier New" pitchFamily="49" charset="0"/>
                <a:cs typeface="Courier New" pitchFamily="49" charset="0"/>
              </a:rPr>
              <a:t>C1    1    0.037990    0.090484    0.494350    11.00000    0.00569    0.00913 =</a:t>
            </a:r>
          </a:p>
          <a:p>
            <a:r>
              <a:rPr lang="en-US" sz="1200" dirty="0">
                <a:latin typeface="Courier New" pitchFamily="49" charset="0"/>
                <a:cs typeface="Courier New" pitchFamily="49" charset="0"/>
              </a:rPr>
              <a:t>         0.00929    0.00085   -0.00016   -0.00048</a:t>
            </a:r>
          </a:p>
          <a:p>
            <a:r>
              <a:rPr lang="en-US" sz="1200" dirty="0">
                <a:latin typeface="Courier New" pitchFamily="49" charset="0"/>
                <a:cs typeface="Courier New" pitchFamily="49" charset="0"/>
              </a:rPr>
              <a:t>...</a:t>
            </a:r>
          </a:p>
          <a:p>
            <a:r>
              <a:rPr lang="en-US" sz="1200" dirty="0">
                <a:latin typeface="Courier New" pitchFamily="49" charset="0"/>
                <a:cs typeface="Courier New" pitchFamily="49" charset="0"/>
              </a:rPr>
              <a:t>HKLF 4</a:t>
            </a:r>
          </a:p>
          <a:p>
            <a:r>
              <a:rPr lang="en-US" sz="1200" dirty="0">
                <a:latin typeface="Courier New" pitchFamily="49" charset="0"/>
                <a:cs typeface="Courier New" pitchFamily="49" charset="0"/>
              </a:rPr>
              <a:t>END </a:t>
            </a:r>
          </a:p>
        </p:txBody>
      </p:sp>
    </p:spTree>
    <p:extLst>
      <p:ext uri="{BB962C8B-B14F-4D97-AF65-F5344CB8AC3E}">
        <p14:creationId xmlns:p14="http://schemas.microsoft.com/office/powerpoint/2010/main" val="78207790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57200" y="1002268"/>
            <a:ext cx="4114800" cy="369332"/>
          </a:xfrm>
          <a:prstGeom prst="rect">
            <a:avLst/>
          </a:prstGeom>
          <a:noFill/>
        </p:spPr>
        <p:txBody>
          <a:bodyPr wrap="square" rtlCol="0">
            <a:spAutoFit/>
          </a:bodyPr>
          <a:lstStyle/>
          <a:p>
            <a:r>
              <a:rPr lang="en-US" b="1" dirty="0"/>
              <a:t>The .ins / .res file, Atom Lines:</a:t>
            </a:r>
          </a:p>
        </p:txBody>
      </p:sp>
      <p:sp>
        <p:nvSpPr>
          <p:cNvPr id="5" name="TextBox 4"/>
          <p:cNvSpPr txBox="1"/>
          <p:nvPr/>
        </p:nvSpPr>
        <p:spPr>
          <a:xfrm>
            <a:off x="381000" y="1474887"/>
            <a:ext cx="8458200" cy="5078313"/>
          </a:xfrm>
          <a:prstGeom prst="rect">
            <a:avLst/>
          </a:prstGeom>
          <a:noFill/>
        </p:spPr>
        <p:txBody>
          <a:bodyPr wrap="square" rtlCol="0">
            <a:spAutoFit/>
          </a:bodyPr>
          <a:lstStyle/>
          <a:p>
            <a:r>
              <a:rPr lang="en-US" b="1" dirty="0"/>
              <a:t>1</a:t>
            </a:r>
            <a:r>
              <a:rPr lang="en-US" b="1" baseline="30000" dirty="0"/>
              <a:t>st</a:t>
            </a:r>
            <a:r>
              <a:rPr lang="en-US" b="1" dirty="0"/>
              <a:t> Column: atom name</a:t>
            </a:r>
          </a:p>
          <a:p>
            <a:r>
              <a:rPr lang="en-US" b="1" dirty="0"/>
              <a:t>2</a:t>
            </a:r>
            <a:r>
              <a:rPr lang="en-US" b="1" baseline="30000" dirty="0"/>
              <a:t>nd</a:t>
            </a:r>
            <a:r>
              <a:rPr lang="en-US" b="1" dirty="0"/>
              <a:t> Column:</a:t>
            </a:r>
            <a:r>
              <a:rPr lang="en-US" dirty="0"/>
              <a:t> </a:t>
            </a:r>
            <a:r>
              <a:rPr lang="en-US" b="1" dirty="0"/>
              <a:t>SFAC number</a:t>
            </a:r>
            <a:r>
              <a:rPr lang="en-US" dirty="0"/>
              <a:t>. Refers to the </a:t>
            </a:r>
            <a:r>
              <a:rPr lang="en-US" b="1" dirty="0"/>
              <a:t>SFAC line</a:t>
            </a:r>
            <a:r>
              <a:rPr lang="en-US" dirty="0"/>
              <a:t>, unambiguously defines the element/scattering factor.  </a:t>
            </a:r>
            <a:br>
              <a:rPr lang="en-US" dirty="0"/>
            </a:br>
            <a:r>
              <a:rPr lang="en-US" b="1" dirty="0"/>
              <a:t>3</a:t>
            </a:r>
            <a:r>
              <a:rPr lang="en-US" b="1" baseline="30000" dirty="0"/>
              <a:t>rd</a:t>
            </a:r>
            <a:r>
              <a:rPr lang="en-US" b="1" dirty="0"/>
              <a:t>-5</a:t>
            </a:r>
            <a:r>
              <a:rPr lang="en-US" b="1" baseline="30000" dirty="0"/>
              <a:t>th</a:t>
            </a:r>
            <a:r>
              <a:rPr lang="en-US" b="1" dirty="0"/>
              <a:t> Column: Fractional coordinates (x, y, z)</a:t>
            </a:r>
            <a:r>
              <a:rPr lang="en-US" dirty="0"/>
              <a:t>.</a:t>
            </a:r>
          </a:p>
          <a:p>
            <a:r>
              <a:rPr lang="en-US" b="1" dirty="0"/>
              <a:t>6</a:t>
            </a:r>
            <a:r>
              <a:rPr lang="en-US" b="1" baseline="30000" dirty="0"/>
              <a:t>th</a:t>
            </a:r>
            <a:r>
              <a:rPr lang="en-US" b="1" dirty="0"/>
              <a:t> Column:</a:t>
            </a:r>
            <a:r>
              <a:rPr lang="en-US" dirty="0"/>
              <a:t> SHELX code for the </a:t>
            </a:r>
            <a:r>
              <a:rPr lang="en-US" b="1" dirty="0"/>
              <a:t>occupancy</a:t>
            </a:r>
            <a:r>
              <a:rPr lang="en-US" dirty="0"/>
              <a:t> of the atom. The number is divided in two parts. The first part (usually single digit, e.g. 1) refers to a free variable. This number can be changed if the occupancy needs to be refined (e.g. if a site with a water molecule is only 80% occupied. Change 1 (referring to the 1</a:t>
            </a:r>
            <a:r>
              <a:rPr lang="en-US" baseline="30000" dirty="0"/>
              <a:t>st</a:t>
            </a:r>
            <a:r>
              <a:rPr lang="en-US" dirty="0"/>
              <a:t> value in the FVAR line, the overall scale factor) to 2 (referring to the 2</a:t>
            </a:r>
            <a:r>
              <a:rPr lang="en-US" baseline="30000" dirty="0"/>
              <a:t>nd</a:t>
            </a:r>
            <a:r>
              <a:rPr lang="en-US" dirty="0"/>
              <a:t> value, a free variable). Add a value in the 2</a:t>
            </a:r>
            <a:r>
              <a:rPr lang="en-US" baseline="30000" dirty="0"/>
              <a:t>nd</a:t>
            </a:r>
            <a:r>
              <a:rPr lang="en-US" dirty="0"/>
              <a:t> position of the FVAR line to refine the free variable. If the second free variable is already taken, use FVAR 3 or 4, etc</a:t>
            </a:r>
          </a:p>
          <a:p>
            <a:r>
              <a:rPr lang="en-US" dirty="0"/>
              <a:t>The second part of the number is 1 or smaller (e.g. 1.00000 or 0.50000). It is used to define an occupancy that does not need to be refined, e.g. if the occupancy is known, or if the atom lies on a special position. If an atom lies e.g. exactly on a rotation axis, thus 'with one half' in one asymmetric unit and with one half in another one, the occupancy has to be 0.5. The number should then be 10.50000. The two parts of the number can be used together, e.g. 20.50000 if the atom on the rotation axis is also only partially occupied. </a:t>
            </a:r>
          </a:p>
        </p:txBody>
      </p:sp>
    </p:spTree>
    <p:extLst>
      <p:ext uri="{BB962C8B-B14F-4D97-AF65-F5344CB8AC3E}">
        <p14:creationId xmlns:p14="http://schemas.microsoft.com/office/powerpoint/2010/main" val="78207790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57200" y="1219200"/>
            <a:ext cx="2492734" cy="369332"/>
          </a:xfrm>
          <a:prstGeom prst="rect">
            <a:avLst/>
          </a:prstGeom>
          <a:noFill/>
        </p:spPr>
        <p:txBody>
          <a:bodyPr wrap="none" rtlCol="0">
            <a:spAutoFit/>
          </a:bodyPr>
          <a:lstStyle/>
          <a:p>
            <a:r>
              <a:rPr lang="en-US" b="1" dirty="0"/>
              <a:t>Atom Lines (Continued):</a:t>
            </a:r>
          </a:p>
        </p:txBody>
      </p:sp>
      <p:sp>
        <p:nvSpPr>
          <p:cNvPr id="5" name="TextBox 4"/>
          <p:cNvSpPr txBox="1"/>
          <p:nvPr/>
        </p:nvSpPr>
        <p:spPr>
          <a:xfrm>
            <a:off x="381000" y="1676400"/>
            <a:ext cx="8458200" cy="4247317"/>
          </a:xfrm>
          <a:prstGeom prst="rect">
            <a:avLst/>
          </a:prstGeom>
          <a:noFill/>
        </p:spPr>
        <p:txBody>
          <a:bodyPr wrap="square" rtlCol="0">
            <a:spAutoFit/>
          </a:bodyPr>
          <a:lstStyle/>
          <a:p>
            <a:r>
              <a:rPr lang="en-US" b="1" dirty="0"/>
              <a:t>7</a:t>
            </a:r>
            <a:r>
              <a:rPr lang="en-US" b="1" baseline="30000" dirty="0"/>
              <a:t>th</a:t>
            </a:r>
            <a:r>
              <a:rPr lang="en-US" b="1" dirty="0"/>
              <a:t> Column: Displacement Parameter U</a:t>
            </a:r>
            <a:r>
              <a:rPr lang="en-US" dirty="0"/>
              <a:t>. Indicates how well the electron density is defined. Thermal motion of atoms, unrecognized reduced occupancies or wrongly assigned atom types (heavier than they really are) can be responsible for less-defined electron density represented by larger U values than normal. Starting value is 0.05.</a:t>
            </a:r>
          </a:p>
          <a:p>
            <a:endParaRPr lang="en-US" dirty="0"/>
          </a:p>
          <a:p>
            <a:pPr lvl="0" fontAlgn="base">
              <a:spcBef>
                <a:spcPct val="0"/>
              </a:spcBef>
              <a:spcAft>
                <a:spcPct val="0"/>
              </a:spcAft>
            </a:pPr>
            <a:r>
              <a:rPr lang="en-US" dirty="0"/>
              <a:t>When changing to anisotropic refinement (command ANIS), the single value for the displacement parameter (isotropic displacement parameter) is changed to six values for an anisotropic displacement parameter, which takes better into account asymmetric movements of atoms (e.g. perpendicular </a:t>
            </a:r>
            <a:r>
              <a:rPr lang="en-US" dirty="0" err="1"/>
              <a:t>vs</a:t>
            </a:r>
            <a:r>
              <a:rPr lang="en-US" dirty="0"/>
              <a:t> along a covalent bond). </a:t>
            </a:r>
          </a:p>
          <a:p>
            <a:pPr lvl="0" fontAlgn="base">
              <a:spcBef>
                <a:spcPct val="0"/>
              </a:spcBef>
              <a:spcAft>
                <a:spcPct val="0"/>
              </a:spcAft>
            </a:pPr>
            <a:endParaRPr lang="en-US" dirty="0"/>
          </a:p>
          <a:p>
            <a:pPr lvl="0" fontAlgn="base">
              <a:spcBef>
                <a:spcPct val="0"/>
              </a:spcBef>
              <a:spcAft>
                <a:spcPct val="0"/>
              </a:spcAft>
            </a:pPr>
            <a:r>
              <a:rPr lang="en-US" dirty="0"/>
              <a:t>Six parameters </a:t>
            </a:r>
            <a:r>
              <a:rPr lang="en-US" dirty="0" err="1"/>
              <a:t>U</a:t>
            </a:r>
            <a:r>
              <a:rPr lang="en-US" baseline="-25000" dirty="0" err="1"/>
              <a:t>ij</a:t>
            </a:r>
            <a:r>
              <a:rPr lang="en-US" dirty="0"/>
              <a:t> are used to describe anisotropic thermal motion (</a:t>
            </a:r>
            <a:r>
              <a:rPr lang="en-US" dirty="0" err="1"/>
              <a:t>i</a:t>
            </a:r>
            <a:r>
              <a:rPr lang="en-US" dirty="0"/>
              <a:t>, j = 1, 2, 3). They are diagonal and off diagonal terms of a three-by-three tensor. The diagonal elements U</a:t>
            </a:r>
            <a:r>
              <a:rPr lang="en-US" baseline="-25000" dirty="0"/>
              <a:t>11</a:t>
            </a:r>
            <a:r>
              <a:rPr lang="en-US" dirty="0"/>
              <a:t>, U</a:t>
            </a:r>
            <a:r>
              <a:rPr lang="en-US" baseline="-25000" dirty="0"/>
              <a:t>22</a:t>
            </a:r>
            <a:r>
              <a:rPr lang="en-US" dirty="0"/>
              <a:t> and U</a:t>
            </a:r>
            <a:r>
              <a:rPr lang="en-US" baseline="-25000" dirty="0"/>
              <a:t>33</a:t>
            </a:r>
            <a:r>
              <a:rPr lang="en-US" dirty="0"/>
              <a:t> are the displacement values along the reciprocal cell axes a*, b* and c*, respectively. An isotropic ellipsoid would have all off-diagonal terms equal to zero, all diagonal elements equal. </a:t>
            </a:r>
          </a:p>
        </p:txBody>
      </p:sp>
    </p:spTree>
    <p:extLst>
      <p:ext uri="{BB962C8B-B14F-4D97-AF65-F5344CB8AC3E}">
        <p14:creationId xmlns:p14="http://schemas.microsoft.com/office/powerpoint/2010/main" val="782077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latin typeface="Calibri"/>
                <a:ea typeface="+mn-ea"/>
                <a:cs typeface="+mn-cs"/>
              </a:rPr>
              <a:t>Introduction to X-ray Crystallography</a:t>
            </a:r>
          </a:p>
        </p:txBody>
      </p:sp>
      <p:sp>
        <p:nvSpPr>
          <p:cNvPr id="6" name="TextBox 5"/>
          <p:cNvSpPr txBox="1"/>
          <p:nvPr/>
        </p:nvSpPr>
        <p:spPr>
          <a:xfrm>
            <a:off x="685800" y="1381065"/>
            <a:ext cx="7598811" cy="4093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Scattering: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Scattering describes the interaction of matter with waves.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Scattering is coherent (elastic), when the incoming and outgoing waves have the same wavelength/frequency.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Scattering is incoherent (inelastic) if some of the energy of the incoming photon is lost (frequency of the emitted wave is longer than that of the incident beam).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prstClr val="black"/>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Elastic</a:t>
            </a:r>
            <a:r>
              <a:rPr kumimoji="0" lang="en-US" sz="2000" b="1" i="0" u="none" strike="noStrike" kern="1200" cap="none" spc="0" normalizeH="0" noProof="0" dirty="0">
                <a:ln>
                  <a:noFill/>
                </a:ln>
                <a:solidFill>
                  <a:prstClr val="black"/>
                </a:solidFill>
                <a:effectLst/>
                <a:uLnTx/>
                <a:uFillTx/>
                <a:latin typeface="Calibri"/>
                <a:ea typeface="+mn-ea"/>
                <a:cs typeface="+mn-cs"/>
              </a:rPr>
              <a:t> scattering at the electrons of atoms (Thompson scattering) is the effect we make use of in X-ray crystallography. </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109174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685800" y="1078468"/>
            <a:ext cx="1828386" cy="369332"/>
          </a:xfrm>
          <a:prstGeom prst="rect">
            <a:avLst/>
          </a:prstGeom>
          <a:noFill/>
        </p:spPr>
        <p:txBody>
          <a:bodyPr wrap="none" rtlCol="0">
            <a:spAutoFit/>
          </a:bodyPr>
          <a:lstStyle/>
          <a:p>
            <a:r>
              <a:rPr lang="en-US" b="1" dirty="0"/>
              <a:t>The .ins / .res file</a:t>
            </a:r>
          </a:p>
        </p:txBody>
      </p:sp>
      <p:graphicFrame>
        <p:nvGraphicFramePr>
          <p:cNvPr id="8" name="Table 7"/>
          <p:cNvGraphicFramePr>
            <a:graphicFrameLocks noGrp="1"/>
          </p:cNvGraphicFramePr>
          <p:nvPr>
            <p:extLst>
              <p:ext uri="{D42A27DB-BD31-4B8C-83A1-F6EECF244321}">
                <p14:modId xmlns:p14="http://schemas.microsoft.com/office/powerpoint/2010/main" val="3068679984"/>
              </p:ext>
            </p:extLst>
          </p:nvPr>
        </p:nvGraphicFramePr>
        <p:xfrm>
          <a:off x="685800" y="1600201"/>
          <a:ext cx="7620002" cy="4938859"/>
        </p:xfrm>
        <a:graphic>
          <a:graphicData uri="http://schemas.openxmlformats.org/drawingml/2006/table">
            <a:tbl>
              <a:tblPr/>
              <a:tblGrid>
                <a:gridCol w="990600">
                  <a:extLst>
                    <a:ext uri="{9D8B030D-6E8A-4147-A177-3AD203B41FA5}">
                      <a16:colId xmlns:a16="http://schemas.microsoft.com/office/drawing/2014/main" val="20000"/>
                    </a:ext>
                  </a:extLst>
                </a:gridCol>
                <a:gridCol w="6629402">
                  <a:extLst>
                    <a:ext uri="{9D8B030D-6E8A-4147-A177-3AD203B41FA5}">
                      <a16:colId xmlns:a16="http://schemas.microsoft.com/office/drawing/2014/main" val="20001"/>
                    </a:ext>
                  </a:extLst>
                </a:gridCol>
              </a:tblGrid>
              <a:tr h="490728">
                <a:tc gridSpan="2">
                  <a:txBody>
                    <a:bodyPr/>
                    <a:lstStyle/>
                    <a:p>
                      <a:pPr marL="0" marR="0">
                        <a:lnSpc>
                          <a:spcPct val="115000"/>
                        </a:lnSpc>
                        <a:spcBef>
                          <a:spcPts val="0"/>
                        </a:spcBef>
                        <a:spcAft>
                          <a:spcPts val="0"/>
                        </a:spcAft>
                      </a:pPr>
                      <a:r>
                        <a:rPr lang="en-US" sz="1400" b="1" dirty="0">
                          <a:latin typeface="Times New Roman"/>
                          <a:ea typeface="Calibri"/>
                          <a:cs typeface="Times New Roman"/>
                        </a:rPr>
                        <a:t>Once the structure is solved, the following </a:t>
                      </a:r>
                      <a:r>
                        <a:rPr lang="en-US" sz="1400" b="1" i="0" dirty="0">
                          <a:latin typeface="Times New Roman"/>
                          <a:ea typeface="Calibri"/>
                          <a:cs typeface="Times New Roman"/>
                        </a:rPr>
                        <a:t>lines should be </a:t>
                      </a:r>
                      <a:r>
                        <a:rPr lang="en-US" sz="1400" b="1" dirty="0">
                          <a:latin typeface="Times New Roman"/>
                          <a:ea typeface="Calibri"/>
                          <a:cs typeface="Times New Roman"/>
                        </a:rPr>
                        <a:t>put in between the UNIT and the first atom lines (many are placed automatically by XS, XD, XT or </a:t>
                      </a:r>
                      <a:r>
                        <a:rPr lang="en-US" sz="1400" b="1" dirty="0" err="1">
                          <a:latin typeface="Times New Roman"/>
                          <a:ea typeface="Calibri"/>
                          <a:cs typeface="Times New Roman"/>
                        </a:rPr>
                        <a:t>ShelXle</a:t>
                      </a:r>
                      <a:r>
                        <a:rPr lang="en-US" sz="1400" b="1" dirty="0">
                          <a:latin typeface="Times New Roman"/>
                          <a:ea typeface="Calibri"/>
                          <a:cs typeface="Times New Roman"/>
                        </a:rPr>
                        <a:t>). </a:t>
                      </a:r>
                      <a:endParaRPr lang="en-U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20624">
                <a:tc>
                  <a:txBody>
                    <a:bodyPr/>
                    <a:lstStyle/>
                    <a:p>
                      <a:pPr marL="0" marR="0">
                        <a:lnSpc>
                          <a:spcPct val="115000"/>
                        </a:lnSpc>
                        <a:spcBef>
                          <a:spcPts val="0"/>
                        </a:spcBef>
                        <a:spcAft>
                          <a:spcPts val="0"/>
                        </a:spcAft>
                      </a:pPr>
                      <a:r>
                        <a:rPr lang="en-US" sz="1200" b="1" dirty="0">
                          <a:latin typeface="Times New Roman"/>
                          <a:ea typeface="Calibri"/>
                          <a:cs typeface="Times New Roman"/>
                        </a:rPr>
                        <a:t>LIST</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Times New Roman"/>
                          <a:ea typeface="Calibri"/>
                          <a:cs typeface="Times New Roman"/>
                        </a:rPr>
                        <a:t>4 or 6, for practical purposes (4 for writing an</a:t>
                      </a:r>
                      <a:r>
                        <a:rPr lang="en-US" sz="1200" baseline="0" dirty="0">
                          <a:latin typeface="Times New Roman"/>
                          <a:ea typeface="Calibri"/>
                          <a:cs typeface="Times New Roman"/>
                        </a:rPr>
                        <a:t> old fashioned </a:t>
                      </a:r>
                      <a:r>
                        <a:rPr lang="en-US" sz="1200" baseline="0" dirty="0" err="1">
                          <a:latin typeface="Times New Roman"/>
                          <a:ea typeface="Calibri"/>
                          <a:cs typeface="Times New Roman"/>
                        </a:rPr>
                        <a:t>fcf</a:t>
                      </a:r>
                      <a:r>
                        <a:rPr lang="en-US" sz="1200" baseline="0" dirty="0">
                          <a:latin typeface="Times New Roman"/>
                          <a:ea typeface="Calibri"/>
                          <a:cs typeface="Times New Roman"/>
                        </a:rPr>
                        <a:t> </a:t>
                      </a:r>
                      <a:r>
                        <a:rPr lang="en-US" sz="1200" dirty="0">
                          <a:latin typeface="Times New Roman"/>
                          <a:ea typeface="Calibri"/>
                          <a:cs typeface="Times New Roman"/>
                        </a:rPr>
                        <a:t>file for use with some older programs (</a:t>
                      </a:r>
                      <a:r>
                        <a:rPr lang="en-US" sz="1200" dirty="0" err="1">
                          <a:latin typeface="Times New Roman"/>
                          <a:ea typeface="Calibri"/>
                          <a:cs typeface="Times New Roman"/>
                        </a:rPr>
                        <a:t>e.g</a:t>
                      </a:r>
                      <a:r>
                        <a:rPr lang="en-US" sz="1200" dirty="0">
                          <a:latin typeface="Times New Roman"/>
                          <a:ea typeface="Calibri"/>
                          <a:cs typeface="Times New Roman"/>
                        </a:rPr>
                        <a:t> </a:t>
                      </a:r>
                      <a:r>
                        <a:rPr lang="en-US" sz="1200" dirty="0" err="1">
                          <a:latin typeface="Times New Roman"/>
                          <a:ea typeface="Calibri"/>
                          <a:cs typeface="Times New Roman"/>
                        </a:rPr>
                        <a:t>Rotax</a:t>
                      </a:r>
                      <a:r>
                        <a:rPr lang="en-US" sz="1200" dirty="0">
                          <a:latin typeface="Times New Roman"/>
                          <a:ea typeface="Calibri"/>
                          <a:cs typeface="Times New Roman"/>
                        </a:rPr>
                        <a:t>) and for running </a:t>
                      </a:r>
                      <a:r>
                        <a:rPr lang="en-US" sz="1200" dirty="0" err="1">
                          <a:latin typeface="Times New Roman"/>
                          <a:ea typeface="Calibri"/>
                          <a:cs typeface="Times New Roman"/>
                        </a:rPr>
                        <a:t>Checkcif</a:t>
                      </a:r>
                      <a:r>
                        <a:rPr lang="en-US" sz="1200" dirty="0">
                          <a:latin typeface="Times New Roman"/>
                          <a:ea typeface="Calibri"/>
                          <a:cs typeface="Times New Roman"/>
                        </a:rPr>
                        <a:t>, 6 for displaying difference electron maps in </a:t>
                      </a:r>
                      <a:r>
                        <a:rPr lang="en-US" sz="1200" dirty="0" err="1">
                          <a:latin typeface="Times New Roman"/>
                          <a:ea typeface="Calibri"/>
                          <a:cs typeface="Times New Roman"/>
                        </a:rPr>
                        <a:t>ShelXle</a:t>
                      </a:r>
                      <a:r>
                        <a:rPr lang="en-US" sz="1200" dirty="0">
                          <a:latin typeface="Times New Roman"/>
                          <a:ea typeface="Calibri"/>
                          <a:cs typeface="Times New Roman"/>
                        </a:rPr>
                        <a:t>)</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39560">
                <a:tc>
                  <a:txBody>
                    <a:bodyPr/>
                    <a:lstStyle/>
                    <a:p>
                      <a:pPr marL="0" marR="0">
                        <a:lnSpc>
                          <a:spcPct val="115000"/>
                        </a:lnSpc>
                        <a:spcBef>
                          <a:spcPts val="0"/>
                        </a:spcBef>
                        <a:spcAft>
                          <a:spcPts val="0"/>
                        </a:spcAft>
                      </a:pPr>
                      <a:r>
                        <a:rPr lang="en-US" sz="1200" b="1" dirty="0">
                          <a:latin typeface="Times New Roman"/>
                          <a:ea typeface="Calibri"/>
                          <a:cs typeface="Times New Roman"/>
                        </a:rPr>
                        <a:t>SIZE </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Times New Roman"/>
                          <a:ea typeface="Calibri"/>
                          <a:cs typeface="Times New Roman"/>
                        </a:rPr>
                        <a:t>The three dimensions of the crystal in mm.</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39560">
                <a:tc>
                  <a:txBody>
                    <a:bodyPr/>
                    <a:lstStyle/>
                    <a:p>
                      <a:pPr marL="0" marR="0">
                        <a:lnSpc>
                          <a:spcPct val="115000"/>
                        </a:lnSpc>
                        <a:spcBef>
                          <a:spcPts val="0"/>
                        </a:spcBef>
                        <a:spcAft>
                          <a:spcPts val="0"/>
                        </a:spcAft>
                      </a:pPr>
                      <a:r>
                        <a:rPr lang="en-US" sz="1200" b="1" dirty="0">
                          <a:latin typeface="Times New Roman"/>
                          <a:ea typeface="Calibri"/>
                          <a:cs typeface="Times New Roman"/>
                        </a:rPr>
                        <a:t>TEMP</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Times New Roman"/>
                          <a:ea typeface="Calibri"/>
                          <a:cs typeface="Times New Roman"/>
                        </a:rPr>
                        <a:t>The temperature of the data collection in </a:t>
                      </a:r>
                      <a:r>
                        <a:rPr lang="en-US" sz="1200" dirty="0">
                          <a:latin typeface="Times New Roman"/>
                          <a:ea typeface="Calibri"/>
                          <a:cs typeface="Times New Roman"/>
                          <a:sym typeface="Symbol"/>
                        </a:rPr>
                        <a:t></a:t>
                      </a:r>
                      <a:r>
                        <a:rPr lang="en-US" sz="1200" dirty="0">
                          <a:latin typeface="Times New Roman"/>
                          <a:ea typeface="Calibri"/>
                          <a:cs typeface="Times New Roman"/>
                        </a:rPr>
                        <a:t>C.</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47106">
                <a:tc>
                  <a:txBody>
                    <a:bodyPr/>
                    <a:lstStyle/>
                    <a:p>
                      <a:pPr marL="0" marR="0">
                        <a:lnSpc>
                          <a:spcPct val="115000"/>
                        </a:lnSpc>
                        <a:spcBef>
                          <a:spcPts val="0"/>
                        </a:spcBef>
                        <a:spcAft>
                          <a:spcPts val="0"/>
                        </a:spcAft>
                      </a:pPr>
                      <a:r>
                        <a:rPr lang="en-US" sz="1200" b="1" dirty="0">
                          <a:latin typeface="Times New Roman"/>
                          <a:ea typeface="Calibri"/>
                          <a:cs typeface="Times New Roman"/>
                        </a:rPr>
                        <a:t>L.S.</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Times New Roman"/>
                          <a:ea typeface="Calibri"/>
                          <a:cs typeface="Times New Roman"/>
                        </a:rPr>
                        <a:t>Number of least square refinement cycles to run. Needs to be &gt; 0 to write a </a:t>
                      </a:r>
                      <a:r>
                        <a:rPr lang="en-US" sz="1200" dirty="0" err="1">
                          <a:latin typeface="Times New Roman"/>
                          <a:ea typeface="Calibri"/>
                          <a:cs typeface="Times New Roman"/>
                        </a:rPr>
                        <a:t>cif</a:t>
                      </a:r>
                      <a:r>
                        <a:rPr lang="en-US" sz="1200" dirty="0">
                          <a:latin typeface="Times New Roman"/>
                          <a:ea typeface="Calibri"/>
                          <a:cs typeface="Times New Roman"/>
                        </a:rPr>
                        <a:t> file. </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47106">
                <a:tc>
                  <a:txBody>
                    <a:bodyPr/>
                    <a:lstStyle/>
                    <a:p>
                      <a:pPr marL="0" marR="0">
                        <a:lnSpc>
                          <a:spcPct val="115000"/>
                        </a:lnSpc>
                        <a:spcBef>
                          <a:spcPts val="0"/>
                        </a:spcBef>
                        <a:spcAft>
                          <a:spcPts val="0"/>
                        </a:spcAft>
                      </a:pPr>
                      <a:r>
                        <a:rPr lang="en-US" sz="1200" b="1" dirty="0">
                          <a:latin typeface="Times New Roman"/>
                          <a:ea typeface="Calibri"/>
                          <a:cs typeface="Times New Roman"/>
                        </a:rPr>
                        <a:t>PLAN</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a:ea typeface="Calibri"/>
                          <a:cs typeface="Times New Roman"/>
                        </a:rPr>
                        <a:t>This gives the number of Fourier peaks (Q peaks) that will be written to the res file. Default is 20.</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47106">
                <a:tc>
                  <a:txBody>
                    <a:bodyPr/>
                    <a:lstStyle/>
                    <a:p>
                      <a:pPr marL="0" marR="0">
                        <a:lnSpc>
                          <a:spcPct val="115000"/>
                        </a:lnSpc>
                        <a:spcBef>
                          <a:spcPts val="0"/>
                        </a:spcBef>
                        <a:spcAft>
                          <a:spcPts val="0"/>
                        </a:spcAft>
                      </a:pPr>
                      <a:r>
                        <a:rPr lang="en-US" sz="1200" b="1" dirty="0">
                          <a:latin typeface="Times New Roman"/>
                          <a:ea typeface="Calibri"/>
                          <a:cs typeface="Times New Roman"/>
                        </a:rPr>
                        <a:t>FMAP</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Times New Roman"/>
                          <a:ea typeface="Calibri"/>
                          <a:cs typeface="Times New Roman"/>
                        </a:rPr>
                        <a:t>How to write Q peaks. Default is 2. -2 can be used to also display negative peaks. </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39560">
                <a:tc>
                  <a:txBody>
                    <a:bodyPr/>
                    <a:lstStyle/>
                    <a:p>
                      <a:pPr marL="0" marR="0">
                        <a:lnSpc>
                          <a:spcPct val="115000"/>
                        </a:lnSpc>
                        <a:spcBef>
                          <a:spcPts val="0"/>
                        </a:spcBef>
                        <a:spcAft>
                          <a:spcPts val="0"/>
                        </a:spcAft>
                      </a:pPr>
                      <a:r>
                        <a:rPr lang="en-US" sz="1200" b="1" dirty="0">
                          <a:latin typeface="Times New Roman"/>
                          <a:ea typeface="Calibri"/>
                          <a:cs typeface="Times New Roman"/>
                        </a:rPr>
                        <a:t>ACTA</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Times New Roman"/>
                          <a:ea typeface="Calibri"/>
                          <a:cs typeface="Times New Roman"/>
                        </a:rPr>
                        <a:t>Writes a </a:t>
                      </a:r>
                      <a:r>
                        <a:rPr lang="en-US" sz="1200" dirty="0" err="1">
                          <a:latin typeface="Times New Roman"/>
                          <a:ea typeface="Calibri"/>
                          <a:cs typeface="Times New Roman"/>
                        </a:rPr>
                        <a:t>cif</a:t>
                      </a:r>
                      <a:r>
                        <a:rPr lang="en-US" sz="1200" dirty="0">
                          <a:latin typeface="Times New Roman"/>
                          <a:ea typeface="Calibri"/>
                          <a:cs typeface="Times New Roman"/>
                        </a:rPr>
                        <a:t> file. </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39560">
                <a:tc>
                  <a:txBody>
                    <a:bodyPr/>
                    <a:lstStyle/>
                    <a:p>
                      <a:pPr marL="0" marR="0">
                        <a:lnSpc>
                          <a:spcPct val="115000"/>
                        </a:lnSpc>
                        <a:spcBef>
                          <a:spcPts val="0"/>
                        </a:spcBef>
                        <a:spcAft>
                          <a:spcPts val="0"/>
                        </a:spcAft>
                      </a:pPr>
                      <a:r>
                        <a:rPr lang="en-US" sz="1200" b="1">
                          <a:latin typeface="Times New Roman"/>
                          <a:ea typeface="Calibri"/>
                          <a:cs typeface="Times New Roman"/>
                        </a:rPr>
                        <a:t>BOND $H</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a:ea typeface="Calibri"/>
                          <a:cs typeface="Times New Roman"/>
                        </a:rPr>
                        <a:t>Writes bond distances and angles (including for H atoms) to the cif file.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39560">
                <a:tc>
                  <a:txBody>
                    <a:bodyPr/>
                    <a:lstStyle/>
                    <a:p>
                      <a:pPr marL="0" marR="0">
                        <a:lnSpc>
                          <a:spcPct val="115000"/>
                        </a:lnSpc>
                        <a:spcBef>
                          <a:spcPts val="0"/>
                        </a:spcBef>
                        <a:spcAft>
                          <a:spcPts val="0"/>
                        </a:spcAft>
                      </a:pPr>
                      <a:r>
                        <a:rPr lang="en-US" sz="1200" b="1">
                          <a:latin typeface="Times New Roman"/>
                          <a:ea typeface="Calibri"/>
                          <a:cs typeface="Times New Roman"/>
                        </a:rPr>
                        <a:t>CONF</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a:ea typeface="Calibri"/>
                          <a:cs typeface="Times New Roman"/>
                        </a:rPr>
                        <a:t>Writes dihedral angles to cif file.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520659">
                <a:tc>
                  <a:txBody>
                    <a:bodyPr/>
                    <a:lstStyle/>
                    <a:p>
                      <a:pPr marL="0" marR="0">
                        <a:lnSpc>
                          <a:spcPct val="115000"/>
                        </a:lnSpc>
                        <a:spcBef>
                          <a:spcPts val="0"/>
                        </a:spcBef>
                        <a:spcAft>
                          <a:spcPts val="0"/>
                        </a:spcAft>
                      </a:pPr>
                      <a:r>
                        <a:rPr lang="en-US" sz="1200" b="1">
                          <a:latin typeface="Times New Roman"/>
                          <a:ea typeface="Calibri"/>
                          <a:cs typeface="Times New Roman"/>
                        </a:rPr>
                        <a:t>HTAB</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Times New Roman"/>
                          <a:ea typeface="Calibri"/>
                          <a:cs typeface="Times New Roman"/>
                        </a:rPr>
                        <a:t>Calculates possible H bonds. HTAB and EQIV commands will be appended to the res file after the END line. Replace the HTAB line by these (after thorough checking). </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420624">
                <a:tc>
                  <a:txBody>
                    <a:bodyPr/>
                    <a:lstStyle/>
                    <a:p>
                      <a:pPr marL="0" marR="0">
                        <a:lnSpc>
                          <a:spcPct val="115000"/>
                        </a:lnSpc>
                        <a:spcBef>
                          <a:spcPts val="0"/>
                        </a:spcBef>
                        <a:spcAft>
                          <a:spcPts val="0"/>
                        </a:spcAft>
                      </a:pPr>
                      <a:r>
                        <a:rPr lang="en-US" sz="1200" b="1">
                          <a:latin typeface="Times New Roman"/>
                          <a:ea typeface="Calibri"/>
                          <a:cs typeface="Times New Roman"/>
                        </a:rPr>
                        <a:t>WGHT</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Times New Roman"/>
                          <a:ea typeface="Calibri"/>
                          <a:cs typeface="Times New Roman"/>
                        </a:rPr>
                        <a:t>Weighting scheme. Use the default (0.2) until all atoms are located. Then update using the “Update WGHT instruction” in </a:t>
                      </a:r>
                      <a:r>
                        <a:rPr lang="en-US" sz="1200" dirty="0" err="1">
                          <a:latin typeface="Times New Roman"/>
                          <a:ea typeface="Calibri"/>
                          <a:cs typeface="Times New Roman"/>
                        </a:rPr>
                        <a:t>ShelXle</a:t>
                      </a:r>
                      <a:r>
                        <a:rPr lang="en-US" sz="1200" dirty="0">
                          <a:latin typeface="Times New Roman"/>
                          <a:ea typeface="Calibri"/>
                          <a:cs typeface="Times New Roman"/>
                        </a:rPr>
                        <a:t>.</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47106">
                <a:tc>
                  <a:txBody>
                    <a:bodyPr/>
                    <a:lstStyle/>
                    <a:p>
                      <a:pPr marL="0" marR="0">
                        <a:lnSpc>
                          <a:spcPct val="115000"/>
                        </a:lnSpc>
                        <a:spcBef>
                          <a:spcPts val="0"/>
                        </a:spcBef>
                        <a:spcAft>
                          <a:spcPts val="0"/>
                        </a:spcAft>
                      </a:pPr>
                      <a:r>
                        <a:rPr lang="en-US" sz="1200" b="1">
                          <a:latin typeface="Times New Roman"/>
                          <a:ea typeface="Calibri"/>
                          <a:cs typeface="Times New Roman"/>
                        </a:rPr>
                        <a:t>FVAR</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Times New Roman"/>
                          <a:ea typeface="Calibri"/>
                          <a:cs typeface="Times New Roman"/>
                        </a:rPr>
                        <a:t>Free Variables. The first is the overall scaling factor. The others can be used as needed. </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78207790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1219200" y="1219200"/>
            <a:ext cx="1336456" cy="369332"/>
          </a:xfrm>
          <a:prstGeom prst="rect">
            <a:avLst/>
          </a:prstGeom>
          <a:noFill/>
        </p:spPr>
        <p:txBody>
          <a:bodyPr wrap="none" rtlCol="0">
            <a:spAutoFit/>
          </a:bodyPr>
          <a:lstStyle/>
          <a:p>
            <a:r>
              <a:rPr lang="en-US" b="1" dirty="0"/>
              <a:t>Parameters:</a:t>
            </a:r>
          </a:p>
        </p:txBody>
      </p:sp>
      <p:sp>
        <p:nvSpPr>
          <p:cNvPr id="7" name="TextBox 6"/>
          <p:cNvSpPr txBox="1"/>
          <p:nvPr/>
        </p:nvSpPr>
        <p:spPr>
          <a:xfrm>
            <a:off x="685800" y="1676400"/>
            <a:ext cx="7086600" cy="1754326"/>
          </a:xfrm>
          <a:prstGeom prst="rect">
            <a:avLst/>
          </a:prstGeom>
          <a:noFill/>
        </p:spPr>
        <p:txBody>
          <a:bodyPr wrap="square" rtlCol="0">
            <a:spAutoFit/>
          </a:bodyPr>
          <a:lstStyle/>
          <a:p>
            <a:pPr>
              <a:buFont typeface="Wingdings" pitchFamily="2" charset="2"/>
              <a:buChar char="v"/>
            </a:pPr>
            <a:r>
              <a:rPr lang="en-US" dirty="0"/>
              <a:t>  A parameter is any value that is refined. It can be e.g.:</a:t>
            </a:r>
          </a:p>
          <a:p>
            <a:pPr lvl="1">
              <a:buFont typeface="Arial" pitchFamily="34" charset="0"/>
              <a:buChar char="•"/>
            </a:pPr>
            <a:r>
              <a:rPr lang="en-US" dirty="0"/>
              <a:t>  A fractional atom position (x-coordinate of an oxygen atom)</a:t>
            </a:r>
          </a:p>
          <a:p>
            <a:pPr lvl="1">
              <a:buFont typeface="Arial" pitchFamily="34" charset="0"/>
              <a:buChar char="•"/>
            </a:pPr>
            <a:r>
              <a:rPr lang="en-US" dirty="0"/>
              <a:t>  A thermal parameter of an atom (how much does the atom move)</a:t>
            </a:r>
          </a:p>
          <a:p>
            <a:pPr lvl="1">
              <a:buFont typeface="Arial" pitchFamily="34" charset="0"/>
              <a:buChar char="•"/>
            </a:pPr>
            <a:r>
              <a:rPr lang="en-US" dirty="0"/>
              <a:t>  An occupancy factor (how much of an atom is in that position)</a:t>
            </a:r>
          </a:p>
          <a:p>
            <a:pPr lvl="1">
              <a:buFont typeface="Arial" pitchFamily="34" charset="0"/>
              <a:buChar char="•"/>
            </a:pPr>
            <a:r>
              <a:rPr lang="en-US" dirty="0"/>
              <a:t>  A twinning fraction</a:t>
            </a:r>
          </a:p>
          <a:p>
            <a:pPr lvl="1">
              <a:buFont typeface="Arial" pitchFamily="34" charset="0"/>
              <a:buChar char="•"/>
            </a:pPr>
            <a:r>
              <a:rPr lang="en-US" dirty="0"/>
              <a:t>  etc </a:t>
            </a:r>
            <a:r>
              <a:rPr lang="en-US" dirty="0" err="1"/>
              <a:t>etc</a:t>
            </a:r>
            <a:r>
              <a:rPr lang="en-US" dirty="0"/>
              <a:t> </a:t>
            </a:r>
          </a:p>
        </p:txBody>
      </p:sp>
      <p:sp>
        <p:nvSpPr>
          <p:cNvPr id="8" name="TextBox 7"/>
          <p:cNvSpPr txBox="1"/>
          <p:nvPr/>
        </p:nvSpPr>
        <p:spPr>
          <a:xfrm>
            <a:off x="685800" y="3657600"/>
            <a:ext cx="7239000" cy="1754326"/>
          </a:xfrm>
          <a:prstGeom prst="rect">
            <a:avLst/>
          </a:prstGeom>
          <a:noFill/>
        </p:spPr>
        <p:txBody>
          <a:bodyPr wrap="square" rtlCol="0">
            <a:spAutoFit/>
          </a:bodyPr>
          <a:lstStyle/>
          <a:p>
            <a:pPr>
              <a:buFont typeface="Wingdings" pitchFamily="2" charset="2"/>
              <a:buChar char="v"/>
            </a:pPr>
            <a:r>
              <a:rPr lang="en-US" dirty="0"/>
              <a:t>  Three parameter are needed to define an atom position (x, y, z)</a:t>
            </a:r>
          </a:p>
          <a:p>
            <a:endParaRPr lang="en-US" dirty="0"/>
          </a:p>
          <a:p>
            <a:pPr>
              <a:buFont typeface="Wingdings" pitchFamily="2" charset="2"/>
              <a:buChar char="v"/>
            </a:pPr>
            <a:r>
              <a:rPr lang="en-US" dirty="0"/>
              <a:t>  Six parameter are needed to define anisotropic thermal </a:t>
            </a:r>
            <a:r>
              <a:rPr lang="en-US" dirty="0" err="1"/>
              <a:t>libration</a:t>
            </a:r>
            <a:endParaRPr lang="en-US" dirty="0"/>
          </a:p>
          <a:p>
            <a:endParaRPr lang="en-US" dirty="0"/>
          </a:p>
          <a:p>
            <a:pPr>
              <a:buFont typeface="Wingdings" pitchFamily="2" charset="2"/>
              <a:buChar char="v"/>
            </a:pPr>
            <a:r>
              <a:rPr lang="en-US" dirty="0"/>
              <a:t>  Usually, about 10-20 times more data (independent diffraction spots) 	are needed as one would like to refine parameters</a:t>
            </a:r>
          </a:p>
        </p:txBody>
      </p:sp>
    </p:spTree>
    <p:extLst>
      <p:ext uri="{BB962C8B-B14F-4D97-AF65-F5344CB8AC3E}">
        <p14:creationId xmlns:p14="http://schemas.microsoft.com/office/powerpoint/2010/main" val="78207790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1219200" y="1219200"/>
            <a:ext cx="3663503" cy="369332"/>
          </a:xfrm>
          <a:prstGeom prst="rect">
            <a:avLst/>
          </a:prstGeom>
          <a:noFill/>
        </p:spPr>
        <p:txBody>
          <a:bodyPr wrap="none" rtlCol="0">
            <a:spAutoFit/>
          </a:bodyPr>
          <a:lstStyle/>
          <a:p>
            <a:r>
              <a:rPr lang="en-US" b="1" dirty="0"/>
              <a:t>The steps of the refinement process:</a:t>
            </a:r>
          </a:p>
        </p:txBody>
      </p:sp>
      <p:sp>
        <p:nvSpPr>
          <p:cNvPr id="7" name="TextBox 6"/>
          <p:cNvSpPr txBox="1"/>
          <p:nvPr/>
        </p:nvSpPr>
        <p:spPr>
          <a:xfrm>
            <a:off x="685800" y="1676400"/>
            <a:ext cx="7086600" cy="4247317"/>
          </a:xfrm>
          <a:prstGeom prst="rect">
            <a:avLst/>
          </a:prstGeom>
          <a:noFill/>
        </p:spPr>
        <p:txBody>
          <a:bodyPr wrap="square" rtlCol="0">
            <a:spAutoFit/>
          </a:bodyPr>
          <a:lstStyle/>
          <a:p>
            <a:pPr>
              <a:buFont typeface="Wingdings" pitchFamily="2" charset="2"/>
              <a:buChar char="v"/>
            </a:pPr>
            <a:r>
              <a:rPr lang="en-US" dirty="0"/>
              <a:t>  Solving of structure (XS (TREF, PATT), XD, XT, charge flipping, etc.)</a:t>
            </a:r>
          </a:p>
          <a:p>
            <a:pPr>
              <a:buFont typeface="Wingdings" pitchFamily="2" charset="2"/>
              <a:buChar char="v"/>
            </a:pPr>
            <a:endParaRPr lang="en-US" dirty="0"/>
          </a:p>
          <a:p>
            <a:pPr>
              <a:buFont typeface="Wingdings" pitchFamily="2" charset="2"/>
              <a:buChar char="v"/>
            </a:pPr>
            <a:r>
              <a:rPr lang="en-US" dirty="0"/>
              <a:t>  Analyze the result. The initial result from the structure solution will usually not display all atoms, but a mixture of atoms and “Q-peaks” (atoms that are displayed might be wrongly assigned). Q-peaks are positions within the unit cell that might represent a possible atom, and you will have to decide which Q-peaks might be actual atoms. Q-peaks with a lower number (Q1, Q2, …) have a higher electron density count (last number in atom lines of the res file) and are more likely to be real atoms. </a:t>
            </a:r>
          </a:p>
          <a:p>
            <a:pPr>
              <a:buFont typeface="Wingdings" pitchFamily="2" charset="2"/>
              <a:buChar char="v"/>
            </a:pPr>
            <a:endParaRPr lang="en-US" dirty="0"/>
          </a:p>
          <a:p>
            <a:pPr>
              <a:buFont typeface="Wingdings" pitchFamily="2" charset="2"/>
              <a:buChar char="v"/>
            </a:pPr>
            <a:r>
              <a:rPr lang="en-US" dirty="0"/>
              <a:t>  If you are not able to identify any fragments of the expected molecule, the initial guess might be wrong. Go back and try XS again with higher TREF numbers or use PATT, or use XD or XT instead of XS.</a:t>
            </a:r>
          </a:p>
          <a:p>
            <a:endParaRPr lang="en-US" dirty="0"/>
          </a:p>
        </p:txBody>
      </p:sp>
    </p:spTree>
    <p:extLst>
      <p:ext uri="{BB962C8B-B14F-4D97-AF65-F5344CB8AC3E}">
        <p14:creationId xmlns:p14="http://schemas.microsoft.com/office/powerpoint/2010/main" val="78207790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1219200" y="1219200"/>
            <a:ext cx="3663503" cy="369332"/>
          </a:xfrm>
          <a:prstGeom prst="rect">
            <a:avLst/>
          </a:prstGeom>
          <a:noFill/>
        </p:spPr>
        <p:txBody>
          <a:bodyPr wrap="none" rtlCol="0">
            <a:spAutoFit/>
          </a:bodyPr>
          <a:lstStyle/>
          <a:p>
            <a:r>
              <a:rPr lang="en-US" b="1" dirty="0"/>
              <a:t>The steps of the refinement process:</a:t>
            </a:r>
          </a:p>
        </p:txBody>
      </p:sp>
      <p:sp>
        <p:nvSpPr>
          <p:cNvPr id="7" name="TextBox 6"/>
          <p:cNvSpPr txBox="1"/>
          <p:nvPr/>
        </p:nvSpPr>
        <p:spPr>
          <a:xfrm>
            <a:off x="685800" y="1676400"/>
            <a:ext cx="7086600" cy="3970318"/>
          </a:xfrm>
          <a:prstGeom prst="rect">
            <a:avLst/>
          </a:prstGeom>
          <a:noFill/>
        </p:spPr>
        <p:txBody>
          <a:bodyPr wrap="square" rtlCol="0">
            <a:spAutoFit/>
          </a:bodyPr>
          <a:lstStyle/>
          <a:p>
            <a:pPr>
              <a:buFont typeface="Wingdings" pitchFamily="2" charset="2"/>
              <a:buChar char="v"/>
            </a:pPr>
            <a:r>
              <a:rPr lang="en-US" dirty="0"/>
              <a:t>  Decide, which of the Q-peaks might be unwanted “ghost atoms” and which might be actual atoms.</a:t>
            </a:r>
          </a:p>
          <a:p>
            <a:pPr>
              <a:buFont typeface="Wingdings" pitchFamily="2" charset="2"/>
              <a:buChar char="v"/>
            </a:pPr>
            <a:endParaRPr lang="en-US" dirty="0"/>
          </a:p>
          <a:p>
            <a:pPr>
              <a:buFont typeface="Wingdings" pitchFamily="2" charset="2"/>
              <a:buChar char="v"/>
            </a:pPr>
            <a:r>
              <a:rPr lang="en-US" dirty="0"/>
              <a:t>  If you are not sure, rather delete some actual atoms than assigning questionable ones. </a:t>
            </a:r>
          </a:p>
          <a:p>
            <a:pPr>
              <a:buFont typeface="Wingdings" pitchFamily="2" charset="2"/>
              <a:buChar char="v"/>
            </a:pPr>
            <a:endParaRPr lang="en-US" dirty="0"/>
          </a:p>
          <a:p>
            <a:pPr>
              <a:buFont typeface="Wingdings" pitchFamily="2" charset="2"/>
              <a:buChar char="v"/>
            </a:pPr>
            <a:r>
              <a:rPr lang="en-US" dirty="0"/>
              <a:t>  Run a refinement cycle. The refinement program &lt;XL&gt; will run several consecutive cycles. Before closing the window, inspect the parameters obtained during all cycles. wR2, Goof, Max. </a:t>
            </a:r>
            <a:r>
              <a:rPr lang="en-US" dirty="0" err="1"/>
              <a:t>dU</a:t>
            </a:r>
            <a:r>
              <a:rPr lang="en-US" dirty="0"/>
              <a:t> and Maximum should all decrease. </a:t>
            </a:r>
          </a:p>
          <a:p>
            <a:pPr>
              <a:buFont typeface="Wingdings" pitchFamily="2" charset="2"/>
              <a:buChar char="v"/>
            </a:pPr>
            <a:endParaRPr lang="en-US" dirty="0"/>
          </a:p>
          <a:p>
            <a:pPr>
              <a:buFont typeface="Wingdings" pitchFamily="2" charset="2"/>
              <a:buChar char="v"/>
            </a:pPr>
            <a:r>
              <a:rPr lang="en-US" dirty="0"/>
              <a:t>  After the refinement cycle the atom positions and thermal parameters of already defined atoms are optimized and positions of still missing atoms will be suggested (new Q peaks). </a:t>
            </a:r>
          </a:p>
        </p:txBody>
      </p:sp>
    </p:spTree>
    <p:extLst>
      <p:ext uri="{BB962C8B-B14F-4D97-AF65-F5344CB8AC3E}">
        <p14:creationId xmlns:p14="http://schemas.microsoft.com/office/powerpoint/2010/main" val="78207790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1219200" y="1219200"/>
            <a:ext cx="3663503" cy="369332"/>
          </a:xfrm>
          <a:prstGeom prst="rect">
            <a:avLst/>
          </a:prstGeom>
          <a:noFill/>
        </p:spPr>
        <p:txBody>
          <a:bodyPr wrap="none" rtlCol="0">
            <a:spAutoFit/>
          </a:bodyPr>
          <a:lstStyle/>
          <a:p>
            <a:r>
              <a:rPr lang="en-US" b="1" dirty="0"/>
              <a:t>The steps of the refinement process:</a:t>
            </a:r>
          </a:p>
        </p:txBody>
      </p:sp>
      <p:sp>
        <p:nvSpPr>
          <p:cNvPr id="7" name="TextBox 6"/>
          <p:cNvSpPr txBox="1"/>
          <p:nvPr/>
        </p:nvSpPr>
        <p:spPr>
          <a:xfrm>
            <a:off x="685800" y="1676400"/>
            <a:ext cx="7086600" cy="4524315"/>
          </a:xfrm>
          <a:prstGeom prst="rect">
            <a:avLst/>
          </a:prstGeom>
          <a:noFill/>
        </p:spPr>
        <p:txBody>
          <a:bodyPr wrap="square" rtlCol="0">
            <a:spAutoFit/>
          </a:bodyPr>
          <a:lstStyle/>
          <a:p>
            <a:pPr>
              <a:buFont typeface="Wingdings" pitchFamily="2" charset="2"/>
              <a:buChar char="v"/>
            </a:pPr>
            <a:r>
              <a:rPr lang="en-US" dirty="0"/>
              <a:t>  Correct atom assignments and assign new atoms as necessary. Atoms with very large thermal parameters (when compared to other atoms) may be wrongly assigned and could be much lighter atoms or no atoms at all. Atoms with very small thermal parameters may be heavier atoms.</a:t>
            </a:r>
          </a:p>
          <a:p>
            <a:pPr>
              <a:buFont typeface="Wingdings" pitchFamily="2" charset="2"/>
              <a:buChar char="v"/>
            </a:pPr>
            <a:endParaRPr lang="en-US" dirty="0"/>
          </a:p>
          <a:p>
            <a:pPr>
              <a:buFont typeface="Wingdings" pitchFamily="2" charset="2"/>
              <a:buChar char="v"/>
            </a:pPr>
            <a:r>
              <a:rPr lang="en-US" dirty="0"/>
              <a:t> The electron density map: In addition to Q peaks (suggested atom positions), </a:t>
            </a:r>
            <a:r>
              <a:rPr lang="en-US" dirty="0" err="1"/>
              <a:t>ShelXle</a:t>
            </a:r>
            <a:r>
              <a:rPr lang="en-US" dirty="0"/>
              <a:t> also displays electron density maps. Large green clouds (positive electron difference densities) indicate missing atoms or atoms that should be heavier. Large red clouds (negative difference densities) indicate excess electron densities. Atoms nearby might need to be deleted or assigned a less heavy element type. </a:t>
            </a:r>
          </a:p>
          <a:p>
            <a:pPr>
              <a:buFont typeface="Wingdings" pitchFamily="2" charset="2"/>
              <a:buChar char="v"/>
            </a:pPr>
            <a:endParaRPr lang="en-US" dirty="0"/>
          </a:p>
          <a:p>
            <a:pPr>
              <a:buFont typeface="Wingdings" pitchFamily="2" charset="2"/>
              <a:buChar char="v"/>
            </a:pPr>
            <a:r>
              <a:rPr lang="en-US" dirty="0"/>
              <a:t>  Correct changes should result in lower values for R1, wR2 and </a:t>
            </a:r>
            <a:r>
              <a:rPr lang="en-US" dirty="0" err="1"/>
              <a:t>GooF</a:t>
            </a:r>
            <a:r>
              <a:rPr lang="en-US" dirty="0"/>
              <a:t> in the next set of refinement cycles. Continue with corrections, additions and refinement cycles until no changes are observed for R1, </a:t>
            </a:r>
            <a:r>
              <a:rPr lang="en-US" dirty="0" err="1"/>
              <a:t>GooF</a:t>
            </a:r>
            <a:r>
              <a:rPr lang="en-US" dirty="0"/>
              <a:t>, Max. </a:t>
            </a:r>
            <a:r>
              <a:rPr lang="en-US" dirty="0" err="1"/>
              <a:t>dU</a:t>
            </a:r>
            <a:r>
              <a:rPr lang="en-US" dirty="0"/>
              <a:t> and Maximum. </a:t>
            </a:r>
          </a:p>
        </p:txBody>
      </p:sp>
    </p:spTree>
    <p:extLst>
      <p:ext uri="{BB962C8B-B14F-4D97-AF65-F5344CB8AC3E}">
        <p14:creationId xmlns:p14="http://schemas.microsoft.com/office/powerpoint/2010/main" val="78207790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762000" y="990600"/>
            <a:ext cx="3663503" cy="369332"/>
          </a:xfrm>
          <a:prstGeom prst="rect">
            <a:avLst/>
          </a:prstGeom>
          <a:noFill/>
        </p:spPr>
        <p:txBody>
          <a:bodyPr wrap="none" rtlCol="0">
            <a:spAutoFit/>
          </a:bodyPr>
          <a:lstStyle/>
          <a:p>
            <a:r>
              <a:rPr lang="en-US" b="1" dirty="0"/>
              <a:t>The steps of the refinement process:</a:t>
            </a:r>
          </a:p>
        </p:txBody>
      </p:sp>
      <p:sp>
        <p:nvSpPr>
          <p:cNvPr id="7" name="TextBox 6"/>
          <p:cNvSpPr txBox="1"/>
          <p:nvPr/>
        </p:nvSpPr>
        <p:spPr>
          <a:xfrm>
            <a:off x="533400" y="1571685"/>
            <a:ext cx="7696200" cy="4524315"/>
          </a:xfrm>
          <a:prstGeom prst="rect">
            <a:avLst/>
          </a:prstGeom>
          <a:noFill/>
        </p:spPr>
        <p:txBody>
          <a:bodyPr wrap="square" rtlCol="0">
            <a:spAutoFit/>
          </a:bodyPr>
          <a:lstStyle/>
          <a:p>
            <a:pPr>
              <a:buFont typeface="Wingdings" pitchFamily="2" charset="2"/>
              <a:buChar char="v"/>
            </a:pPr>
            <a:r>
              <a:rPr lang="en-US" dirty="0"/>
              <a:t>  Make </a:t>
            </a:r>
            <a:r>
              <a:rPr lang="en-US" b="1" dirty="0"/>
              <a:t>non-H atoms anisotropic</a:t>
            </a:r>
            <a:r>
              <a:rPr lang="en-US" dirty="0"/>
              <a:t>. Continue refinement procedure. Make last corrections to atom types. Look for problems (disorder, extinction, twinning, etc </a:t>
            </a:r>
            <a:r>
              <a:rPr lang="en-US" dirty="0" err="1"/>
              <a:t>etc</a:t>
            </a:r>
            <a:r>
              <a:rPr lang="en-US" dirty="0"/>
              <a:t>). Apply restraints or constraints if needed. </a:t>
            </a:r>
          </a:p>
          <a:p>
            <a:pPr>
              <a:buFont typeface="Wingdings" pitchFamily="2" charset="2"/>
              <a:buChar char="v"/>
            </a:pPr>
            <a:endParaRPr lang="en-US" dirty="0"/>
          </a:p>
          <a:p>
            <a:pPr>
              <a:buFont typeface="Wingdings" pitchFamily="2" charset="2"/>
              <a:buChar char="v"/>
            </a:pPr>
            <a:r>
              <a:rPr lang="en-US" dirty="0"/>
              <a:t>  Finalize the atom naming, sort the atoms. Continue refinement procedure. </a:t>
            </a:r>
          </a:p>
          <a:p>
            <a:pPr>
              <a:buFont typeface="Wingdings" pitchFamily="2" charset="2"/>
              <a:buChar char="v"/>
            </a:pPr>
            <a:endParaRPr lang="en-US" dirty="0"/>
          </a:p>
          <a:p>
            <a:pPr>
              <a:buFont typeface="Wingdings" pitchFamily="2" charset="2"/>
              <a:buChar char="v"/>
            </a:pPr>
            <a:r>
              <a:rPr lang="en-US" dirty="0"/>
              <a:t>  Add hydrogens using the “</a:t>
            </a:r>
            <a:r>
              <a:rPr lang="en-US" b="1" dirty="0"/>
              <a:t>automatic HFIX</a:t>
            </a:r>
            <a:r>
              <a:rPr lang="en-US" dirty="0"/>
              <a:t>” button. Verify that H atoms are placed correctly using Q peaks and electron density maps. Continue refinement procedure. </a:t>
            </a:r>
          </a:p>
          <a:p>
            <a:pPr>
              <a:buFont typeface="Wingdings" pitchFamily="2" charset="2"/>
              <a:buChar char="v"/>
            </a:pPr>
            <a:endParaRPr lang="en-US" dirty="0"/>
          </a:p>
          <a:p>
            <a:pPr>
              <a:buFont typeface="Wingdings" pitchFamily="2" charset="2"/>
              <a:buChar char="v"/>
            </a:pPr>
            <a:r>
              <a:rPr lang="en-US" dirty="0"/>
              <a:t>  Check for wrongly placed or missing H atoms that might have to be added by hand. Continue refinement procedure. </a:t>
            </a:r>
          </a:p>
          <a:p>
            <a:pPr>
              <a:buFont typeface="Wingdings" pitchFamily="2" charset="2"/>
              <a:buChar char="v"/>
            </a:pPr>
            <a:endParaRPr lang="en-US" dirty="0"/>
          </a:p>
          <a:p>
            <a:pPr>
              <a:buFont typeface="Wingdings" pitchFamily="2" charset="2"/>
              <a:buChar char="v"/>
            </a:pPr>
            <a:r>
              <a:rPr lang="en-US" dirty="0"/>
              <a:t>  Continue with corrections, additions and refinement cycles until no changes are observed for R1 and </a:t>
            </a:r>
            <a:r>
              <a:rPr lang="en-US" dirty="0" err="1"/>
              <a:t>GooF</a:t>
            </a:r>
            <a:r>
              <a:rPr lang="en-US" dirty="0"/>
              <a:t>, and until Max. </a:t>
            </a:r>
            <a:r>
              <a:rPr lang="en-US" dirty="0" err="1"/>
              <a:t>dU</a:t>
            </a:r>
            <a:r>
              <a:rPr lang="en-US" dirty="0"/>
              <a:t> and Maximum are basically zero.</a:t>
            </a:r>
          </a:p>
        </p:txBody>
      </p:sp>
    </p:spTree>
    <p:extLst>
      <p:ext uri="{BB962C8B-B14F-4D97-AF65-F5344CB8AC3E}">
        <p14:creationId xmlns:p14="http://schemas.microsoft.com/office/powerpoint/2010/main" val="78207790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1219200" y="1219200"/>
            <a:ext cx="3663503" cy="369332"/>
          </a:xfrm>
          <a:prstGeom prst="rect">
            <a:avLst/>
          </a:prstGeom>
          <a:noFill/>
        </p:spPr>
        <p:txBody>
          <a:bodyPr wrap="none" rtlCol="0">
            <a:spAutoFit/>
          </a:bodyPr>
          <a:lstStyle/>
          <a:p>
            <a:r>
              <a:rPr lang="en-US" b="1" dirty="0"/>
              <a:t>The steps of the refinement process:</a:t>
            </a:r>
          </a:p>
        </p:txBody>
      </p:sp>
      <p:sp>
        <p:nvSpPr>
          <p:cNvPr id="7" name="TextBox 6"/>
          <p:cNvSpPr txBox="1"/>
          <p:nvPr/>
        </p:nvSpPr>
        <p:spPr>
          <a:xfrm>
            <a:off x="685800" y="1676400"/>
            <a:ext cx="7086600" cy="4801314"/>
          </a:xfrm>
          <a:prstGeom prst="rect">
            <a:avLst/>
          </a:prstGeom>
          <a:noFill/>
        </p:spPr>
        <p:txBody>
          <a:bodyPr wrap="square" rtlCol="0">
            <a:spAutoFit/>
          </a:bodyPr>
          <a:lstStyle/>
          <a:p>
            <a:pPr>
              <a:buFont typeface="Wingdings" pitchFamily="2" charset="2"/>
              <a:buChar char="v"/>
            </a:pPr>
            <a:r>
              <a:rPr lang="en-US" dirty="0"/>
              <a:t>  Add a line </a:t>
            </a:r>
            <a:r>
              <a:rPr lang="en-US" b="1" dirty="0"/>
              <a:t>ACTA</a:t>
            </a:r>
            <a:r>
              <a:rPr lang="en-US" dirty="0"/>
              <a:t> (a refinement cycle will now create a </a:t>
            </a:r>
            <a:r>
              <a:rPr lang="en-US" dirty="0" err="1"/>
              <a:t>cif</a:t>
            </a:r>
            <a:r>
              <a:rPr lang="en-US" dirty="0"/>
              <a:t> file)</a:t>
            </a:r>
          </a:p>
          <a:p>
            <a:pPr>
              <a:buFont typeface="Wingdings" pitchFamily="2" charset="2"/>
              <a:buChar char="v"/>
            </a:pPr>
            <a:endParaRPr lang="en-US" dirty="0"/>
          </a:p>
          <a:p>
            <a:pPr>
              <a:buFont typeface="Wingdings" pitchFamily="2" charset="2"/>
              <a:buChar char="v"/>
            </a:pPr>
            <a:r>
              <a:rPr lang="en-US" dirty="0"/>
              <a:t>  Add </a:t>
            </a:r>
            <a:r>
              <a:rPr lang="en-US" b="1" dirty="0"/>
              <a:t>BOND $H</a:t>
            </a:r>
            <a:r>
              <a:rPr lang="en-US" dirty="0"/>
              <a:t> or change BOND to BOND $H (a refinement cycle will now add X-H bonds and X-Y-H angles to the </a:t>
            </a:r>
            <a:r>
              <a:rPr lang="en-US" dirty="0" err="1"/>
              <a:t>cif</a:t>
            </a:r>
            <a:r>
              <a:rPr lang="en-US" dirty="0"/>
              <a:t> file)</a:t>
            </a:r>
          </a:p>
          <a:p>
            <a:pPr>
              <a:buFont typeface="Wingdings" pitchFamily="2" charset="2"/>
              <a:buChar char="v"/>
            </a:pPr>
            <a:endParaRPr lang="en-US" dirty="0"/>
          </a:p>
          <a:p>
            <a:pPr>
              <a:buFont typeface="Wingdings" pitchFamily="2" charset="2"/>
              <a:buChar char="v"/>
            </a:pPr>
            <a:r>
              <a:rPr lang="en-US" dirty="0"/>
              <a:t>   Add a line </a:t>
            </a:r>
            <a:r>
              <a:rPr lang="en-US" b="1" dirty="0"/>
              <a:t>CONF</a:t>
            </a:r>
            <a:r>
              <a:rPr lang="en-US" dirty="0"/>
              <a:t> (a refinement cycle will now add dihedral angles to the </a:t>
            </a:r>
            <a:r>
              <a:rPr lang="en-US" dirty="0" err="1"/>
              <a:t>cif</a:t>
            </a:r>
            <a:r>
              <a:rPr lang="en-US" dirty="0"/>
              <a:t> file)</a:t>
            </a:r>
          </a:p>
          <a:p>
            <a:pPr>
              <a:buFont typeface="Wingdings" pitchFamily="2" charset="2"/>
              <a:buChar char="v"/>
            </a:pPr>
            <a:endParaRPr lang="en-US" dirty="0"/>
          </a:p>
          <a:p>
            <a:pPr>
              <a:buFont typeface="Wingdings" pitchFamily="2" charset="2"/>
              <a:buChar char="v"/>
            </a:pPr>
            <a:r>
              <a:rPr lang="en-US" dirty="0"/>
              <a:t>   Add a line </a:t>
            </a:r>
            <a:r>
              <a:rPr lang="en-US" b="1" dirty="0"/>
              <a:t>HTAB</a:t>
            </a:r>
            <a:r>
              <a:rPr lang="en-US" dirty="0"/>
              <a:t> (possible hydrogen bonds will be suggested at the end of the next res file)</a:t>
            </a:r>
          </a:p>
          <a:p>
            <a:pPr>
              <a:buFont typeface="Wingdings" pitchFamily="2" charset="2"/>
              <a:buChar char="v"/>
            </a:pPr>
            <a:endParaRPr lang="en-US" dirty="0"/>
          </a:p>
          <a:p>
            <a:pPr>
              <a:buFont typeface="Wingdings" pitchFamily="2" charset="2"/>
              <a:buChar char="v"/>
            </a:pPr>
            <a:r>
              <a:rPr lang="en-US" dirty="0"/>
              <a:t>  Update the formula (“</a:t>
            </a:r>
            <a:r>
              <a:rPr lang="en-US" b="1" dirty="0"/>
              <a:t>Update Unit Instruction</a:t>
            </a:r>
            <a:r>
              <a:rPr lang="en-US" dirty="0"/>
              <a:t>”). Continue refinement procedure. </a:t>
            </a:r>
          </a:p>
          <a:p>
            <a:pPr>
              <a:buFont typeface="Wingdings" pitchFamily="2" charset="2"/>
              <a:buChar char="v"/>
            </a:pPr>
            <a:endParaRPr lang="en-US" dirty="0"/>
          </a:p>
          <a:p>
            <a:pPr>
              <a:buFont typeface="Wingdings" pitchFamily="2" charset="2"/>
              <a:buChar char="v"/>
            </a:pPr>
            <a:r>
              <a:rPr lang="en-US" dirty="0"/>
              <a:t>  Add </a:t>
            </a:r>
            <a:r>
              <a:rPr lang="en-US" b="1" dirty="0"/>
              <a:t>HTAB</a:t>
            </a:r>
            <a:r>
              <a:rPr lang="en-US" dirty="0"/>
              <a:t> and </a:t>
            </a:r>
            <a:r>
              <a:rPr lang="en-US" b="1" dirty="0"/>
              <a:t>EQIV</a:t>
            </a:r>
            <a:r>
              <a:rPr lang="en-US" dirty="0"/>
              <a:t> lines from bottom of res file (check each of the HTAB lines. Some might be meaningless). Continue refinement procedure.  Run first </a:t>
            </a:r>
            <a:r>
              <a:rPr lang="en-US" b="1" dirty="0" err="1"/>
              <a:t>CheckCif</a:t>
            </a:r>
            <a:r>
              <a:rPr lang="en-US" b="1" dirty="0"/>
              <a:t> report </a:t>
            </a:r>
            <a:r>
              <a:rPr lang="en-US" dirty="0"/>
              <a:t>(see validation section below)</a:t>
            </a:r>
          </a:p>
        </p:txBody>
      </p:sp>
    </p:spTree>
    <p:extLst>
      <p:ext uri="{BB962C8B-B14F-4D97-AF65-F5344CB8AC3E}">
        <p14:creationId xmlns:p14="http://schemas.microsoft.com/office/powerpoint/2010/main" val="78207790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57200" y="1219200"/>
            <a:ext cx="4785926" cy="369332"/>
          </a:xfrm>
          <a:prstGeom prst="rect">
            <a:avLst/>
          </a:prstGeom>
          <a:noFill/>
        </p:spPr>
        <p:txBody>
          <a:bodyPr wrap="none" rtlCol="0">
            <a:spAutoFit/>
          </a:bodyPr>
          <a:lstStyle/>
          <a:p>
            <a:r>
              <a:rPr lang="en-US" b="1" dirty="0"/>
              <a:t>Hydrogen Atoms: Refining or Letting Them Ride?</a:t>
            </a:r>
          </a:p>
        </p:txBody>
      </p:sp>
      <p:sp>
        <p:nvSpPr>
          <p:cNvPr id="5" name="TextBox 4"/>
          <p:cNvSpPr txBox="1"/>
          <p:nvPr/>
        </p:nvSpPr>
        <p:spPr>
          <a:xfrm>
            <a:off x="381000" y="2174081"/>
            <a:ext cx="8458200" cy="3970318"/>
          </a:xfrm>
          <a:prstGeom prst="rect">
            <a:avLst/>
          </a:prstGeom>
          <a:noFill/>
        </p:spPr>
        <p:txBody>
          <a:bodyPr wrap="square" rtlCol="0">
            <a:spAutoFit/>
          </a:bodyPr>
          <a:lstStyle/>
          <a:p>
            <a:pPr marL="285750" indent="-285750">
              <a:buFont typeface="Wingdings" panose="05000000000000000000" pitchFamily="2" charset="2"/>
              <a:buChar char="v"/>
            </a:pPr>
            <a:r>
              <a:rPr lang="en-US" dirty="0"/>
              <a:t>It is difficult to locate hydrogen atoms accurately using X-ray data because of their low scattering power and lack of core electrons, and because the valence electron density is asymmetrical and located in the X-H bond rather than around the nucleus (the position of the nucleus can be determined by neutron diffraction). </a:t>
            </a:r>
          </a:p>
          <a:p>
            <a:endParaRPr lang="en-US" dirty="0"/>
          </a:p>
          <a:p>
            <a:pPr marL="285750" indent="-285750">
              <a:buFont typeface="Wingdings" panose="05000000000000000000" pitchFamily="2" charset="2"/>
              <a:buChar char="v"/>
            </a:pPr>
            <a:r>
              <a:rPr lang="en-US" dirty="0"/>
              <a:t>Hydrogen atoms tend to have larger vibrational and </a:t>
            </a:r>
            <a:r>
              <a:rPr lang="en-US" dirty="0" err="1"/>
              <a:t>librational</a:t>
            </a:r>
            <a:r>
              <a:rPr lang="en-US" dirty="0"/>
              <a:t> amplitudes than other atoms. </a:t>
            </a:r>
          </a:p>
          <a:p>
            <a:endParaRPr lang="en-US" dirty="0"/>
          </a:p>
          <a:p>
            <a:pPr marL="285750" indent="-285750">
              <a:buFont typeface="Wingdings" panose="05000000000000000000" pitchFamily="2" charset="2"/>
              <a:buChar char="v"/>
            </a:pPr>
            <a:r>
              <a:rPr lang="en-US" dirty="0"/>
              <a:t>For many purposes it is preferable to calculate the hydrogen positions based on excellent reference structures and then “let them ride” on their parent atom.</a:t>
            </a:r>
          </a:p>
          <a:p>
            <a:endParaRPr lang="en-US" dirty="0"/>
          </a:p>
          <a:p>
            <a:pPr marL="285750" indent="-285750">
              <a:buFont typeface="Wingdings" panose="05000000000000000000" pitchFamily="2" charset="2"/>
              <a:buChar char="v"/>
            </a:pPr>
            <a:r>
              <a:rPr lang="en-US" dirty="0"/>
              <a:t>This is not possible for some atoms with varying X-H bond distances or if there is no info on angles such as e.g. for some amines, acidic hydroxyls or water molecules.   </a:t>
            </a:r>
          </a:p>
          <a:p>
            <a:endParaRPr lang="en-US" dirty="0"/>
          </a:p>
        </p:txBody>
      </p:sp>
    </p:spTree>
    <p:extLst>
      <p:ext uri="{BB962C8B-B14F-4D97-AF65-F5344CB8AC3E}">
        <p14:creationId xmlns:p14="http://schemas.microsoft.com/office/powerpoint/2010/main" val="378048402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57200" y="1219200"/>
            <a:ext cx="3991029" cy="369332"/>
          </a:xfrm>
          <a:prstGeom prst="rect">
            <a:avLst/>
          </a:prstGeom>
          <a:noFill/>
        </p:spPr>
        <p:txBody>
          <a:bodyPr wrap="none" rtlCol="0">
            <a:spAutoFit/>
          </a:bodyPr>
          <a:lstStyle/>
          <a:p>
            <a:r>
              <a:rPr lang="en-US" b="1" dirty="0"/>
              <a:t>Hydrogen Atoms: How to do it in </a:t>
            </a:r>
            <a:r>
              <a:rPr lang="en-US" b="1" dirty="0" err="1"/>
              <a:t>Shelxl</a:t>
            </a:r>
            <a:r>
              <a:rPr lang="en-US" b="1" dirty="0"/>
              <a:t>:</a:t>
            </a:r>
          </a:p>
        </p:txBody>
      </p:sp>
      <p:sp>
        <p:nvSpPr>
          <p:cNvPr id="5" name="TextBox 4"/>
          <p:cNvSpPr txBox="1"/>
          <p:nvPr/>
        </p:nvSpPr>
        <p:spPr>
          <a:xfrm>
            <a:off x="381000" y="1905000"/>
            <a:ext cx="8458200" cy="4524315"/>
          </a:xfrm>
          <a:prstGeom prst="rect">
            <a:avLst/>
          </a:prstGeom>
          <a:noFill/>
        </p:spPr>
        <p:txBody>
          <a:bodyPr wrap="square" rtlCol="0">
            <a:spAutoFit/>
          </a:bodyPr>
          <a:lstStyle/>
          <a:p>
            <a:pPr marL="285750" indent="-285750">
              <a:buFont typeface="Wingdings" panose="05000000000000000000" pitchFamily="2" charset="2"/>
              <a:buChar char="v"/>
            </a:pPr>
            <a:r>
              <a:rPr lang="en-US" dirty="0"/>
              <a:t>H atoms are always refined </a:t>
            </a:r>
            <a:r>
              <a:rPr lang="en-US" dirty="0" err="1"/>
              <a:t>isotropically</a:t>
            </a:r>
            <a:r>
              <a:rPr lang="en-US" dirty="0"/>
              <a:t>, not </a:t>
            </a:r>
            <a:r>
              <a:rPr lang="en-US" dirty="0" err="1"/>
              <a:t>anisotropically</a:t>
            </a:r>
            <a:r>
              <a:rPr lang="en-US" dirty="0"/>
              <a:t> (exception: neutron diffraction).</a:t>
            </a:r>
          </a:p>
          <a:p>
            <a:endParaRPr lang="en-US" dirty="0"/>
          </a:p>
          <a:p>
            <a:pPr marL="285750" indent="-285750">
              <a:buFont typeface="Wingdings" panose="05000000000000000000" pitchFamily="2" charset="2"/>
              <a:buChar char="v"/>
            </a:pPr>
            <a:r>
              <a:rPr lang="en-US" dirty="0"/>
              <a:t>The </a:t>
            </a:r>
            <a:r>
              <a:rPr lang="en-US" dirty="0" err="1"/>
              <a:t>U</a:t>
            </a:r>
            <a:r>
              <a:rPr lang="en-US" baseline="-25000" dirty="0" err="1"/>
              <a:t>iso</a:t>
            </a:r>
            <a:r>
              <a:rPr lang="en-US" dirty="0"/>
              <a:t> values are usually tied to the atom the H atom is bonded to, being set to 1.2 or 1.5 times </a:t>
            </a:r>
            <a:r>
              <a:rPr lang="en-US" dirty="0" err="1"/>
              <a:t>U</a:t>
            </a:r>
            <a:r>
              <a:rPr lang="en-US" baseline="-25000" dirty="0" err="1"/>
              <a:t>eq</a:t>
            </a:r>
            <a:r>
              <a:rPr lang="en-US" dirty="0"/>
              <a:t> of the carrier atom.</a:t>
            </a:r>
          </a:p>
          <a:p>
            <a:endParaRPr lang="en-US" dirty="0"/>
          </a:p>
          <a:p>
            <a:pPr marL="285750" indent="-285750">
              <a:buFont typeface="Wingdings" panose="05000000000000000000" pitchFamily="2" charset="2"/>
              <a:buChar char="v"/>
            </a:pPr>
            <a:r>
              <a:rPr lang="en-US" dirty="0"/>
              <a:t>Where calculated positions are predictable, H atoms are added using “</a:t>
            </a:r>
            <a:r>
              <a:rPr lang="en-US" b="1" dirty="0">
                <a:solidFill>
                  <a:srgbClr val="FF0000"/>
                </a:solidFill>
              </a:rPr>
              <a:t>HFIX</a:t>
            </a:r>
            <a:r>
              <a:rPr lang="en-US" dirty="0"/>
              <a:t>” commands (converted by the program into “</a:t>
            </a:r>
            <a:r>
              <a:rPr lang="en-US" b="1" dirty="0">
                <a:solidFill>
                  <a:srgbClr val="FF0000"/>
                </a:solidFill>
              </a:rPr>
              <a:t>AFIX</a:t>
            </a:r>
            <a:r>
              <a:rPr lang="en-US" dirty="0"/>
              <a:t>” commands in the atom list). For most functional groups, the “</a:t>
            </a:r>
            <a:r>
              <a:rPr lang="en-US" b="1" dirty="0">
                <a:solidFill>
                  <a:srgbClr val="FF0000"/>
                </a:solidFill>
              </a:rPr>
              <a:t>automatic H-Fix</a:t>
            </a:r>
            <a:r>
              <a:rPr lang="en-US" dirty="0"/>
              <a:t>” function works. Sometimes, you have to manually add or correct HFIX or AFIX commands. Distances used are temperature dependent (TEMP instruction).</a:t>
            </a:r>
          </a:p>
          <a:p>
            <a:endParaRPr lang="en-US" dirty="0"/>
          </a:p>
          <a:p>
            <a:pPr marL="285750" indent="-285750">
              <a:buFont typeface="Wingdings" panose="05000000000000000000" pitchFamily="2" charset="2"/>
              <a:buChar char="v"/>
            </a:pPr>
            <a:r>
              <a:rPr lang="en-US" dirty="0"/>
              <a:t>This is not possible for some atoms with varying X-H bond distances or if there is no info on angles such as e.g. for some </a:t>
            </a:r>
            <a:r>
              <a:rPr lang="en-US" b="1" dirty="0">
                <a:solidFill>
                  <a:srgbClr val="FF0000"/>
                </a:solidFill>
              </a:rPr>
              <a:t>amines</a:t>
            </a:r>
            <a:r>
              <a:rPr lang="en-US" dirty="0"/>
              <a:t>, </a:t>
            </a:r>
            <a:r>
              <a:rPr lang="en-US" b="1" dirty="0">
                <a:solidFill>
                  <a:srgbClr val="FF0000"/>
                </a:solidFill>
              </a:rPr>
              <a:t>acidic hydroxyls</a:t>
            </a:r>
            <a:r>
              <a:rPr lang="en-US" dirty="0"/>
              <a:t> or </a:t>
            </a:r>
            <a:r>
              <a:rPr lang="en-US" b="1" dirty="0">
                <a:solidFill>
                  <a:srgbClr val="FF0000"/>
                </a:solidFill>
              </a:rPr>
              <a:t>water molecules</a:t>
            </a:r>
            <a:r>
              <a:rPr lang="en-US" dirty="0"/>
              <a:t>.  Their positions (not </a:t>
            </a:r>
            <a:r>
              <a:rPr lang="en-US" dirty="0" err="1"/>
              <a:t>U</a:t>
            </a:r>
            <a:r>
              <a:rPr lang="en-US" baseline="-25000" dirty="0" err="1"/>
              <a:t>iso</a:t>
            </a:r>
            <a:r>
              <a:rPr lang="en-US" dirty="0"/>
              <a:t> values) need to be refined. Usually, </a:t>
            </a:r>
            <a:r>
              <a:rPr lang="en-US" b="1" dirty="0">
                <a:solidFill>
                  <a:srgbClr val="FF0000"/>
                </a:solidFill>
              </a:rPr>
              <a:t>distance restraints </a:t>
            </a:r>
            <a:r>
              <a:rPr lang="en-US" dirty="0"/>
              <a:t>should be used here. </a:t>
            </a:r>
          </a:p>
        </p:txBody>
      </p:sp>
    </p:spTree>
    <p:extLst>
      <p:ext uri="{BB962C8B-B14F-4D97-AF65-F5344CB8AC3E}">
        <p14:creationId xmlns:p14="http://schemas.microsoft.com/office/powerpoint/2010/main" val="212856709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57200" y="1219200"/>
            <a:ext cx="4348498" cy="369332"/>
          </a:xfrm>
          <a:prstGeom prst="rect">
            <a:avLst/>
          </a:prstGeom>
          <a:noFill/>
        </p:spPr>
        <p:txBody>
          <a:bodyPr wrap="none" rtlCol="0">
            <a:spAutoFit/>
          </a:bodyPr>
          <a:lstStyle/>
          <a:p>
            <a:r>
              <a:rPr lang="en-US" b="1" dirty="0"/>
              <a:t>Hydrogen Atoms: Common HFIX commands</a:t>
            </a:r>
          </a:p>
        </p:txBody>
      </p:sp>
      <p:sp>
        <p:nvSpPr>
          <p:cNvPr id="5" name="TextBox 4"/>
          <p:cNvSpPr txBox="1"/>
          <p:nvPr/>
        </p:nvSpPr>
        <p:spPr>
          <a:xfrm>
            <a:off x="381000" y="1828800"/>
            <a:ext cx="8458200" cy="4801314"/>
          </a:xfrm>
          <a:prstGeom prst="rect">
            <a:avLst/>
          </a:prstGeom>
          <a:noFill/>
        </p:spPr>
        <p:txBody>
          <a:bodyPr wrap="square" rtlCol="0">
            <a:spAutoFit/>
          </a:bodyPr>
          <a:lstStyle/>
          <a:p>
            <a:r>
              <a:rPr lang="en-US" dirty="0"/>
              <a:t>C(sp</a:t>
            </a:r>
            <a:r>
              <a:rPr lang="en-US" baseline="30000" dirty="0"/>
              <a:t>3</a:t>
            </a:r>
            <a:r>
              <a:rPr lang="en-US" dirty="0"/>
              <a:t>)H 		HFIX 13 	(saturated tertiary alkanes)</a:t>
            </a:r>
          </a:p>
          <a:p>
            <a:r>
              <a:rPr lang="en-US" dirty="0"/>
              <a:t>C(sp</a:t>
            </a:r>
            <a:r>
              <a:rPr lang="en-US" baseline="30000" dirty="0"/>
              <a:t>2</a:t>
            </a:r>
            <a:r>
              <a:rPr lang="en-US" dirty="0"/>
              <a:t>)H 		HFIX 43 	(alkenes, benzenes, </a:t>
            </a:r>
            <a:r>
              <a:rPr lang="en-US" dirty="0" err="1"/>
              <a:t>etc</a:t>
            </a:r>
            <a:r>
              <a:rPr lang="en-US" dirty="0"/>
              <a:t>)</a:t>
            </a:r>
          </a:p>
          <a:p>
            <a:r>
              <a:rPr lang="en-US" dirty="0"/>
              <a:t>N(sp</a:t>
            </a:r>
            <a:r>
              <a:rPr lang="en-US" baseline="30000" dirty="0"/>
              <a:t>2</a:t>
            </a:r>
            <a:r>
              <a:rPr lang="en-US" dirty="0"/>
              <a:t>)H 		HFIX 43 	(amides, planar secondary amines, usually conjugated to 				unsaturated atoms)</a:t>
            </a:r>
          </a:p>
          <a:p>
            <a:r>
              <a:rPr lang="en-US" dirty="0"/>
              <a:t>C(sp</a:t>
            </a:r>
            <a:r>
              <a:rPr lang="en-US" baseline="30000" dirty="0"/>
              <a:t>2</a:t>
            </a:r>
            <a:r>
              <a:rPr lang="en-US" dirty="0"/>
              <a:t>)H</a:t>
            </a:r>
            <a:r>
              <a:rPr lang="en-US" baseline="-25000" dirty="0"/>
              <a:t>2</a:t>
            </a:r>
            <a:r>
              <a:rPr lang="en-US" dirty="0"/>
              <a:t> 		HFIX 93 	(terminal alkenes)</a:t>
            </a:r>
          </a:p>
          <a:p>
            <a:r>
              <a:rPr lang="en-US" dirty="0"/>
              <a:t>N(sp</a:t>
            </a:r>
            <a:r>
              <a:rPr lang="en-US" baseline="30000" dirty="0"/>
              <a:t>2</a:t>
            </a:r>
            <a:r>
              <a:rPr lang="en-US" dirty="0"/>
              <a:t>)H</a:t>
            </a:r>
            <a:r>
              <a:rPr lang="en-US" baseline="-25000" dirty="0"/>
              <a:t>2</a:t>
            </a:r>
            <a:r>
              <a:rPr lang="en-US" dirty="0"/>
              <a:t>		HFIX 93 	(planar primary amines, usually conjugated to 					unsaturated atoms)</a:t>
            </a:r>
          </a:p>
          <a:p>
            <a:r>
              <a:rPr lang="en-US" dirty="0"/>
              <a:t>C(sp</a:t>
            </a:r>
            <a:r>
              <a:rPr lang="en-US" baseline="30000" dirty="0"/>
              <a:t>3</a:t>
            </a:r>
            <a:r>
              <a:rPr lang="en-US" dirty="0"/>
              <a:t>)H</a:t>
            </a:r>
            <a:r>
              <a:rPr lang="en-US" baseline="-25000" dirty="0"/>
              <a:t>2</a:t>
            </a:r>
            <a:r>
              <a:rPr lang="en-US" dirty="0"/>
              <a:t>		HFIX 23 	(saturated secondary alkanes)</a:t>
            </a:r>
          </a:p>
          <a:p>
            <a:r>
              <a:rPr lang="en-US" dirty="0"/>
              <a:t>N(sp</a:t>
            </a:r>
            <a:r>
              <a:rPr lang="en-US" baseline="30000" dirty="0"/>
              <a:t>3</a:t>
            </a:r>
            <a:r>
              <a:rPr lang="en-US" dirty="0"/>
              <a:t>)H</a:t>
            </a:r>
            <a:r>
              <a:rPr lang="en-US" baseline="-25000" dirty="0"/>
              <a:t>2</a:t>
            </a:r>
            <a:r>
              <a:rPr lang="en-US" baseline="30000" dirty="0"/>
              <a:t>+</a:t>
            </a:r>
            <a:r>
              <a:rPr lang="en-US" dirty="0"/>
              <a:t>		HFIX 23 	(protonated secondary amines)</a:t>
            </a:r>
          </a:p>
          <a:p>
            <a:r>
              <a:rPr lang="en-US" dirty="0"/>
              <a:t>C(sp</a:t>
            </a:r>
            <a:r>
              <a:rPr lang="en-US" baseline="30000" dirty="0"/>
              <a:t>3</a:t>
            </a:r>
            <a:r>
              <a:rPr lang="en-US" dirty="0"/>
              <a:t>)H</a:t>
            </a:r>
            <a:r>
              <a:rPr lang="en-US" baseline="-25000" dirty="0"/>
              <a:t>3</a:t>
            </a:r>
            <a:r>
              <a:rPr lang="en-US" dirty="0"/>
              <a:t> 		HFIX 33 	(methyl group, not rotating)</a:t>
            </a:r>
          </a:p>
          <a:p>
            <a:r>
              <a:rPr lang="en-US" dirty="0"/>
              <a:t>C(sp</a:t>
            </a:r>
            <a:r>
              <a:rPr lang="en-US" baseline="30000" dirty="0"/>
              <a:t>3</a:t>
            </a:r>
            <a:r>
              <a:rPr lang="en-US" dirty="0"/>
              <a:t>)H</a:t>
            </a:r>
            <a:r>
              <a:rPr lang="en-US" baseline="-25000" dirty="0"/>
              <a:t>3</a:t>
            </a:r>
            <a:r>
              <a:rPr lang="en-US" dirty="0"/>
              <a:t>		HFIX 137 	(methyl group, rotating)</a:t>
            </a:r>
          </a:p>
          <a:p>
            <a:r>
              <a:rPr lang="en-US" dirty="0"/>
              <a:t>N(sp</a:t>
            </a:r>
            <a:r>
              <a:rPr lang="en-US" baseline="30000" dirty="0"/>
              <a:t>3</a:t>
            </a:r>
            <a:r>
              <a:rPr lang="en-US" dirty="0"/>
              <a:t>)H</a:t>
            </a:r>
            <a:r>
              <a:rPr lang="en-US" baseline="-25000" dirty="0"/>
              <a:t>3</a:t>
            </a:r>
            <a:r>
              <a:rPr lang="en-US" baseline="30000" dirty="0"/>
              <a:t>+</a:t>
            </a:r>
            <a:r>
              <a:rPr lang="en-US" dirty="0"/>
              <a:t>		HFIX 33 	(protonated primary amine, not rotating)</a:t>
            </a:r>
          </a:p>
          <a:p>
            <a:r>
              <a:rPr lang="en-US" dirty="0"/>
              <a:t>N(sp</a:t>
            </a:r>
            <a:r>
              <a:rPr lang="en-US" baseline="30000" dirty="0"/>
              <a:t>3</a:t>
            </a:r>
            <a:r>
              <a:rPr lang="en-US" dirty="0"/>
              <a:t>)H</a:t>
            </a:r>
            <a:r>
              <a:rPr lang="en-US" baseline="-25000" dirty="0"/>
              <a:t>3</a:t>
            </a:r>
            <a:r>
              <a:rPr lang="en-US" baseline="30000" dirty="0"/>
              <a:t>+</a:t>
            </a:r>
            <a:r>
              <a:rPr lang="en-US" dirty="0"/>
              <a:t> 	HFIX 137 	(protonated primary amine, rotating)</a:t>
            </a:r>
          </a:p>
          <a:p>
            <a:r>
              <a:rPr lang="en-US" dirty="0"/>
              <a:t>O(sp</a:t>
            </a:r>
            <a:r>
              <a:rPr lang="en-US" baseline="30000" dirty="0"/>
              <a:t>3</a:t>
            </a:r>
            <a:r>
              <a:rPr lang="en-US" dirty="0"/>
              <a:t>)H 		HFIX 83	(alcohol, not rotating)</a:t>
            </a:r>
          </a:p>
          <a:p>
            <a:r>
              <a:rPr lang="en-US" dirty="0"/>
              <a:t>O(sp</a:t>
            </a:r>
            <a:r>
              <a:rPr lang="en-US" baseline="30000" dirty="0"/>
              <a:t>3</a:t>
            </a:r>
            <a:r>
              <a:rPr lang="en-US" dirty="0"/>
              <a:t>)H 		HFIX 147	(alcohol, rotating)</a:t>
            </a:r>
          </a:p>
          <a:p>
            <a:r>
              <a:rPr lang="en-US" dirty="0"/>
              <a:t>O(sp</a:t>
            </a:r>
            <a:r>
              <a:rPr lang="en-US" baseline="30000" dirty="0"/>
              <a:t>3</a:t>
            </a:r>
            <a:r>
              <a:rPr lang="en-US" dirty="0"/>
              <a:t>)H 		HFIX 148	(alcohol, rotating, O-H distance refined)</a:t>
            </a:r>
          </a:p>
          <a:p>
            <a:endParaRPr lang="en-US" dirty="0"/>
          </a:p>
        </p:txBody>
      </p:sp>
    </p:spTree>
    <p:extLst>
      <p:ext uri="{BB962C8B-B14F-4D97-AF65-F5344CB8AC3E}">
        <p14:creationId xmlns:p14="http://schemas.microsoft.com/office/powerpoint/2010/main" val="3412815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685800" y="1381065"/>
            <a:ext cx="7598811" cy="4401205"/>
          </a:xfrm>
          <a:prstGeom prst="rect">
            <a:avLst/>
          </a:prstGeom>
          <a:noFill/>
        </p:spPr>
        <p:txBody>
          <a:bodyPr wrap="square" rtlCol="0">
            <a:spAutoFit/>
          </a:bodyPr>
          <a:lstStyle/>
          <a:p>
            <a:r>
              <a:rPr lang="en-US" sz="2000" dirty="0"/>
              <a:t>In principle, X-ray scattering from even a single molecule could be </a:t>
            </a:r>
          </a:p>
          <a:p>
            <a:r>
              <a:rPr lang="en-US" sz="2000" dirty="0"/>
              <a:t>used for the determination of its molecular structure. Practically, the </a:t>
            </a:r>
          </a:p>
          <a:p>
            <a:r>
              <a:rPr lang="en-US" sz="2000" dirty="0"/>
              <a:t>signal has to be amplified, which is done by using many molecules </a:t>
            </a:r>
          </a:p>
          <a:p>
            <a:r>
              <a:rPr lang="en-US" sz="2000" dirty="0"/>
              <a:t>arranged in a regular fashion in a lattice (i.e. a crystal). This converts </a:t>
            </a:r>
          </a:p>
          <a:p>
            <a:r>
              <a:rPr lang="en-US" sz="2000" b="1" dirty="0"/>
              <a:t>X-ray scattering </a:t>
            </a:r>
            <a:r>
              <a:rPr lang="en-US" sz="2000" dirty="0"/>
              <a:t>into </a:t>
            </a:r>
            <a:r>
              <a:rPr lang="en-US" sz="2000" b="1" dirty="0"/>
              <a:t>X-ray diffraction</a:t>
            </a:r>
            <a:r>
              <a:rPr lang="en-US" sz="2000" dirty="0"/>
              <a:t>. The diffracted intensity scales </a:t>
            </a:r>
          </a:p>
          <a:p>
            <a:r>
              <a:rPr lang="en-US" sz="2000" dirty="0"/>
              <a:t>with the square of the number of </a:t>
            </a:r>
            <a:r>
              <a:rPr lang="en-US" sz="2000" dirty="0" err="1"/>
              <a:t>scatterers</a:t>
            </a:r>
            <a:r>
              <a:rPr lang="en-US" sz="2000" dirty="0"/>
              <a:t> (atoms) in the crystal. </a:t>
            </a:r>
          </a:p>
          <a:p>
            <a:endParaRPr lang="en-US" sz="2000" dirty="0"/>
          </a:p>
          <a:p>
            <a:r>
              <a:rPr lang="en-US" sz="2000" dirty="0"/>
              <a:t>The wavelength to be used has to be of the same order of magnitude </a:t>
            </a:r>
          </a:p>
          <a:p>
            <a:r>
              <a:rPr lang="en-US" sz="2000" dirty="0"/>
              <a:t>as what one would like to measure. It is not necessarily limited to light </a:t>
            </a:r>
          </a:p>
          <a:p>
            <a:r>
              <a:rPr lang="en-US" sz="2000" dirty="0"/>
              <a:t>waves (i.e. X-rays), but particle waves (such as electrons or neutrons of </a:t>
            </a:r>
          </a:p>
          <a:p>
            <a:r>
              <a:rPr lang="en-US" sz="2000" dirty="0"/>
              <a:t>an appropriate speed/wavelength) can be used as well. Neutrons </a:t>
            </a:r>
          </a:p>
          <a:p>
            <a:r>
              <a:rPr lang="en-US" sz="2000" dirty="0"/>
              <a:t>interact with the nuclei of atoms, X-rays with the electron clouds of </a:t>
            </a:r>
          </a:p>
          <a:p>
            <a:r>
              <a:rPr lang="en-US" sz="2000" dirty="0"/>
              <a:t>atoms, electrons with the combined coulomb field of nuclei and electrons. </a:t>
            </a:r>
          </a:p>
        </p:txBody>
      </p:sp>
    </p:spTree>
    <p:extLst>
      <p:ext uri="{BB962C8B-B14F-4D97-AF65-F5344CB8AC3E}">
        <p14:creationId xmlns:p14="http://schemas.microsoft.com/office/powerpoint/2010/main" val="199864895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304800" y="3711476"/>
            <a:ext cx="4758931" cy="369332"/>
          </a:xfrm>
          <a:prstGeom prst="rect">
            <a:avLst/>
          </a:prstGeom>
          <a:noFill/>
        </p:spPr>
        <p:txBody>
          <a:bodyPr wrap="none" rtlCol="0">
            <a:spAutoFit/>
          </a:bodyPr>
          <a:lstStyle/>
          <a:p>
            <a:r>
              <a:rPr lang="en-US" b="1" dirty="0"/>
              <a:t>Hydrogen Atoms: Common X-distance restraints</a:t>
            </a:r>
          </a:p>
        </p:txBody>
      </p:sp>
      <p:sp>
        <p:nvSpPr>
          <p:cNvPr id="5" name="TextBox 4"/>
          <p:cNvSpPr txBox="1"/>
          <p:nvPr/>
        </p:nvSpPr>
        <p:spPr>
          <a:xfrm>
            <a:off x="304800" y="4168676"/>
            <a:ext cx="8458200" cy="2308324"/>
          </a:xfrm>
          <a:prstGeom prst="rect">
            <a:avLst/>
          </a:prstGeom>
          <a:noFill/>
        </p:spPr>
        <p:txBody>
          <a:bodyPr wrap="square" rtlCol="0">
            <a:spAutoFit/>
          </a:bodyPr>
          <a:lstStyle/>
          <a:p>
            <a:r>
              <a:rPr lang="en-US" dirty="0"/>
              <a:t>O-H (alcohols, water) 	0.82 Å (room temperature), </a:t>
            </a:r>
          </a:p>
          <a:p>
            <a:r>
              <a:rPr lang="en-US" dirty="0"/>
              <a:t>			0.84 Å (100K)</a:t>
            </a:r>
          </a:p>
          <a:p>
            <a:r>
              <a:rPr lang="en-US" dirty="0"/>
              <a:t>H…H (in H</a:t>
            </a:r>
            <a:r>
              <a:rPr lang="en-US" baseline="-25000" dirty="0"/>
              <a:t>2</a:t>
            </a:r>
            <a:r>
              <a:rPr lang="en-US" dirty="0"/>
              <a:t>O)		1.35-1.36 Å</a:t>
            </a:r>
          </a:p>
          <a:p>
            <a:endParaRPr lang="en-US" dirty="0"/>
          </a:p>
          <a:p>
            <a:r>
              <a:rPr lang="en-US" dirty="0"/>
              <a:t>N-H (amines)		 0.86 Å (room temperature), </a:t>
            </a:r>
          </a:p>
          <a:p>
            <a:r>
              <a:rPr lang="en-US" dirty="0"/>
              <a:t>			 0.88 Å (100K)</a:t>
            </a:r>
          </a:p>
          <a:p>
            <a:r>
              <a:rPr lang="en-US" dirty="0"/>
              <a:t>N-H (ammonium)		 0.93 Å (room temperature), </a:t>
            </a:r>
          </a:p>
          <a:p>
            <a:r>
              <a:rPr lang="en-US" dirty="0"/>
              <a:t>			 0.91 Å (100K)</a:t>
            </a:r>
          </a:p>
        </p:txBody>
      </p:sp>
      <p:sp>
        <p:nvSpPr>
          <p:cNvPr id="7" name="TextBox 6"/>
          <p:cNvSpPr txBox="1"/>
          <p:nvPr/>
        </p:nvSpPr>
        <p:spPr>
          <a:xfrm>
            <a:off x="304799" y="1219200"/>
            <a:ext cx="3261021" cy="369332"/>
          </a:xfrm>
          <a:prstGeom prst="rect">
            <a:avLst/>
          </a:prstGeom>
          <a:noFill/>
        </p:spPr>
        <p:txBody>
          <a:bodyPr wrap="none" rtlCol="0">
            <a:spAutoFit/>
          </a:bodyPr>
          <a:lstStyle/>
          <a:p>
            <a:r>
              <a:rPr lang="en-US" b="1" dirty="0"/>
              <a:t>Hydrogen Atoms: </a:t>
            </a:r>
            <a:r>
              <a:rPr lang="en-US" b="1" dirty="0" err="1"/>
              <a:t>U</a:t>
            </a:r>
            <a:r>
              <a:rPr lang="en-US" b="1" baseline="-25000" dirty="0" err="1"/>
              <a:t>iso</a:t>
            </a:r>
            <a:r>
              <a:rPr lang="en-US" b="1" dirty="0"/>
              <a:t>(H) values</a:t>
            </a:r>
          </a:p>
        </p:txBody>
      </p:sp>
      <p:sp>
        <p:nvSpPr>
          <p:cNvPr id="8" name="TextBox 7"/>
          <p:cNvSpPr txBox="1"/>
          <p:nvPr/>
        </p:nvSpPr>
        <p:spPr>
          <a:xfrm>
            <a:off x="323273" y="1676400"/>
            <a:ext cx="8458200" cy="2031325"/>
          </a:xfrm>
          <a:prstGeom prst="rect">
            <a:avLst/>
          </a:prstGeom>
          <a:noFill/>
        </p:spPr>
        <p:txBody>
          <a:bodyPr wrap="square" rtlCol="0">
            <a:spAutoFit/>
          </a:bodyPr>
          <a:lstStyle/>
          <a:p>
            <a:r>
              <a:rPr lang="en-US" dirty="0"/>
              <a:t>O-H (alcohols, water) 	1.5 times carrier atom</a:t>
            </a:r>
          </a:p>
          <a:p>
            <a:r>
              <a:rPr lang="en-US" dirty="0"/>
              <a:t>CH</a:t>
            </a:r>
            <a:r>
              <a:rPr lang="en-US" baseline="-25000" dirty="0"/>
              <a:t>3</a:t>
            </a:r>
            <a:r>
              <a:rPr lang="en-US" dirty="0"/>
              <a:t>, NH</a:t>
            </a:r>
            <a:r>
              <a:rPr lang="en-US" baseline="-25000" dirty="0"/>
              <a:t>3</a:t>
            </a:r>
            <a:r>
              <a:rPr lang="en-US" baseline="30000" dirty="0"/>
              <a:t>+</a:t>
            </a:r>
            <a:r>
              <a:rPr lang="en-US" dirty="0"/>
              <a:t>			1.5 times carrier atom</a:t>
            </a:r>
          </a:p>
          <a:p>
            <a:r>
              <a:rPr lang="en-US" dirty="0"/>
              <a:t>All others			1.2 times carrier atom</a:t>
            </a:r>
          </a:p>
          <a:p>
            <a:endParaRPr lang="en-US" dirty="0"/>
          </a:p>
          <a:p>
            <a:r>
              <a:rPr lang="en-US" dirty="0"/>
              <a:t>This is done by replacing the </a:t>
            </a:r>
            <a:r>
              <a:rPr lang="en-US" dirty="0" err="1"/>
              <a:t>U</a:t>
            </a:r>
            <a:r>
              <a:rPr lang="en-US" baseline="-25000" dirty="0" err="1"/>
              <a:t>iso</a:t>
            </a:r>
            <a:r>
              <a:rPr lang="en-US" dirty="0"/>
              <a:t> value in the atom line by a negative value (“-1.50000” or “-1.20000”)</a:t>
            </a:r>
          </a:p>
          <a:p>
            <a:endParaRPr lang="en-US" dirty="0"/>
          </a:p>
        </p:txBody>
      </p:sp>
    </p:spTree>
    <p:extLst>
      <p:ext uri="{BB962C8B-B14F-4D97-AF65-F5344CB8AC3E}">
        <p14:creationId xmlns:p14="http://schemas.microsoft.com/office/powerpoint/2010/main" val="305717868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7" name="TextBox 6"/>
          <p:cNvSpPr txBox="1"/>
          <p:nvPr/>
        </p:nvSpPr>
        <p:spPr>
          <a:xfrm>
            <a:off x="304799" y="1219200"/>
            <a:ext cx="2688941" cy="369332"/>
          </a:xfrm>
          <a:prstGeom prst="rect">
            <a:avLst/>
          </a:prstGeom>
          <a:noFill/>
        </p:spPr>
        <p:txBody>
          <a:bodyPr wrap="none" rtlCol="0">
            <a:spAutoFit/>
          </a:bodyPr>
          <a:lstStyle/>
          <a:p>
            <a:r>
              <a:rPr lang="en-US" b="1" dirty="0"/>
              <a:t>Hydrogen Atoms in </a:t>
            </a:r>
            <a:r>
              <a:rPr lang="en-US" b="1" dirty="0" err="1"/>
              <a:t>Shelxl</a:t>
            </a:r>
            <a:r>
              <a:rPr lang="en-US" b="1" dirty="0"/>
              <a:t>:</a:t>
            </a:r>
          </a:p>
        </p:txBody>
      </p:sp>
      <p:sp>
        <p:nvSpPr>
          <p:cNvPr id="8" name="TextBox 7"/>
          <p:cNvSpPr txBox="1"/>
          <p:nvPr/>
        </p:nvSpPr>
        <p:spPr>
          <a:xfrm>
            <a:off x="457200" y="1828800"/>
            <a:ext cx="8458200" cy="3108543"/>
          </a:xfrm>
          <a:prstGeom prst="rect">
            <a:avLst/>
          </a:prstGeom>
          <a:noFill/>
        </p:spPr>
        <p:txBody>
          <a:bodyPr wrap="square" rtlCol="0">
            <a:spAutoFit/>
          </a:bodyPr>
          <a:lstStyle/>
          <a:p>
            <a:r>
              <a:rPr lang="pt-BR" sz="1400" dirty="0">
                <a:latin typeface="Courier New" panose="02070309020205020404" pitchFamily="49" charset="0"/>
                <a:cs typeface="Courier New" panose="02070309020205020404" pitchFamily="49" charset="0"/>
              </a:rPr>
              <a:t>DFIX 0.84 O2 H2A O2 H2B</a:t>
            </a:r>
          </a:p>
          <a:p>
            <a:r>
              <a:rPr lang="pt-BR" sz="1400" dirty="0">
                <a:latin typeface="Courier New" panose="02070309020205020404" pitchFamily="49" charset="0"/>
                <a:cs typeface="Courier New" panose="02070309020205020404" pitchFamily="49" charset="0"/>
              </a:rPr>
              <a:t>DFIX 1.36 H2A H2B</a:t>
            </a:r>
          </a:p>
          <a:p>
            <a:r>
              <a:rPr lang="pt-BR" sz="1400" dirty="0">
                <a:latin typeface="Courier New" panose="02070309020205020404" pitchFamily="49" charset="0"/>
                <a:cs typeface="Courier New" panose="02070309020205020404" pitchFamily="49" charset="0"/>
              </a:rPr>
              <a:t>.</a:t>
            </a:r>
          </a:p>
          <a:p>
            <a:r>
              <a:rPr lang="pt-BR" sz="1400" dirty="0">
                <a:latin typeface="Courier New" panose="02070309020205020404" pitchFamily="49" charset="0"/>
                <a:cs typeface="Courier New" panose="02070309020205020404" pitchFamily="49" charset="0"/>
              </a:rPr>
              <a:t>.</a:t>
            </a:r>
          </a:p>
          <a:p>
            <a:r>
              <a:rPr lang="pt-BR" sz="1400" dirty="0">
                <a:latin typeface="Courier New" panose="02070309020205020404" pitchFamily="49" charset="0"/>
                <a:cs typeface="Courier New" panose="02070309020205020404" pitchFamily="49" charset="0"/>
              </a:rPr>
              <a:t>C1   1 0.728724 0.459734 0.543593 11.00000 0.02535 0.02344 =</a:t>
            </a:r>
          </a:p>
          <a:p>
            <a:r>
              <a:rPr lang="pt-BR" sz="1400" dirty="0">
                <a:latin typeface="Courier New" panose="02070309020205020404" pitchFamily="49" charset="0"/>
                <a:cs typeface="Courier New" panose="02070309020205020404" pitchFamily="49" charset="0"/>
              </a:rPr>
              <a:t>      0.01764 0.00076 -0.00178 -0.00043</a:t>
            </a:r>
          </a:p>
          <a:p>
            <a:r>
              <a:rPr lang="pt-BR" sz="1400" dirty="0">
                <a:latin typeface="Courier New" panose="02070309020205020404" pitchFamily="49" charset="0"/>
                <a:cs typeface="Courier New" panose="02070309020205020404" pitchFamily="49" charset="0"/>
              </a:rPr>
              <a:t>AFIX 23</a:t>
            </a:r>
          </a:p>
          <a:p>
            <a:r>
              <a:rPr lang="pt-BR" sz="1400" dirty="0">
                <a:latin typeface="Courier New" panose="02070309020205020404" pitchFamily="49" charset="0"/>
                <a:cs typeface="Courier New" panose="02070309020205020404" pitchFamily="49" charset="0"/>
              </a:rPr>
              <a:t>H1A  2 0.723107 0.477078 0.510384 11.00000 -1.20000</a:t>
            </a:r>
          </a:p>
          <a:p>
            <a:r>
              <a:rPr lang="pt-BR" sz="1400" dirty="0">
                <a:latin typeface="Courier New" panose="02070309020205020404" pitchFamily="49" charset="0"/>
                <a:cs typeface="Courier New" panose="02070309020205020404" pitchFamily="49" charset="0"/>
              </a:rPr>
              <a:t>H1B  2 0.706742 0.476031 0.569593 11.00000 -1.20000</a:t>
            </a:r>
          </a:p>
          <a:p>
            <a:r>
              <a:rPr lang="pt-BR" sz="1400" dirty="0">
                <a:latin typeface="Courier New" panose="02070309020205020404" pitchFamily="49" charset="0"/>
                <a:cs typeface="Courier New" panose="02070309020205020404" pitchFamily="49" charset="0"/>
              </a:rPr>
              <a:t>AFIX 0</a:t>
            </a:r>
          </a:p>
          <a:p>
            <a:r>
              <a:rPr lang="pt-BR" sz="1400" dirty="0">
                <a:latin typeface="Courier New" panose="02070309020205020404" pitchFamily="49" charset="0"/>
                <a:cs typeface="Courier New" panose="02070309020205020404" pitchFamily="49" charset="0"/>
              </a:rPr>
              <a:t>O2   3 0.854667 0.407606 0.777395 11.00000 0.01620 0.01753 =</a:t>
            </a:r>
          </a:p>
          <a:p>
            <a:r>
              <a:rPr lang="pt-BR" sz="1400" dirty="0">
                <a:latin typeface="Courier New" panose="02070309020205020404" pitchFamily="49" charset="0"/>
                <a:cs typeface="Courier New" panose="02070309020205020404" pitchFamily="49" charset="0"/>
              </a:rPr>
              <a:t>      0.00983 0.00582 0.00218 -0.00119</a:t>
            </a:r>
          </a:p>
          <a:p>
            <a:r>
              <a:rPr lang="pt-BR" sz="1400" dirty="0">
                <a:latin typeface="Courier New" panose="02070309020205020404" pitchFamily="49" charset="0"/>
                <a:cs typeface="Courier New" panose="02070309020205020404" pitchFamily="49" charset="0"/>
              </a:rPr>
              <a:t>H2A  2 0.831077 0.393575 0.798367 11.00000 -1.50000</a:t>
            </a:r>
          </a:p>
          <a:p>
            <a:r>
              <a:rPr lang="pt-BR" sz="1400" dirty="0">
                <a:latin typeface="Courier New" panose="02070309020205020404" pitchFamily="49" charset="0"/>
                <a:cs typeface="Courier New" panose="02070309020205020404" pitchFamily="49" charset="0"/>
              </a:rPr>
              <a:t>H2B  2 0.893321 0.416771 0.789511 11.00000 -1.50000</a:t>
            </a:r>
          </a:p>
        </p:txBody>
      </p:sp>
    </p:spTree>
    <p:extLst>
      <p:ext uri="{BB962C8B-B14F-4D97-AF65-F5344CB8AC3E}">
        <p14:creationId xmlns:p14="http://schemas.microsoft.com/office/powerpoint/2010/main" val="264945236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7" name="TextBox 6"/>
          <p:cNvSpPr txBox="1"/>
          <p:nvPr/>
        </p:nvSpPr>
        <p:spPr>
          <a:xfrm>
            <a:off x="304799" y="1219200"/>
            <a:ext cx="2688941" cy="369332"/>
          </a:xfrm>
          <a:prstGeom prst="rect">
            <a:avLst/>
          </a:prstGeom>
          <a:noFill/>
        </p:spPr>
        <p:txBody>
          <a:bodyPr wrap="none" rtlCol="0">
            <a:spAutoFit/>
          </a:bodyPr>
          <a:lstStyle/>
          <a:p>
            <a:r>
              <a:rPr lang="en-US" b="1" dirty="0"/>
              <a:t>Hydrogen Atoms in </a:t>
            </a:r>
            <a:r>
              <a:rPr lang="en-US" b="1" dirty="0" err="1"/>
              <a:t>Shelxl</a:t>
            </a:r>
            <a:r>
              <a:rPr lang="en-US" b="1" dirty="0"/>
              <a:t>:</a:t>
            </a:r>
          </a:p>
        </p:txBody>
      </p:sp>
      <p:sp>
        <p:nvSpPr>
          <p:cNvPr id="8" name="TextBox 7"/>
          <p:cNvSpPr txBox="1"/>
          <p:nvPr/>
        </p:nvSpPr>
        <p:spPr>
          <a:xfrm>
            <a:off x="457200" y="1828800"/>
            <a:ext cx="8458200" cy="3323987"/>
          </a:xfrm>
          <a:prstGeom prst="rect">
            <a:avLst/>
          </a:prstGeom>
          <a:noFill/>
        </p:spPr>
        <p:txBody>
          <a:bodyPr wrap="square" rtlCol="0">
            <a:spAutoFit/>
          </a:bodyPr>
          <a:lstStyle/>
          <a:p>
            <a:r>
              <a:rPr lang="pt-BR" sz="1400" dirty="0">
                <a:latin typeface="Courier New" panose="02070309020205020404" pitchFamily="49" charset="0"/>
                <a:cs typeface="Courier New" panose="02070309020205020404" pitchFamily="49" charset="0"/>
              </a:rPr>
              <a:t>DFIX 0.84 O2 H2A O2 H2B</a:t>
            </a:r>
          </a:p>
          <a:p>
            <a:r>
              <a:rPr lang="pt-BR" sz="1400" dirty="0">
                <a:latin typeface="Courier New" panose="02070309020205020404" pitchFamily="49" charset="0"/>
                <a:cs typeface="Courier New" panose="02070309020205020404" pitchFamily="49" charset="0"/>
              </a:rPr>
              <a:t>DFIX 1.36 H2A H2B</a:t>
            </a:r>
          </a:p>
          <a:p>
            <a:r>
              <a:rPr lang="pt-BR" sz="1400" dirty="0">
                <a:latin typeface="Courier New" panose="02070309020205020404" pitchFamily="49" charset="0"/>
                <a:cs typeface="Courier New" panose="02070309020205020404" pitchFamily="49" charset="0"/>
              </a:rPr>
              <a:t>.</a:t>
            </a:r>
          </a:p>
          <a:p>
            <a:r>
              <a:rPr lang="pt-BR" sz="1400" dirty="0">
                <a:latin typeface="Courier New" panose="02070309020205020404" pitchFamily="49" charset="0"/>
                <a:cs typeface="Courier New" panose="02070309020205020404" pitchFamily="49" charset="0"/>
              </a:rPr>
              <a:t>.</a:t>
            </a:r>
          </a:p>
          <a:p>
            <a:r>
              <a:rPr lang="pt-BR" sz="1400" dirty="0">
                <a:latin typeface="Courier New" panose="02070309020205020404" pitchFamily="49" charset="0"/>
                <a:cs typeface="Courier New" panose="02070309020205020404" pitchFamily="49" charset="0"/>
              </a:rPr>
              <a:t>.</a:t>
            </a:r>
          </a:p>
          <a:p>
            <a:r>
              <a:rPr lang="pt-BR" sz="1400" dirty="0">
                <a:latin typeface="Courier New" panose="02070309020205020404" pitchFamily="49" charset="0"/>
                <a:cs typeface="Courier New" panose="02070309020205020404" pitchFamily="49" charset="0"/>
              </a:rPr>
              <a:t>C1   1 0.728724 0.459734 0.543593 11.00000 0.02535 0.02344 =</a:t>
            </a:r>
          </a:p>
          <a:p>
            <a:r>
              <a:rPr lang="pt-BR" sz="1400" dirty="0">
                <a:latin typeface="Courier New" panose="02070309020205020404" pitchFamily="49" charset="0"/>
                <a:cs typeface="Courier New" panose="02070309020205020404" pitchFamily="49" charset="0"/>
              </a:rPr>
              <a:t>      0.01764 0.00076 -0.00178 -0.00043</a:t>
            </a:r>
          </a:p>
          <a:p>
            <a:r>
              <a:rPr lang="pt-BR" sz="1400" dirty="0">
                <a:latin typeface="Courier New" panose="02070309020205020404" pitchFamily="49" charset="0"/>
                <a:cs typeface="Courier New" panose="02070309020205020404" pitchFamily="49" charset="0"/>
              </a:rPr>
              <a:t>AFIX 23</a:t>
            </a:r>
          </a:p>
          <a:p>
            <a:r>
              <a:rPr lang="pt-BR" sz="1400" dirty="0">
                <a:latin typeface="Courier New" panose="02070309020205020404" pitchFamily="49" charset="0"/>
                <a:cs typeface="Courier New" panose="02070309020205020404" pitchFamily="49" charset="0"/>
              </a:rPr>
              <a:t>H1A  2 0.723107 0.477078 0.510384 11.00000 -1.20000</a:t>
            </a:r>
          </a:p>
          <a:p>
            <a:r>
              <a:rPr lang="pt-BR" sz="1400" dirty="0">
                <a:latin typeface="Courier New" panose="02070309020205020404" pitchFamily="49" charset="0"/>
                <a:cs typeface="Courier New" panose="02070309020205020404" pitchFamily="49" charset="0"/>
              </a:rPr>
              <a:t>H1B  2 0.706742 0.476031 0.569593 11.00000 -1.20000</a:t>
            </a:r>
          </a:p>
          <a:p>
            <a:r>
              <a:rPr lang="pt-BR" sz="1400" dirty="0">
                <a:latin typeface="Courier New" panose="02070309020205020404" pitchFamily="49" charset="0"/>
                <a:cs typeface="Courier New" panose="02070309020205020404" pitchFamily="49" charset="0"/>
              </a:rPr>
              <a:t>AFIX 0</a:t>
            </a:r>
          </a:p>
          <a:p>
            <a:r>
              <a:rPr lang="pt-BR" sz="1400" dirty="0">
                <a:latin typeface="Courier New" panose="02070309020205020404" pitchFamily="49" charset="0"/>
                <a:cs typeface="Courier New" panose="02070309020205020404" pitchFamily="49" charset="0"/>
              </a:rPr>
              <a:t>O2   3 0.854667 0.407606 0.777395 11.00000 0.01620 0.01753 =</a:t>
            </a:r>
          </a:p>
          <a:p>
            <a:r>
              <a:rPr lang="pt-BR" sz="1400" dirty="0">
                <a:latin typeface="Courier New" panose="02070309020205020404" pitchFamily="49" charset="0"/>
                <a:cs typeface="Courier New" panose="02070309020205020404" pitchFamily="49" charset="0"/>
              </a:rPr>
              <a:t>      0.00983 0.00582 0.00218 -0.00119</a:t>
            </a:r>
          </a:p>
          <a:p>
            <a:r>
              <a:rPr lang="pt-BR" sz="1400" dirty="0">
                <a:latin typeface="Courier New" panose="02070309020205020404" pitchFamily="49" charset="0"/>
                <a:cs typeface="Courier New" panose="02070309020205020404" pitchFamily="49" charset="0"/>
              </a:rPr>
              <a:t>H2A  2 0.831077 0.393575 0.798367 11.00000 -1.50000</a:t>
            </a:r>
          </a:p>
          <a:p>
            <a:r>
              <a:rPr lang="pt-BR" sz="1400" dirty="0">
                <a:latin typeface="Courier New" panose="02070309020205020404" pitchFamily="49" charset="0"/>
                <a:cs typeface="Courier New" panose="02070309020205020404" pitchFamily="49" charset="0"/>
              </a:rPr>
              <a:t>H2B  2 0.893321 0.416771 0.789511 11.00000 -1.50000</a:t>
            </a:r>
          </a:p>
        </p:txBody>
      </p:sp>
      <p:graphicFrame>
        <p:nvGraphicFramePr>
          <p:cNvPr id="9" name="Object 8"/>
          <p:cNvGraphicFramePr>
            <a:graphicFrameLocks noChangeAspect="1"/>
          </p:cNvGraphicFramePr>
          <p:nvPr>
            <p:extLst>
              <p:ext uri="{D42A27DB-BD31-4B8C-83A1-F6EECF244321}">
                <p14:modId xmlns:p14="http://schemas.microsoft.com/office/powerpoint/2010/main" val="3552457525"/>
              </p:ext>
            </p:extLst>
          </p:nvPr>
        </p:nvGraphicFramePr>
        <p:xfrm>
          <a:off x="228600" y="3216057"/>
          <a:ext cx="1276350" cy="555625"/>
        </p:xfrm>
        <a:graphic>
          <a:graphicData uri="http://schemas.openxmlformats.org/presentationml/2006/ole">
            <mc:AlternateContent xmlns:mc="http://schemas.openxmlformats.org/markup-compatibility/2006">
              <mc:Choice xmlns:v="urn:schemas-microsoft-com:vml" Requires="v">
                <p:oleObj name="CS ChemDraw Drawing" r:id="rId2" imgW="1276922" imgH="556015" progId="ChemDraw.Document.6.0">
                  <p:embed/>
                </p:oleObj>
              </mc:Choice>
              <mc:Fallback>
                <p:oleObj name="CS ChemDraw Drawing" r:id="rId2" imgW="1276922" imgH="556015" progId="ChemDraw.Document.6.0">
                  <p:embed/>
                  <p:pic>
                    <p:nvPicPr>
                      <p:cNvPr id="0" name=""/>
                      <p:cNvPicPr/>
                      <p:nvPr/>
                    </p:nvPicPr>
                    <p:blipFill>
                      <a:blip r:embed="rId3"/>
                      <a:stretch>
                        <a:fillRect/>
                      </a:stretch>
                    </p:blipFill>
                    <p:spPr>
                      <a:xfrm>
                        <a:off x="228600" y="3216057"/>
                        <a:ext cx="1276350" cy="555625"/>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848277618"/>
              </p:ext>
            </p:extLst>
          </p:nvPr>
        </p:nvGraphicFramePr>
        <p:xfrm>
          <a:off x="4953000" y="3429000"/>
          <a:ext cx="1276350" cy="762000"/>
        </p:xfrm>
        <a:graphic>
          <a:graphicData uri="http://schemas.openxmlformats.org/presentationml/2006/ole">
            <mc:AlternateContent xmlns:mc="http://schemas.openxmlformats.org/markup-compatibility/2006">
              <mc:Choice xmlns:v="urn:schemas-microsoft-com:vml" Requires="v">
                <p:oleObj name="CS ChemDraw Drawing" r:id="rId4" imgW="1276922" imgH="556015" progId="ChemDraw.Document.6.0">
                  <p:embed/>
                </p:oleObj>
              </mc:Choice>
              <mc:Fallback>
                <p:oleObj name="CS ChemDraw Drawing" r:id="rId4" imgW="1276922" imgH="556015" progId="ChemDraw.Document.6.0">
                  <p:embed/>
                  <p:pic>
                    <p:nvPicPr>
                      <p:cNvPr id="0" name=""/>
                      <p:cNvPicPr/>
                      <p:nvPr/>
                    </p:nvPicPr>
                    <p:blipFill>
                      <a:blip r:embed="rId3"/>
                      <a:stretch>
                        <a:fillRect/>
                      </a:stretch>
                    </p:blipFill>
                    <p:spPr>
                      <a:xfrm>
                        <a:off x="4953000" y="3429000"/>
                        <a:ext cx="1276350" cy="7620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753744975"/>
              </p:ext>
            </p:extLst>
          </p:nvPr>
        </p:nvGraphicFramePr>
        <p:xfrm>
          <a:off x="4953000" y="4511457"/>
          <a:ext cx="1276350" cy="746343"/>
        </p:xfrm>
        <a:graphic>
          <a:graphicData uri="http://schemas.openxmlformats.org/presentationml/2006/ole">
            <mc:AlternateContent xmlns:mc="http://schemas.openxmlformats.org/markup-compatibility/2006">
              <mc:Choice xmlns:v="urn:schemas-microsoft-com:vml" Requires="v">
                <p:oleObj name="CS ChemDraw Drawing" r:id="rId5" imgW="1276922" imgH="556015" progId="ChemDraw.Document.6.0">
                  <p:embed/>
                </p:oleObj>
              </mc:Choice>
              <mc:Fallback>
                <p:oleObj name="CS ChemDraw Drawing" r:id="rId5" imgW="1276922" imgH="556015" progId="ChemDraw.Document.6.0">
                  <p:embed/>
                  <p:pic>
                    <p:nvPicPr>
                      <p:cNvPr id="0" name=""/>
                      <p:cNvPicPr/>
                      <p:nvPr/>
                    </p:nvPicPr>
                    <p:blipFill>
                      <a:blip r:embed="rId3"/>
                      <a:stretch>
                        <a:fillRect/>
                      </a:stretch>
                    </p:blipFill>
                    <p:spPr>
                      <a:xfrm>
                        <a:off x="4953000" y="4511457"/>
                        <a:ext cx="1276350" cy="746343"/>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915694591"/>
              </p:ext>
            </p:extLst>
          </p:nvPr>
        </p:nvGraphicFramePr>
        <p:xfrm>
          <a:off x="304798" y="1600200"/>
          <a:ext cx="2895601" cy="942201"/>
        </p:xfrm>
        <a:graphic>
          <a:graphicData uri="http://schemas.openxmlformats.org/presentationml/2006/ole">
            <mc:AlternateContent xmlns:mc="http://schemas.openxmlformats.org/markup-compatibility/2006">
              <mc:Choice xmlns:v="urn:schemas-microsoft-com:vml" Requires="v">
                <p:oleObj name="CS ChemDraw Drawing" r:id="rId6" imgW="1276922" imgH="556015" progId="ChemDraw.Document.6.0">
                  <p:embed/>
                </p:oleObj>
              </mc:Choice>
              <mc:Fallback>
                <p:oleObj name="CS ChemDraw Drawing" r:id="rId6" imgW="1276922" imgH="556015" progId="ChemDraw.Document.6.0">
                  <p:embed/>
                  <p:pic>
                    <p:nvPicPr>
                      <p:cNvPr id="0" name=""/>
                      <p:cNvPicPr/>
                      <p:nvPr/>
                    </p:nvPicPr>
                    <p:blipFill>
                      <a:blip r:embed="rId3"/>
                      <a:stretch>
                        <a:fillRect/>
                      </a:stretch>
                    </p:blipFill>
                    <p:spPr>
                      <a:xfrm>
                        <a:off x="304798" y="1600200"/>
                        <a:ext cx="2895601" cy="942201"/>
                      </a:xfrm>
                      <a:prstGeom prst="rect">
                        <a:avLst/>
                      </a:prstGeom>
                    </p:spPr>
                  </p:pic>
                </p:oleObj>
              </mc:Fallback>
            </mc:AlternateContent>
          </a:graphicData>
        </a:graphic>
      </p:graphicFrame>
      <p:sp>
        <p:nvSpPr>
          <p:cNvPr id="13" name="TextBox 12"/>
          <p:cNvSpPr txBox="1"/>
          <p:nvPr/>
        </p:nvSpPr>
        <p:spPr>
          <a:xfrm>
            <a:off x="3352800" y="1840468"/>
            <a:ext cx="3524170" cy="369332"/>
          </a:xfrm>
          <a:prstGeom prst="rect">
            <a:avLst/>
          </a:prstGeom>
          <a:noFill/>
        </p:spPr>
        <p:txBody>
          <a:bodyPr wrap="none" rtlCol="0">
            <a:spAutoFit/>
          </a:bodyPr>
          <a:lstStyle/>
          <a:p>
            <a:r>
              <a:rPr lang="en-US" dirty="0">
                <a:solidFill>
                  <a:srgbClr val="FF0000"/>
                </a:solidFill>
              </a:rPr>
              <a:t>DFIX commands for water molecule</a:t>
            </a:r>
          </a:p>
        </p:txBody>
      </p:sp>
      <p:sp>
        <p:nvSpPr>
          <p:cNvPr id="14" name="TextBox 13"/>
          <p:cNvSpPr txBox="1"/>
          <p:nvPr/>
        </p:nvSpPr>
        <p:spPr>
          <a:xfrm>
            <a:off x="1515258" y="3283396"/>
            <a:ext cx="3205429" cy="369332"/>
          </a:xfrm>
          <a:prstGeom prst="rect">
            <a:avLst/>
          </a:prstGeom>
          <a:noFill/>
        </p:spPr>
        <p:txBody>
          <a:bodyPr wrap="none" rtlCol="0">
            <a:spAutoFit/>
          </a:bodyPr>
          <a:lstStyle/>
          <a:p>
            <a:r>
              <a:rPr lang="en-US" dirty="0">
                <a:solidFill>
                  <a:srgbClr val="FF0000"/>
                </a:solidFill>
              </a:rPr>
              <a:t>AFIX 23 command for CH</a:t>
            </a:r>
            <a:r>
              <a:rPr lang="en-US" baseline="-25000" dirty="0">
                <a:solidFill>
                  <a:srgbClr val="FF0000"/>
                </a:solidFill>
              </a:rPr>
              <a:t>2</a:t>
            </a:r>
            <a:r>
              <a:rPr lang="en-US" dirty="0">
                <a:solidFill>
                  <a:srgbClr val="FF0000"/>
                </a:solidFill>
              </a:rPr>
              <a:t> group</a:t>
            </a:r>
          </a:p>
        </p:txBody>
      </p:sp>
      <p:sp>
        <p:nvSpPr>
          <p:cNvPr id="15" name="TextBox 14"/>
          <p:cNvSpPr txBox="1"/>
          <p:nvPr/>
        </p:nvSpPr>
        <p:spPr>
          <a:xfrm>
            <a:off x="1538536" y="3903147"/>
            <a:ext cx="4176464" cy="369332"/>
          </a:xfrm>
          <a:prstGeom prst="rect">
            <a:avLst/>
          </a:prstGeom>
          <a:noFill/>
        </p:spPr>
        <p:txBody>
          <a:bodyPr wrap="none" rtlCol="0">
            <a:spAutoFit/>
          </a:bodyPr>
          <a:lstStyle/>
          <a:p>
            <a:r>
              <a:rPr lang="en-US" dirty="0">
                <a:solidFill>
                  <a:srgbClr val="FF0000"/>
                </a:solidFill>
              </a:rPr>
              <a:t>AFIX 0 command to end AFIX 23 command</a:t>
            </a:r>
          </a:p>
        </p:txBody>
      </p:sp>
      <p:graphicFrame>
        <p:nvGraphicFramePr>
          <p:cNvPr id="16" name="Object 15"/>
          <p:cNvGraphicFramePr>
            <a:graphicFrameLocks noChangeAspect="1"/>
          </p:cNvGraphicFramePr>
          <p:nvPr>
            <p:extLst>
              <p:ext uri="{D42A27DB-BD31-4B8C-83A1-F6EECF244321}">
                <p14:modId xmlns:p14="http://schemas.microsoft.com/office/powerpoint/2010/main" val="851716825"/>
              </p:ext>
            </p:extLst>
          </p:nvPr>
        </p:nvGraphicFramePr>
        <p:xfrm>
          <a:off x="227363" y="3810000"/>
          <a:ext cx="1276350" cy="555625"/>
        </p:xfrm>
        <a:graphic>
          <a:graphicData uri="http://schemas.openxmlformats.org/presentationml/2006/ole">
            <mc:AlternateContent xmlns:mc="http://schemas.openxmlformats.org/markup-compatibility/2006">
              <mc:Choice xmlns:v="urn:schemas-microsoft-com:vml" Requires="v">
                <p:oleObj name="CS ChemDraw Drawing" r:id="rId7" imgW="1276922" imgH="556015" progId="ChemDraw.Document.6.0">
                  <p:embed/>
                </p:oleObj>
              </mc:Choice>
              <mc:Fallback>
                <p:oleObj name="CS ChemDraw Drawing" r:id="rId7" imgW="1276922" imgH="556015" progId="ChemDraw.Document.6.0">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363" y="3810000"/>
                        <a:ext cx="127635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 name="TextBox 16"/>
          <p:cNvSpPr txBox="1"/>
          <p:nvPr/>
        </p:nvSpPr>
        <p:spPr>
          <a:xfrm>
            <a:off x="6248400" y="3429000"/>
            <a:ext cx="2542491" cy="646331"/>
          </a:xfrm>
          <a:prstGeom prst="rect">
            <a:avLst/>
          </a:prstGeom>
          <a:noFill/>
        </p:spPr>
        <p:txBody>
          <a:bodyPr wrap="none" rtlCol="0">
            <a:spAutoFit/>
          </a:bodyPr>
          <a:lstStyle/>
          <a:p>
            <a:r>
              <a:rPr lang="en-US" dirty="0" err="1">
                <a:solidFill>
                  <a:srgbClr val="FF0000"/>
                </a:solidFill>
              </a:rPr>
              <a:t>U</a:t>
            </a:r>
            <a:r>
              <a:rPr lang="en-US" baseline="-25000" dirty="0" err="1">
                <a:solidFill>
                  <a:srgbClr val="FF0000"/>
                </a:solidFill>
              </a:rPr>
              <a:t>iso</a:t>
            </a:r>
            <a:r>
              <a:rPr lang="en-US" dirty="0">
                <a:solidFill>
                  <a:srgbClr val="FF0000"/>
                </a:solidFill>
              </a:rPr>
              <a:t>(H) values tied to last </a:t>
            </a:r>
          </a:p>
          <a:p>
            <a:r>
              <a:rPr lang="en-US" dirty="0">
                <a:solidFill>
                  <a:srgbClr val="FF0000"/>
                </a:solidFill>
              </a:rPr>
              <a:t>non-H atom above</a:t>
            </a:r>
          </a:p>
        </p:txBody>
      </p:sp>
    </p:spTree>
    <p:extLst>
      <p:ext uri="{BB962C8B-B14F-4D97-AF65-F5344CB8AC3E}">
        <p14:creationId xmlns:p14="http://schemas.microsoft.com/office/powerpoint/2010/main" val="13963107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7" name="TextBox 6"/>
          <p:cNvSpPr txBox="1"/>
          <p:nvPr/>
        </p:nvSpPr>
        <p:spPr>
          <a:xfrm>
            <a:off x="304799" y="1219200"/>
            <a:ext cx="3040448" cy="369332"/>
          </a:xfrm>
          <a:prstGeom prst="rect">
            <a:avLst/>
          </a:prstGeom>
          <a:noFill/>
        </p:spPr>
        <p:txBody>
          <a:bodyPr wrap="none" rtlCol="0">
            <a:spAutoFit/>
          </a:bodyPr>
          <a:lstStyle/>
          <a:p>
            <a:r>
              <a:rPr lang="en-US" b="1" dirty="0"/>
              <a:t>General and Special Positions </a:t>
            </a:r>
          </a:p>
        </p:txBody>
      </p:sp>
      <p:sp>
        <p:nvSpPr>
          <p:cNvPr id="2" name="TextBox 1"/>
          <p:cNvSpPr txBox="1"/>
          <p:nvPr/>
        </p:nvSpPr>
        <p:spPr>
          <a:xfrm>
            <a:off x="304799" y="1676400"/>
            <a:ext cx="8382001" cy="4801314"/>
          </a:xfrm>
          <a:prstGeom prst="rect">
            <a:avLst/>
          </a:prstGeom>
          <a:noFill/>
        </p:spPr>
        <p:txBody>
          <a:bodyPr wrap="square" rtlCol="0">
            <a:spAutoFit/>
          </a:bodyPr>
          <a:lstStyle/>
          <a:p>
            <a:pPr marL="285750" indent="-285750">
              <a:buFont typeface="Wingdings" panose="05000000000000000000" pitchFamily="2" charset="2"/>
              <a:buChar char="v"/>
            </a:pPr>
            <a:r>
              <a:rPr lang="en-US" dirty="0"/>
              <a:t>A “</a:t>
            </a:r>
            <a:r>
              <a:rPr lang="en-US" b="1" dirty="0"/>
              <a:t>general position</a:t>
            </a:r>
            <a:r>
              <a:rPr lang="en-US" dirty="0"/>
              <a:t>” is not located on any symmetry axis, plane or inversion center.</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An “</a:t>
            </a:r>
            <a:r>
              <a:rPr lang="en-US" b="1" dirty="0"/>
              <a:t>equivalent position</a:t>
            </a:r>
            <a:r>
              <a:rPr lang="en-US" dirty="0"/>
              <a:t>” is obtained upon operation of a symmetry element of the space group on a general position </a:t>
            </a:r>
            <a:r>
              <a:rPr lang="en-US" dirty="0" err="1"/>
              <a:t>xyz</a:t>
            </a:r>
            <a:endParaRPr lang="en-US" dirty="0"/>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A “</a:t>
            </a:r>
            <a:r>
              <a:rPr lang="en-US" b="1" dirty="0"/>
              <a:t>special position</a:t>
            </a:r>
            <a:r>
              <a:rPr lang="en-US" dirty="0"/>
              <a:t>” is a place in the unit cell that coincides with a symmetry element such as an inversion center, rotation axis, mirror plane, etc. (e.g. a position above a mirror is repeated by mirror symmetry below the plane, but a position already on the plane is not repeated by such an operation).</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Note: Positions on glide planes or screw axes are not considered special positions, because they are automatically shifted by the translational symmetry whether or not they lie on the plane or axis.</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For systematic analysis of crystallographic positions in the context of symmetry </a:t>
            </a:r>
            <a:r>
              <a:rPr lang="en-US" b="1" dirty="0"/>
              <a:t>Wyckoff Positions </a:t>
            </a:r>
            <a:r>
              <a:rPr lang="en-US" dirty="0"/>
              <a:t>are used (see International Tables). They are of little practical value for structure refinement, especially of molecular compounds. </a:t>
            </a:r>
          </a:p>
        </p:txBody>
      </p:sp>
    </p:spTree>
    <p:extLst>
      <p:ext uri="{BB962C8B-B14F-4D97-AF65-F5344CB8AC3E}">
        <p14:creationId xmlns:p14="http://schemas.microsoft.com/office/powerpoint/2010/main" val="74640520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7" name="TextBox 6"/>
          <p:cNvSpPr txBox="1"/>
          <p:nvPr/>
        </p:nvSpPr>
        <p:spPr>
          <a:xfrm>
            <a:off x="304799" y="1219200"/>
            <a:ext cx="3040448" cy="369332"/>
          </a:xfrm>
          <a:prstGeom prst="rect">
            <a:avLst/>
          </a:prstGeom>
          <a:noFill/>
        </p:spPr>
        <p:txBody>
          <a:bodyPr wrap="none" rtlCol="0">
            <a:spAutoFit/>
          </a:bodyPr>
          <a:lstStyle/>
          <a:p>
            <a:r>
              <a:rPr lang="en-US" b="1" dirty="0"/>
              <a:t>General and Special Positions </a:t>
            </a:r>
          </a:p>
        </p:txBody>
      </p:sp>
      <p:pic>
        <p:nvPicPr>
          <p:cNvPr id="4" name="Picture 3"/>
          <p:cNvPicPr>
            <a:picLocks noChangeAspect="1"/>
          </p:cNvPicPr>
          <p:nvPr/>
        </p:nvPicPr>
        <p:blipFill>
          <a:blip r:embed="rId2"/>
          <a:stretch>
            <a:fillRect/>
          </a:stretch>
        </p:blipFill>
        <p:spPr>
          <a:xfrm>
            <a:off x="3056019" y="1570244"/>
            <a:ext cx="6011781" cy="4950083"/>
          </a:xfrm>
          <a:prstGeom prst="rect">
            <a:avLst/>
          </a:prstGeom>
        </p:spPr>
      </p:pic>
      <p:sp>
        <p:nvSpPr>
          <p:cNvPr id="5" name="TextBox 4"/>
          <p:cNvSpPr txBox="1"/>
          <p:nvPr/>
        </p:nvSpPr>
        <p:spPr>
          <a:xfrm>
            <a:off x="82046" y="6172200"/>
            <a:ext cx="3263201" cy="461665"/>
          </a:xfrm>
          <a:prstGeom prst="rect">
            <a:avLst/>
          </a:prstGeom>
          <a:noFill/>
        </p:spPr>
        <p:txBody>
          <a:bodyPr wrap="none" rtlCol="0">
            <a:spAutoFit/>
          </a:bodyPr>
          <a:lstStyle/>
          <a:p>
            <a:r>
              <a:rPr lang="en-US" sz="1200" dirty="0"/>
              <a:t>From: Introduction to the Bilbao Crystallographic </a:t>
            </a:r>
          </a:p>
          <a:p>
            <a:r>
              <a:rPr lang="en-US" sz="1200" dirty="0"/>
              <a:t>Server, Universidad del </a:t>
            </a:r>
            <a:r>
              <a:rPr lang="en-US" sz="1200" dirty="0" err="1"/>
              <a:t>Pais</a:t>
            </a:r>
            <a:r>
              <a:rPr lang="en-US" sz="1200" dirty="0"/>
              <a:t> </a:t>
            </a:r>
            <a:r>
              <a:rPr lang="en-US" sz="1200" dirty="0" err="1"/>
              <a:t>Vasca</a:t>
            </a:r>
            <a:r>
              <a:rPr lang="en-US" sz="1200" dirty="0"/>
              <a:t>, Bilbao, Spain</a:t>
            </a:r>
          </a:p>
        </p:txBody>
      </p:sp>
      <p:sp>
        <p:nvSpPr>
          <p:cNvPr id="8" name="TextBox 7"/>
          <p:cNvSpPr txBox="1"/>
          <p:nvPr/>
        </p:nvSpPr>
        <p:spPr>
          <a:xfrm>
            <a:off x="293289" y="2765167"/>
            <a:ext cx="2843920" cy="923330"/>
          </a:xfrm>
          <a:prstGeom prst="rect">
            <a:avLst/>
          </a:prstGeom>
          <a:noFill/>
        </p:spPr>
        <p:txBody>
          <a:bodyPr wrap="none" rtlCol="0">
            <a:spAutoFit/>
          </a:bodyPr>
          <a:lstStyle/>
          <a:p>
            <a:r>
              <a:rPr lang="en-US" dirty="0"/>
              <a:t>“Page 2” of a typical IT entry</a:t>
            </a:r>
          </a:p>
          <a:p>
            <a:r>
              <a:rPr lang="en-US" dirty="0"/>
              <a:t>with general and special </a:t>
            </a:r>
          </a:p>
          <a:p>
            <a:r>
              <a:rPr lang="en-US" dirty="0"/>
              <a:t>positions listed</a:t>
            </a:r>
          </a:p>
        </p:txBody>
      </p:sp>
    </p:spTree>
    <p:extLst>
      <p:ext uri="{BB962C8B-B14F-4D97-AF65-F5344CB8AC3E}">
        <p14:creationId xmlns:p14="http://schemas.microsoft.com/office/powerpoint/2010/main" val="132261679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7" name="TextBox 6"/>
          <p:cNvSpPr txBox="1"/>
          <p:nvPr/>
        </p:nvSpPr>
        <p:spPr>
          <a:xfrm>
            <a:off x="304799" y="1219200"/>
            <a:ext cx="3040448" cy="369332"/>
          </a:xfrm>
          <a:prstGeom prst="rect">
            <a:avLst/>
          </a:prstGeom>
          <a:noFill/>
        </p:spPr>
        <p:txBody>
          <a:bodyPr wrap="none" rtlCol="0">
            <a:spAutoFit/>
          </a:bodyPr>
          <a:lstStyle/>
          <a:p>
            <a:r>
              <a:rPr lang="en-US" b="1" dirty="0"/>
              <a:t>General and Special Positions </a:t>
            </a:r>
          </a:p>
        </p:txBody>
      </p:sp>
      <p:sp>
        <p:nvSpPr>
          <p:cNvPr id="2" name="TextBox 1"/>
          <p:cNvSpPr txBox="1"/>
          <p:nvPr/>
        </p:nvSpPr>
        <p:spPr>
          <a:xfrm>
            <a:off x="304799" y="1676400"/>
            <a:ext cx="8382001" cy="3970318"/>
          </a:xfrm>
          <a:prstGeom prst="rect">
            <a:avLst/>
          </a:prstGeom>
          <a:noFill/>
        </p:spPr>
        <p:txBody>
          <a:bodyPr wrap="square" rtlCol="0">
            <a:spAutoFit/>
          </a:bodyPr>
          <a:lstStyle/>
          <a:p>
            <a:pPr marL="285750" indent="-285750">
              <a:buFont typeface="Wingdings" panose="05000000000000000000" pitchFamily="2" charset="2"/>
              <a:buChar char="v"/>
            </a:pPr>
            <a:r>
              <a:rPr lang="en-US" dirty="0"/>
              <a:t>An atom located directly on a special position has to be given a reduced occupancy. If located e.g. on a mirror plane it has to be half occupied – the other half of the atom is created by the mirror operation to create one complete atom</a:t>
            </a:r>
          </a:p>
          <a:p>
            <a:pPr marL="285750" indent="-285750">
              <a:buFont typeface="Wingdings" panose="05000000000000000000" pitchFamily="2" charset="2"/>
              <a:buChar char="v"/>
            </a:pPr>
            <a:r>
              <a:rPr lang="en-US" dirty="0"/>
              <a:t>This is done by reduction of the second number of the occupancy (6</a:t>
            </a:r>
            <a:r>
              <a:rPr lang="en-US" baseline="30000" dirty="0"/>
              <a:t>th</a:t>
            </a:r>
            <a:r>
              <a:rPr lang="en-US" dirty="0"/>
              <a:t> column of atom line) “11.00000 </a:t>
            </a:r>
            <a:r>
              <a:rPr lang="en-US" dirty="0">
                <a:sym typeface="Symbol" panose="05050102010706020507" pitchFamily="18" charset="2"/>
              </a:rPr>
              <a:t> </a:t>
            </a:r>
            <a:r>
              <a:rPr lang="en-US" dirty="0"/>
              <a:t>10.50000”</a:t>
            </a:r>
          </a:p>
          <a:p>
            <a:pPr marL="285750" indent="-285750">
              <a:buFont typeface="Wingdings" panose="05000000000000000000" pitchFamily="2" charset="2"/>
              <a:buChar char="v"/>
            </a:pPr>
            <a:r>
              <a:rPr lang="en-US" dirty="0"/>
              <a:t>Combinations of several symmetry operators lead to further occupancy reduction. An atom located at the intersection of a two-fold axis and a mirror plane has to be given a quarter occupancy (“10.25000”) </a:t>
            </a:r>
          </a:p>
          <a:p>
            <a:pPr marL="285750" indent="-285750">
              <a:buFont typeface="Wingdings" panose="05000000000000000000" pitchFamily="2" charset="2"/>
              <a:buChar char="v"/>
            </a:pPr>
            <a:r>
              <a:rPr lang="en-US" dirty="0"/>
              <a:t>Occupancies are generally automatically assigned correctly by the program during atom assignment </a:t>
            </a:r>
          </a:p>
          <a:p>
            <a:pPr marL="285750" indent="-285750">
              <a:buFont typeface="Wingdings" panose="05000000000000000000" pitchFamily="2" charset="2"/>
              <a:buChar char="v"/>
            </a:pPr>
            <a:r>
              <a:rPr lang="en-US" dirty="0"/>
              <a:t>A molecule being located on or across a special position but having not the required symmetry is a common cause for disorder in crystal structures (e.g. a toluene molecule disordered around an inversion center). It requires a negative PART command to refine in </a:t>
            </a:r>
            <a:r>
              <a:rPr lang="en-US" dirty="0" err="1"/>
              <a:t>Shelxl</a:t>
            </a:r>
            <a:r>
              <a:rPr lang="en-US" dirty="0"/>
              <a:t>. </a:t>
            </a:r>
          </a:p>
        </p:txBody>
      </p:sp>
    </p:spTree>
    <p:extLst>
      <p:ext uri="{BB962C8B-B14F-4D97-AF65-F5344CB8AC3E}">
        <p14:creationId xmlns:p14="http://schemas.microsoft.com/office/powerpoint/2010/main" val="262417391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3470295" y="3008293"/>
            <a:ext cx="1874232" cy="954107"/>
          </a:xfrm>
          <a:prstGeom prst="rect">
            <a:avLst/>
          </a:prstGeom>
          <a:noFill/>
        </p:spPr>
        <p:txBody>
          <a:bodyPr wrap="none" rtlCol="0">
            <a:spAutoFit/>
          </a:bodyPr>
          <a:lstStyle/>
          <a:p>
            <a:pPr algn="ctr"/>
            <a:r>
              <a:rPr lang="en-US" sz="2800" b="1" dirty="0"/>
              <a:t>The CIF File</a:t>
            </a:r>
          </a:p>
          <a:p>
            <a:pPr algn="ctr"/>
            <a:endParaRPr lang="en-US" sz="2800" b="1" dirty="0"/>
          </a:p>
        </p:txBody>
      </p:sp>
    </p:spTree>
    <p:extLst>
      <p:ext uri="{BB962C8B-B14F-4D97-AF65-F5344CB8AC3E}">
        <p14:creationId xmlns:p14="http://schemas.microsoft.com/office/powerpoint/2010/main" val="351261031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381000" y="1066800"/>
            <a:ext cx="2682594" cy="369332"/>
          </a:xfrm>
          <a:prstGeom prst="rect">
            <a:avLst/>
          </a:prstGeom>
          <a:noFill/>
        </p:spPr>
        <p:txBody>
          <a:bodyPr wrap="none" rtlCol="0">
            <a:spAutoFit/>
          </a:bodyPr>
          <a:lstStyle/>
          <a:p>
            <a:r>
              <a:rPr lang="en-US" b="1" dirty="0"/>
              <a:t>Databases and the CIF File</a:t>
            </a:r>
          </a:p>
        </p:txBody>
      </p:sp>
      <p:sp>
        <p:nvSpPr>
          <p:cNvPr id="5" name="TextBox 4"/>
          <p:cNvSpPr txBox="1"/>
          <p:nvPr/>
        </p:nvSpPr>
        <p:spPr>
          <a:xfrm>
            <a:off x="381000" y="1557844"/>
            <a:ext cx="8458200" cy="5078313"/>
          </a:xfrm>
          <a:prstGeom prst="rect">
            <a:avLst/>
          </a:prstGeom>
          <a:noFill/>
        </p:spPr>
        <p:txBody>
          <a:bodyPr wrap="square" rtlCol="0">
            <a:spAutoFit/>
          </a:bodyPr>
          <a:lstStyle/>
          <a:p>
            <a:r>
              <a:rPr lang="en-US" dirty="0"/>
              <a:t>A CIF file (</a:t>
            </a:r>
            <a:r>
              <a:rPr lang="en-US" b="1" dirty="0"/>
              <a:t>Crystallographic Information Format file</a:t>
            </a:r>
            <a:r>
              <a:rPr lang="en-US" dirty="0"/>
              <a:t>) is a database entry file, used to store the final results of a structure refinement. It is in large parts written by the refinement program, but some manual augmentation will be needed. </a:t>
            </a:r>
          </a:p>
          <a:p>
            <a:endParaRPr lang="en-US" dirty="0"/>
          </a:p>
          <a:p>
            <a:r>
              <a:rPr lang="en-US" dirty="0"/>
              <a:t>It is the standard storage format for all </a:t>
            </a:r>
            <a:r>
              <a:rPr lang="en-US" b="1" dirty="0"/>
              <a:t>small molecule structures </a:t>
            </a:r>
            <a:r>
              <a:rPr lang="en-US" dirty="0"/>
              <a:t>determined from single crystals using either </a:t>
            </a:r>
            <a:r>
              <a:rPr lang="en-US" b="1" dirty="0"/>
              <a:t>X-ray,</a:t>
            </a:r>
            <a:r>
              <a:rPr lang="en-US" dirty="0"/>
              <a:t> </a:t>
            </a:r>
            <a:r>
              <a:rPr lang="en-US" b="1" dirty="0"/>
              <a:t>neutron </a:t>
            </a:r>
            <a:r>
              <a:rPr lang="en-US" dirty="0"/>
              <a:t>or</a:t>
            </a:r>
            <a:r>
              <a:rPr lang="en-US" b="1" dirty="0"/>
              <a:t> electron diffraction data</a:t>
            </a:r>
            <a:r>
              <a:rPr lang="en-US" dirty="0"/>
              <a:t>. </a:t>
            </a:r>
          </a:p>
          <a:p>
            <a:endParaRPr lang="en-US" dirty="0"/>
          </a:p>
          <a:p>
            <a:r>
              <a:rPr lang="en-US" dirty="0"/>
              <a:t>Slightly modified forms are also available for structures solved from </a:t>
            </a:r>
            <a:r>
              <a:rPr lang="en-US" b="1" dirty="0"/>
              <a:t>powder data</a:t>
            </a:r>
            <a:r>
              <a:rPr lang="en-US" dirty="0"/>
              <a:t>, and for </a:t>
            </a:r>
            <a:r>
              <a:rPr lang="en-US" b="1" dirty="0"/>
              <a:t>incommensurately modulated structures</a:t>
            </a:r>
            <a:r>
              <a:rPr lang="en-US" dirty="0"/>
              <a:t>. </a:t>
            </a:r>
          </a:p>
          <a:p>
            <a:endParaRPr lang="en-US" dirty="0"/>
          </a:p>
          <a:p>
            <a:r>
              <a:rPr lang="en-US" dirty="0"/>
              <a:t>Most scientific journals require deposition of a copy of the final </a:t>
            </a:r>
            <a:r>
              <a:rPr lang="en-US" dirty="0" err="1"/>
              <a:t>cif</a:t>
            </a:r>
            <a:r>
              <a:rPr lang="en-US" dirty="0"/>
              <a:t> with one of three databases. Organic and metal-organic compounds (everything with at least one C-H bond) are submitted to the </a:t>
            </a:r>
            <a:r>
              <a:rPr lang="en-US" b="1" dirty="0"/>
              <a:t>Cambridge Structural Database </a:t>
            </a:r>
            <a:r>
              <a:rPr lang="en-US" dirty="0"/>
              <a:t>(CSD) managed by the </a:t>
            </a:r>
            <a:r>
              <a:rPr lang="en-US" b="1" dirty="0"/>
              <a:t>Cambridge Crystallographic Data Centre </a:t>
            </a:r>
            <a:r>
              <a:rPr lang="en-US" dirty="0"/>
              <a:t>in the UK. CIF files of inorganic materials are submitted to the </a:t>
            </a:r>
            <a:r>
              <a:rPr lang="en-US" b="1" dirty="0"/>
              <a:t>Inorganic Crystal Structures Database</a:t>
            </a:r>
            <a:r>
              <a:rPr lang="en-US" dirty="0"/>
              <a:t>, </a:t>
            </a:r>
            <a:r>
              <a:rPr lang="en-US" b="1" dirty="0"/>
              <a:t>ICSD</a:t>
            </a:r>
            <a:r>
              <a:rPr lang="en-US" dirty="0"/>
              <a:t>, jointly operated by the </a:t>
            </a:r>
            <a:r>
              <a:rPr lang="en-US" b="1" dirty="0" err="1"/>
              <a:t>Fachinformationszentrum</a:t>
            </a:r>
            <a:r>
              <a:rPr lang="en-US" b="1" dirty="0"/>
              <a:t> Karlsruhe </a:t>
            </a:r>
            <a:r>
              <a:rPr lang="en-US" dirty="0"/>
              <a:t>(</a:t>
            </a:r>
            <a:r>
              <a:rPr lang="en-US" b="1" dirty="0"/>
              <a:t>FIZ</a:t>
            </a:r>
            <a:r>
              <a:rPr lang="en-US" dirty="0"/>
              <a:t>) and the US </a:t>
            </a:r>
            <a:r>
              <a:rPr lang="en-US" b="1" dirty="0"/>
              <a:t>National Institute for Standards and Technology</a:t>
            </a:r>
            <a:r>
              <a:rPr lang="en-US" dirty="0"/>
              <a:t> (</a:t>
            </a:r>
            <a:r>
              <a:rPr lang="en-US" b="1" dirty="0"/>
              <a:t>NIST</a:t>
            </a:r>
            <a:r>
              <a:rPr lang="en-US" dirty="0"/>
              <a:t>). There are currently over 1.2 million and 270,000 structures deposited with the CSD and ICSD, respectively. </a:t>
            </a:r>
          </a:p>
        </p:txBody>
      </p:sp>
    </p:spTree>
    <p:extLst>
      <p:ext uri="{BB962C8B-B14F-4D97-AF65-F5344CB8AC3E}">
        <p14:creationId xmlns:p14="http://schemas.microsoft.com/office/powerpoint/2010/main" val="254648824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381000" y="1185356"/>
            <a:ext cx="3810000" cy="369332"/>
          </a:xfrm>
          <a:prstGeom prst="rect">
            <a:avLst/>
          </a:prstGeom>
          <a:noFill/>
        </p:spPr>
        <p:txBody>
          <a:bodyPr wrap="square" rtlCol="0">
            <a:spAutoFit/>
          </a:bodyPr>
          <a:lstStyle/>
          <a:p>
            <a:r>
              <a:rPr lang="en-US" b="1" dirty="0"/>
              <a:t>Databases and the CIF File (cont’d)</a:t>
            </a:r>
          </a:p>
        </p:txBody>
      </p:sp>
      <p:sp>
        <p:nvSpPr>
          <p:cNvPr id="5" name="TextBox 4"/>
          <p:cNvSpPr txBox="1"/>
          <p:nvPr/>
        </p:nvSpPr>
        <p:spPr>
          <a:xfrm>
            <a:off x="381000" y="1676400"/>
            <a:ext cx="8458200" cy="1477328"/>
          </a:xfrm>
          <a:prstGeom prst="rect">
            <a:avLst/>
          </a:prstGeom>
          <a:noFill/>
        </p:spPr>
        <p:txBody>
          <a:bodyPr wrap="square" rtlCol="0">
            <a:spAutoFit/>
          </a:bodyPr>
          <a:lstStyle/>
          <a:p>
            <a:r>
              <a:rPr lang="en-US" dirty="0"/>
              <a:t>Macromolecular data are commonly reported in a different format, the </a:t>
            </a:r>
            <a:r>
              <a:rPr lang="en-US" b="1" dirty="0"/>
              <a:t>PDB file format</a:t>
            </a:r>
            <a:r>
              <a:rPr lang="en-US" dirty="0"/>
              <a:t>, and are submitted to the </a:t>
            </a:r>
            <a:r>
              <a:rPr lang="en-US" b="1" dirty="0"/>
              <a:t>World Wide Protein Data Base</a:t>
            </a:r>
            <a:r>
              <a:rPr lang="en-US" dirty="0"/>
              <a:t>, </a:t>
            </a:r>
            <a:r>
              <a:rPr lang="en-US" b="1" dirty="0"/>
              <a:t>wwPDB</a:t>
            </a:r>
            <a:r>
              <a:rPr lang="en-US" dirty="0"/>
              <a:t>. Currently, there are over 200,000 protein and other macromolecular structure entries deposited with the PDB. The more rigorous </a:t>
            </a:r>
            <a:r>
              <a:rPr lang="en-US" dirty="0" err="1"/>
              <a:t>mmcif</a:t>
            </a:r>
            <a:r>
              <a:rPr lang="en-US" dirty="0"/>
              <a:t> (macromolecular Crystallographic Information Format) has not yet asserted itself. </a:t>
            </a:r>
          </a:p>
        </p:txBody>
      </p:sp>
    </p:spTree>
    <p:extLst>
      <p:ext uri="{BB962C8B-B14F-4D97-AF65-F5344CB8AC3E}">
        <p14:creationId xmlns:p14="http://schemas.microsoft.com/office/powerpoint/2010/main" val="155360477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381000" y="1185356"/>
            <a:ext cx="3810000" cy="369332"/>
          </a:xfrm>
          <a:prstGeom prst="rect">
            <a:avLst/>
          </a:prstGeom>
          <a:noFill/>
        </p:spPr>
        <p:txBody>
          <a:bodyPr wrap="square" rtlCol="0">
            <a:spAutoFit/>
          </a:bodyPr>
          <a:lstStyle/>
          <a:p>
            <a:r>
              <a:rPr lang="en-US" b="1" dirty="0"/>
              <a:t>The CIF Format</a:t>
            </a:r>
          </a:p>
        </p:txBody>
      </p:sp>
      <p:sp>
        <p:nvSpPr>
          <p:cNvPr id="5" name="TextBox 4"/>
          <p:cNvSpPr txBox="1"/>
          <p:nvPr/>
        </p:nvSpPr>
        <p:spPr>
          <a:xfrm>
            <a:off x="381000" y="1676400"/>
            <a:ext cx="8458200" cy="5078313"/>
          </a:xfrm>
          <a:prstGeom prst="rect">
            <a:avLst/>
          </a:prstGeom>
          <a:noFill/>
        </p:spPr>
        <p:txBody>
          <a:bodyPr wrap="square" rtlCol="0">
            <a:spAutoFit/>
          </a:bodyPr>
          <a:lstStyle/>
          <a:p>
            <a:r>
              <a:rPr lang="en-US" dirty="0"/>
              <a:t>Traditionally, the CIF format uses text only (ASCII characters). This means, if it is not on your (American) computer keyboard, don’t use it. </a:t>
            </a:r>
          </a:p>
          <a:p>
            <a:endParaRPr lang="en-US" dirty="0"/>
          </a:p>
          <a:p>
            <a:r>
              <a:rPr lang="en-US" dirty="0"/>
              <a:t>Each basic entry consists of two items: The </a:t>
            </a:r>
            <a:r>
              <a:rPr lang="en-US" b="1" dirty="0"/>
              <a:t>identifier</a:t>
            </a:r>
            <a:r>
              <a:rPr lang="en-US" dirty="0"/>
              <a:t>, and the </a:t>
            </a:r>
            <a:r>
              <a:rPr lang="en-US" b="1" dirty="0"/>
              <a:t>value</a:t>
            </a:r>
            <a:r>
              <a:rPr lang="en-US" dirty="0"/>
              <a:t>. </a:t>
            </a:r>
          </a:p>
          <a:p>
            <a:endParaRPr lang="en-US" dirty="0"/>
          </a:p>
          <a:p>
            <a:r>
              <a:rPr lang="en-US" dirty="0"/>
              <a:t>The identifier usually starts with an underscore, and might consist of several words connected by underscores (e.g. _</a:t>
            </a:r>
            <a:r>
              <a:rPr lang="en-US" dirty="0" err="1"/>
              <a:t>diffrn_radiation_monochromator</a:t>
            </a:r>
            <a:r>
              <a:rPr lang="en-US" dirty="0"/>
              <a:t>). </a:t>
            </a:r>
          </a:p>
          <a:p>
            <a:endParaRPr lang="en-US" dirty="0"/>
          </a:p>
          <a:p>
            <a:r>
              <a:rPr lang="en-US" dirty="0"/>
              <a:t>The identifier is followed by the value, which, depending on the item, is a number or text. </a:t>
            </a:r>
          </a:p>
          <a:p>
            <a:endParaRPr lang="en-US" dirty="0"/>
          </a:p>
          <a:p>
            <a:r>
              <a:rPr lang="en-US" dirty="0"/>
              <a:t>The value has to be either a single number or word, or it has to be marked as a single item with single parentheses (e.g. 'fine focus sealed tube'). If the value is not known, a question mark may be placed. If it is not applicable, a single period should be placed. </a:t>
            </a:r>
          </a:p>
          <a:p>
            <a:endParaRPr lang="en-US" dirty="0"/>
          </a:p>
          <a:p>
            <a:r>
              <a:rPr lang="en-US" dirty="0"/>
              <a:t>Each line should not exceed 80 characters (that’s legacy from times when e-mails could not handle longer lines). If an entry is longer than 80 characters, you should use semicolons instead of the single parentheses.  It then may stretch over several lines. </a:t>
            </a:r>
          </a:p>
        </p:txBody>
      </p:sp>
    </p:spTree>
    <p:extLst>
      <p:ext uri="{BB962C8B-B14F-4D97-AF65-F5344CB8AC3E}">
        <p14:creationId xmlns:p14="http://schemas.microsoft.com/office/powerpoint/2010/main" val="21648660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pic>
        <p:nvPicPr>
          <p:cNvPr id="4098" name="Picture 2" descr="http://www.lookingatnothing.com/wp-content/uploads/2014/12/rain-drops-71481_sma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2512" y="1828800"/>
            <a:ext cx="2565850" cy="18121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35712" y="1969532"/>
            <a:ext cx="5486400" cy="769441"/>
          </a:xfrm>
          <a:prstGeom prst="rect">
            <a:avLst/>
          </a:prstGeom>
          <a:noFill/>
        </p:spPr>
        <p:txBody>
          <a:bodyPr wrap="square" rtlCol="0">
            <a:spAutoFit/>
          </a:bodyPr>
          <a:lstStyle/>
          <a:p>
            <a:r>
              <a:rPr lang="en-US" sz="1600" b="1" dirty="0"/>
              <a:t>Coherent waves emanating from a raindrop impact on water.</a:t>
            </a:r>
          </a:p>
          <a:p>
            <a:r>
              <a:rPr lang="en-US" sz="1400" dirty="0"/>
              <a:t> </a:t>
            </a:r>
          </a:p>
          <a:p>
            <a:r>
              <a:rPr lang="en-US" sz="1400" dirty="0"/>
              <a:t>http://www.lookingatnothing.com/index.php/archives/1494</a:t>
            </a:r>
          </a:p>
        </p:txBody>
      </p:sp>
      <p:pic>
        <p:nvPicPr>
          <p:cNvPr id="4" name="Picture 3"/>
          <p:cNvPicPr>
            <a:picLocks noChangeAspect="1"/>
          </p:cNvPicPr>
          <p:nvPr/>
        </p:nvPicPr>
        <p:blipFill>
          <a:blip r:embed="rId3"/>
          <a:stretch>
            <a:fillRect/>
          </a:stretch>
        </p:blipFill>
        <p:spPr>
          <a:xfrm>
            <a:off x="2895600" y="3962400"/>
            <a:ext cx="5249799" cy="2652035"/>
          </a:xfrm>
          <a:prstGeom prst="rect">
            <a:avLst/>
          </a:prstGeom>
        </p:spPr>
      </p:pic>
      <p:sp>
        <p:nvSpPr>
          <p:cNvPr id="5" name="TextBox 4"/>
          <p:cNvSpPr txBox="1"/>
          <p:nvPr/>
        </p:nvSpPr>
        <p:spPr>
          <a:xfrm>
            <a:off x="459058" y="1271115"/>
            <a:ext cx="1212320" cy="369332"/>
          </a:xfrm>
          <a:prstGeom prst="rect">
            <a:avLst/>
          </a:prstGeom>
          <a:noFill/>
        </p:spPr>
        <p:txBody>
          <a:bodyPr wrap="none" rtlCol="0">
            <a:spAutoFit/>
          </a:bodyPr>
          <a:lstStyle/>
          <a:p>
            <a:r>
              <a:rPr lang="en-US" dirty="0"/>
              <a:t>Scattering:</a:t>
            </a:r>
          </a:p>
        </p:txBody>
      </p:sp>
      <p:sp>
        <p:nvSpPr>
          <p:cNvPr id="7" name="TextBox 6"/>
          <p:cNvSpPr txBox="1"/>
          <p:nvPr/>
        </p:nvSpPr>
        <p:spPr>
          <a:xfrm>
            <a:off x="1371600" y="4129983"/>
            <a:ext cx="1238865" cy="369332"/>
          </a:xfrm>
          <a:prstGeom prst="rect">
            <a:avLst/>
          </a:prstGeom>
          <a:noFill/>
        </p:spPr>
        <p:txBody>
          <a:bodyPr wrap="none" rtlCol="0">
            <a:spAutoFit/>
          </a:bodyPr>
          <a:lstStyle/>
          <a:p>
            <a:r>
              <a:rPr lang="en-US" dirty="0"/>
              <a:t>Diffraction:</a:t>
            </a:r>
          </a:p>
        </p:txBody>
      </p:sp>
      <p:sp>
        <p:nvSpPr>
          <p:cNvPr id="6" name="Rectangle 5"/>
          <p:cNvSpPr/>
          <p:nvPr/>
        </p:nvSpPr>
        <p:spPr>
          <a:xfrm>
            <a:off x="452178" y="6130468"/>
            <a:ext cx="2438400" cy="461665"/>
          </a:xfrm>
          <a:prstGeom prst="rect">
            <a:avLst/>
          </a:prstGeom>
        </p:spPr>
        <p:txBody>
          <a:bodyPr wrap="square">
            <a:spAutoFit/>
          </a:bodyPr>
          <a:lstStyle/>
          <a:p>
            <a:r>
              <a:rPr lang="en-US" sz="1200" dirty="0"/>
              <a:t>http://blog.anton-paar.com/wave-and-particle-light-is-both/</a:t>
            </a:r>
          </a:p>
        </p:txBody>
      </p:sp>
    </p:spTree>
    <p:extLst>
      <p:ext uri="{BB962C8B-B14F-4D97-AF65-F5344CB8AC3E}">
        <p14:creationId xmlns:p14="http://schemas.microsoft.com/office/powerpoint/2010/main" val="19558583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381000" y="1185356"/>
            <a:ext cx="3810000" cy="369332"/>
          </a:xfrm>
          <a:prstGeom prst="rect">
            <a:avLst/>
          </a:prstGeom>
          <a:noFill/>
        </p:spPr>
        <p:txBody>
          <a:bodyPr wrap="square" rtlCol="0">
            <a:spAutoFit/>
          </a:bodyPr>
          <a:lstStyle/>
          <a:p>
            <a:r>
              <a:rPr lang="en-US" b="1" dirty="0"/>
              <a:t>The CIF Format (cont’d)</a:t>
            </a:r>
          </a:p>
        </p:txBody>
      </p:sp>
      <p:sp>
        <p:nvSpPr>
          <p:cNvPr id="5" name="TextBox 4"/>
          <p:cNvSpPr txBox="1"/>
          <p:nvPr/>
        </p:nvSpPr>
        <p:spPr>
          <a:xfrm>
            <a:off x="381000" y="1600200"/>
            <a:ext cx="8458200" cy="5078313"/>
          </a:xfrm>
          <a:prstGeom prst="rect">
            <a:avLst/>
          </a:prstGeom>
          <a:noFill/>
        </p:spPr>
        <p:txBody>
          <a:bodyPr wrap="square" rtlCol="0">
            <a:spAutoFit/>
          </a:bodyPr>
          <a:lstStyle/>
          <a:p>
            <a:r>
              <a:rPr lang="en-US" dirty="0"/>
              <a:t>Values have to be in the CIF “library”. Numbers have to be in an acceptable range, words have from a list of allowed entries in the “</a:t>
            </a:r>
            <a:r>
              <a:rPr lang="en-US" b="1" dirty="0"/>
              <a:t>CIF Dictionary</a:t>
            </a:r>
            <a:r>
              <a:rPr lang="en-US" dirty="0"/>
              <a:t>” (e.g. at </a:t>
            </a:r>
            <a:r>
              <a:rPr lang="en-US" dirty="0">
                <a:hlinkClick r:id="rId2"/>
              </a:rPr>
              <a:t>http://www.iucr.org/resources/cif/dictionaries/cif_core</a:t>
            </a:r>
            <a:r>
              <a:rPr lang="en-US" dirty="0"/>
              <a:t>).</a:t>
            </a:r>
          </a:p>
          <a:p>
            <a:endParaRPr lang="en-US" dirty="0"/>
          </a:p>
          <a:p>
            <a:r>
              <a:rPr lang="en-US" dirty="0"/>
              <a:t>Tables in a </a:t>
            </a:r>
            <a:r>
              <a:rPr lang="en-US" dirty="0" err="1"/>
              <a:t>cif</a:t>
            </a:r>
            <a:r>
              <a:rPr lang="en-US" dirty="0"/>
              <a:t> file are following a more complicated format. The beginning of a table is indicated by a string loop_ , followed by several lines indicating the columns of the table, followed by the individual rows, which have to contain the exact same number of entries as there are columns defined (a period indicates not applicable, a question mark unknown). Typical tables contain the atom coordinates, thermal parameters, bond distances, angles, torsion angles, etc. </a:t>
            </a:r>
          </a:p>
          <a:p>
            <a:endParaRPr lang="en-US" dirty="0"/>
          </a:p>
          <a:p>
            <a:r>
              <a:rPr lang="en-US" dirty="0"/>
              <a:t>A typical table may look like this (here the beginning of a bond distances table): </a:t>
            </a:r>
          </a:p>
          <a:p>
            <a:endParaRPr lang="en-US" sz="1200" dirty="0"/>
          </a:p>
          <a:p>
            <a:r>
              <a:rPr lang="en-US" sz="1200" dirty="0"/>
              <a:t>loop_</a:t>
            </a:r>
          </a:p>
          <a:p>
            <a:r>
              <a:rPr lang="en-US" sz="1200" dirty="0"/>
              <a:t> _geom_bond_atom_site_label_1</a:t>
            </a:r>
          </a:p>
          <a:p>
            <a:r>
              <a:rPr lang="en-US" sz="1200" dirty="0"/>
              <a:t> _geom_bond_atom_site_label_2</a:t>
            </a:r>
          </a:p>
          <a:p>
            <a:r>
              <a:rPr lang="en-US" sz="1200" dirty="0"/>
              <a:t> _</a:t>
            </a:r>
            <a:r>
              <a:rPr lang="en-US" sz="1200" dirty="0" err="1"/>
              <a:t>geom_bond_distance</a:t>
            </a:r>
            <a:endParaRPr lang="en-US" sz="1200" dirty="0"/>
          </a:p>
          <a:p>
            <a:r>
              <a:rPr lang="en-US" sz="1200" dirty="0"/>
              <a:t> _geom_bond_site_symmetry_2</a:t>
            </a:r>
          </a:p>
          <a:p>
            <a:r>
              <a:rPr lang="en-US" sz="1200" dirty="0"/>
              <a:t> _</a:t>
            </a:r>
            <a:r>
              <a:rPr lang="en-US" sz="1200" dirty="0" err="1"/>
              <a:t>geom_bond_publ_flag</a:t>
            </a:r>
            <a:endParaRPr lang="en-US" sz="1200" dirty="0"/>
          </a:p>
          <a:p>
            <a:r>
              <a:rPr lang="en-US" sz="1200" dirty="0"/>
              <a:t>Ni1 N11 1.911(6) . ?</a:t>
            </a:r>
          </a:p>
          <a:p>
            <a:r>
              <a:rPr lang="en-US" sz="1200" dirty="0"/>
              <a:t>Ni1 C1B 1.931(17) . ?</a:t>
            </a:r>
          </a:p>
        </p:txBody>
      </p:sp>
    </p:spTree>
    <p:extLst>
      <p:ext uri="{BB962C8B-B14F-4D97-AF65-F5344CB8AC3E}">
        <p14:creationId xmlns:p14="http://schemas.microsoft.com/office/powerpoint/2010/main" val="103465817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381000" y="1185356"/>
            <a:ext cx="3810000" cy="369332"/>
          </a:xfrm>
          <a:prstGeom prst="rect">
            <a:avLst/>
          </a:prstGeom>
          <a:noFill/>
        </p:spPr>
        <p:txBody>
          <a:bodyPr wrap="square" rtlCol="0">
            <a:spAutoFit/>
          </a:bodyPr>
          <a:lstStyle/>
          <a:p>
            <a:r>
              <a:rPr lang="en-US" b="1" dirty="0"/>
              <a:t>The CIF Format (cont’d)</a:t>
            </a:r>
          </a:p>
        </p:txBody>
      </p:sp>
      <p:sp>
        <p:nvSpPr>
          <p:cNvPr id="5" name="TextBox 4"/>
          <p:cNvSpPr txBox="1"/>
          <p:nvPr/>
        </p:nvSpPr>
        <p:spPr>
          <a:xfrm>
            <a:off x="381000" y="1676400"/>
            <a:ext cx="8458200" cy="4524315"/>
          </a:xfrm>
          <a:prstGeom prst="rect">
            <a:avLst/>
          </a:prstGeom>
          <a:noFill/>
        </p:spPr>
        <p:txBody>
          <a:bodyPr wrap="square" rtlCol="0">
            <a:spAutoFit/>
          </a:bodyPr>
          <a:lstStyle/>
          <a:p>
            <a:r>
              <a:rPr lang="en-US" dirty="0"/>
              <a:t>A CIF may contain more than one structure (but this is becoming less common). The beginning of every structure has to be marked by a data entry, which is the word “data” followed by an underscore and an identifier, but no underscore in front, different from a data entry (e.g. data_struc1). Some older programs have a limit of eight characters for the identifier. </a:t>
            </a:r>
          </a:p>
          <a:p>
            <a:endParaRPr lang="en-US" dirty="0"/>
          </a:p>
          <a:p>
            <a:r>
              <a:rPr lang="en-US" dirty="0"/>
              <a:t>The data_ entry may also contain author information, literature references, and other useful info. For some article formats published by the International Union of Crystallography or the </a:t>
            </a:r>
            <a:r>
              <a:rPr lang="en-US" dirty="0" err="1"/>
              <a:t>Zeitschrift</a:t>
            </a:r>
            <a:r>
              <a:rPr lang="en-US" dirty="0"/>
              <a:t> für </a:t>
            </a:r>
            <a:r>
              <a:rPr lang="en-US" dirty="0" err="1"/>
              <a:t>Kristallographie</a:t>
            </a:r>
            <a:r>
              <a:rPr lang="en-US" dirty="0"/>
              <a:t>, the </a:t>
            </a:r>
            <a:r>
              <a:rPr lang="en-US" dirty="0" err="1"/>
              <a:t>cif</a:t>
            </a:r>
            <a:r>
              <a:rPr lang="en-US" dirty="0"/>
              <a:t> might contain the whole article (</a:t>
            </a:r>
            <a:r>
              <a:rPr lang="en-US" dirty="0" err="1"/>
              <a:t>IUCr</a:t>
            </a:r>
            <a:r>
              <a:rPr lang="en-US" dirty="0"/>
              <a:t> Data, Acta </a:t>
            </a:r>
            <a:r>
              <a:rPr lang="en-US" dirty="0" err="1"/>
              <a:t>Cryst</a:t>
            </a:r>
            <a:r>
              <a:rPr lang="en-US" dirty="0"/>
              <a:t>. C and E,  Z. </a:t>
            </a:r>
            <a:r>
              <a:rPr lang="en-US" dirty="0" err="1"/>
              <a:t>Krist</a:t>
            </a:r>
            <a:r>
              <a:rPr lang="en-US" dirty="0"/>
              <a:t> NCS, </a:t>
            </a:r>
            <a:r>
              <a:rPr lang="en-US" dirty="0" err="1"/>
              <a:t>etc</a:t>
            </a:r>
            <a:r>
              <a:rPr lang="en-US" dirty="0"/>
              <a:t>). </a:t>
            </a:r>
          </a:p>
          <a:p>
            <a:endParaRPr lang="en-US" dirty="0"/>
          </a:p>
          <a:p>
            <a:r>
              <a:rPr lang="en-US" dirty="0"/>
              <a:t>Beware of typos!!</a:t>
            </a:r>
          </a:p>
          <a:p>
            <a:endParaRPr lang="en-US" dirty="0"/>
          </a:p>
          <a:p>
            <a:r>
              <a:rPr lang="en-US" dirty="0"/>
              <a:t>For a complete description of the CIF file format for reporting crystal structures, and for current developments regarding </a:t>
            </a:r>
            <a:r>
              <a:rPr lang="en-US" dirty="0" err="1"/>
              <a:t>cif</a:t>
            </a:r>
            <a:r>
              <a:rPr lang="en-US" dirty="0"/>
              <a:t> files, see </a:t>
            </a:r>
            <a:r>
              <a:rPr lang="en-US" dirty="0">
                <a:hlinkClick r:id="rId2"/>
              </a:rPr>
              <a:t>http://www.iucr.org/resources/cif</a:t>
            </a:r>
            <a:r>
              <a:rPr lang="en-US" dirty="0"/>
              <a:t>. </a:t>
            </a:r>
          </a:p>
          <a:p>
            <a:endParaRPr lang="en-US" dirty="0"/>
          </a:p>
        </p:txBody>
      </p:sp>
    </p:spTree>
    <p:extLst>
      <p:ext uri="{BB962C8B-B14F-4D97-AF65-F5344CB8AC3E}">
        <p14:creationId xmlns:p14="http://schemas.microsoft.com/office/powerpoint/2010/main" val="372309315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381000" y="1185356"/>
            <a:ext cx="3810000" cy="369332"/>
          </a:xfrm>
          <a:prstGeom prst="rect">
            <a:avLst/>
          </a:prstGeom>
          <a:noFill/>
        </p:spPr>
        <p:txBody>
          <a:bodyPr wrap="square" rtlCol="0">
            <a:spAutoFit/>
          </a:bodyPr>
          <a:lstStyle/>
          <a:p>
            <a:r>
              <a:rPr lang="en-US" b="1" dirty="0"/>
              <a:t>Using a CIF</a:t>
            </a:r>
          </a:p>
        </p:txBody>
      </p:sp>
      <p:sp>
        <p:nvSpPr>
          <p:cNvPr id="5" name="TextBox 4"/>
          <p:cNvSpPr txBox="1"/>
          <p:nvPr/>
        </p:nvSpPr>
        <p:spPr>
          <a:xfrm>
            <a:off x="381000" y="1676400"/>
            <a:ext cx="8458200" cy="5078313"/>
          </a:xfrm>
          <a:prstGeom prst="rect">
            <a:avLst/>
          </a:prstGeom>
          <a:noFill/>
        </p:spPr>
        <p:txBody>
          <a:bodyPr wrap="square" rtlCol="0">
            <a:spAutoFit/>
          </a:bodyPr>
          <a:lstStyle/>
          <a:p>
            <a:r>
              <a:rPr lang="en-US" dirty="0"/>
              <a:t>The CIF is intentionally kept in a format that is readable and understandable by a human without the use of any software other than a simple text editor. This contrasts it from other database formats such as SQL. The format does however not lend itself for immediate comprehension, detailed analysis, or straight forward use in a publication or presentation. </a:t>
            </a:r>
          </a:p>
          <a:p>
            <a:endParaRPr lang="en-US" dirty="0"/>
          </a:p>
          <a:p>
            <a:r>
              <a:rPr lang="en-US" dirty="0"/>
              <a:t>For easier use, CIF data are commonly either converted into Tables or Text, or they are read into 3D graphics programs. </a:t>
            </a:r>
          </a:p>
          <a:p>
            <a:endParaRPr lang="en-US" dirty="0"/>
          </a:p>
          <a:p>
            <a:r>
              <a:rPr lang="en-US" dirty="0"/>
              <a:t>The program </a:t>
            </a:r>
            <a:r>
              <a:rPr lang="en-US" dirty="0" err="1"/>
              <a:t>FinalCif</a:t>
            </a:r>
            <a:r>
              <a:rPr lang="en-US" dirty="0"/>
              <a:t> is the by far easiest way to finalize </a:t>
            </a:r>
            <a:r>
              <a:rPr lang="en-US" dirty="0" err="1"/>
              <a:t>cifs</a:t>
            </a:r>
            <a:r>
              <a:rPr lang="en-US" dirty="0"/>
              <a:t> and make publication quality tables. Several templates are available (or you can make your own). </a:t>
            </a:r>
          </a:p>
          <a:p>
            <a:endParaRPr lang="en-US" dirty="0"/>
          </a:p>
          <a:p>
            <a:r>
              <a:rPr lang="en-US" dirty="0"/>
              <a:t>For 3D rendering, CIFs can be read into programs such as </a:t>
            </a:r>
            <a:r>
              <a:rPr lang="en-US" b="1" dirty="0"/>
              <a:t>Chem3D</a:t>
            </a:r>
            <a:r>
              <a:rPr lang="en-US" dirty="0"/>
              <a:t> (comes with </a:t>
            </a:r>
            <a:r>
              <a:rPr lang="en-US" dirty="0" err="1"/>
              <a:t>Chemdraw</a:t>
            </a:r>
            <a:r>
              <a:rPr lang="en-US" dirty="0"/>
              <a:t>), </a:t>
            </a:r>
            <a:r>
              <a:rPr lang="en-US" b="1" dirty="0"/>
              <a:t>Mercury</a:t>
            </a:r>
            <a:r>
              <a:rPr lang="en-US" dirty="0"/>
              <a:t> (of the CCDC), </a:t>
            </a:r>
            <a:r>
              <a:rPr lang="en-US" b="1" dirty="0" err="1"/>
              <a:t>CrystalExplorer</a:t>
            </a:r>
            <a:r>
              <a:rPr lang="en-US" dirty="0"/>
              <a:t>, </a:t>
            </a:r>
            <a:r>
              <a:rPr lang="en-US" b="1" dirty="0" err="1"/>
              <a:t>Platon</a:t>
            </a:r>
            <a:r>
              <a:rPr lang="en-US" dirty="0"/>
              <a:t>, or </a:t>
            </a:r>
            <a:r>
              <a:rPr lang="en-US" b="1" dirty="0" err="1"/>
              <a:t>Ortep</a:t>
            </a:r>
            <a:r>
              <a:rPr lang="en-US" dirty="0"/>
              <a:t>. Several specialized commercial packages are available as well (</a:t>
            </a:r>
            <a:r>
              <a:rPr lang="en-US" dirty="0" err="1"/>
              <a:t>CrystalMaker</a:t>
            </a:r>
            <a:r>
              <a:rPr lang="en-US" dirty="0"/>
              <a:t>, Diamond), and several smart phone apps. </a:t>
            </a:r>
          </a:p>
          <a:p>
            <a:endParaRPr lang="en-US" dirty="0"/>
          </a:p>
          <a:p>
            <a:r>
              <a:rPr lang="en-US" dirty="0"/>
              <a:t>CIF files are also readable by most quantum mechanical computational packages. </a:t>
            </a:r>
          </a:p>
        </p:txBody>
      </p:sp>
    </p:spTree>
    <p:extLst>
      <p:ext uri="{BB962C8B-B14F-4D97-AF65-F5344CB8AC3E}">
        <p14:creationId xmlns:p14="http://schemas.microsoft.com/office/powerpoint/2010/main" val="217561172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2824254" y="2819400"/>
            <a:ext cx="3166316" cy="954107"/>
          </a:xfrm>
          <a:prstGeom prst="rect">
            <a:avLst/>
          </a:prstGeom>
          <a:noFill/>
        </p:spPr>
        <p:txBody>
          <a:bodyPr wrap="none" rtlCol="0">
            <a:spAutoFit/>
          </a:bodyPr>
          <a:lstStyle/>
          <a:p>
            <a:pPr algn="ctr"/>
            <a:r>
              <a:rPr lang="en-US" sz="2800" b="1" dirty="0"/>
              <a:t>Structure Validation</a:t>
            </a:r>
          </a:p>
          <a:p>
            <a:pPr algn="ctr"/>
            <a:endParaRPr lang="en-US" sz="2800" b="1" dirty="0"/>
          </a:p>
        </p:txBody>
      </p:sp>
    </p:spTree>
    <p:extLst>
      <p:ext uri="{BB962C8B-B14F-4D97-AF65-F5344CB8AC3E}">
        <p14:creationId xmlns:p14="http://schemas.microsoft.com/office/powerpoint/2010/main" val="422243505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381000" y="1219200"/>
            <a:ext cx="2094035" cy="369332"/>
          </a:xfrm>
          <a:prstGeom prst="rect">
            <a:avLst/>
          </a:prstGeom>
          <a:noFill/>
        </p:spPr>
        <p:txBody>
          <a:bodyPr wrap="none" rtlCol="0">
            <a:spAutoFit/>
          </a:bodyPr>
          <a:lstStyle/>
          <a:p>
            <a:r>
              <a:rPr lang="en-US" b="1" dirty="0"/>
              <a:t>Structure Validation</a:t>
            </a:r>
          </a:p>
        </p:txBody>
      </p:sp>
      <p:sp>
        <p:nvSpPr>
          <p:cNvPr id="5" name="TextBox 4"/>
          <p:cNvSpPr txBox="1"/>
          <p:nvPr/>
        </p:nvSpPr>
        <p:spPr>
          <a:xfrm>
            <a:off x="381000" y="1905000"/>
            <a:ext cx="8458200" cy="3970318"/>
          </a:xfrm>
          <a:prstGeom prst="rect">
            <a:avLst/>
          </a:prstGeom>
          <a:noFill/>
        </p:spPr>
        <p:txBody>
          <a:bodyPr wrap="square" rtlCol="0">
            <a:spAutoFit/>
          </a:bodyPr>
          <a:lstStyle/>
          <a:p>
            <a:r>
              <a:rPr lang="en-US" dirty="0"/>
              <a:t>Once a structure refinement is close to complete, it needs to be validated. This can be done by hand (very difficult for a novice crystallographer), or with the help of software and online tools. The most commonly used tools are </a:t>
            </a:r>
            <a:r>
              <a:rPr lang="en-US" dirty="0" err="1"/>
              <a:t>Platon</a:t>
            </a:r>
            <a:r>
              <a:rPr lang="en-US" dirty="0"/>
              <a:t>, and especially </a:t>
            </a:r>
            <a:r>
              <a:rPr lang="en-US" dirty="0" err="1"/>
              <a:t>Checkcif</a:t>
            </a:r>
            <a:r>
              <a:rPr lang="en-US" dirty="0"/>
              <a:t>: </a:t>
            </a:r>
          </a:p>
          <a:p>
            <a:endParaRPr lang="en-US" dirty="0"/>
          </a:p>
          <a:p>
            <a:r>
              <a:rPr lang="en-US" b="1" dirty="0" err="1"/>
              <a:t>Checkcif</a:t>
            </a:r>
            <a:r>
              <a:rPr lang="en-US" b="1" dirty="0"/>
              <a:t> web page</a:t>
            </a:r>
          </a:p>
          <a:p>
            <a:r>
              <a:rPr lang="en-US" u="sng" dirty="0">
                <a:hlinkClick r:id="rId2"/>
              </a:rPr>
              <a:t>http://journals.iucr.org/services/cif/checking/checkform.html</a:t>
            </a:r>
            <a:endParaRPr lang="en-US" u="sng" dirty="0"/>
          </a:p>
          <a:p>
            <a:endParaRPr lang="en-US" b="1" dirty="0"/>
          </a:p>
          <a:p>
            <a:r>
              <a:rPr lang="en-US" b="1" dirty="0" err="1"/>
              <a:t>Platon</a:t>
            </a:r>
            <a:r>
              <a:rPr lang="en-US" b="1" dirty="0"/>
              <a:t> web page</a:t>
            </a:r>
            <a:r>
              <a:rPr lang="en-US" dirty="0"/>
              <a:t> (windows)</a:t>
            </a:r>
          </a:p>
          <a:p>
            <a:pPr lvl="0"/>
            <a:r>
              <a:rPr lang="en-US" u="sng" dirty="0">
                <a:hlinkClick r:id="rId3"/>
              </a:rPr>
              <a:t>http://www.chem.gla.ac.uk/~louis/software/platon/</a:t>
            </a:r>
            <a:endParaRPr lang="en-US" u="sng" dirty="0"/>
          </a:p>
          <a:p>
            <a:pPr lvl="0"/>
            <a:endParaRPr lang="en-US" u="sng" dirty="0"/>
          </a:p>
          <a:p>
            <a:r>
              <a:rPr lang="en-US" dirty="0" err="1"/>
              <a:t>Checkcif</a:t>
            </a:r>
            <a:r>
              <a:rPr lang="en-US" dirty="0"/>
              <a:t> uses the </a:t>
            </a:r>
            <a:r>
              <a:rPr lang="en-US" dirty="0" err="1"/>
              <a:t>cif</a:t>
            </a:r>
            <a:r>
              <a:rPr lang="en-US" dirty="0"/>
              <a:t> file and the </a:t>
            </a:r>
            <a:r>
              <a:rPr lang="en-US" dirty="0" err="1"/>
              <a:t>hkl</a:t>
            </a:r>
            <a:r>
              <a:rPr lang="en-US" dirty="0"/>
              <a:t> file, which is appended to the </a:t>
            </a:r>
            <a:r>
              <a:rPr lang="en-US" dirty="0" err="1"/>
              <a:t>cif</a:t>
            </a:r>
            <a:r>
              <a:rPr lang="en-US" dirty="0"/>
              <a:t> file. Files created with XL-97 (now obsolete) have no </a:t>
            </a:r>
            <a:r>
              <a:rPr lang="en-US" dirty="0" err="1"/>
              <a:t>hkl</a:t>
            </a:r>
            <a:r>
              <a:rPr lang="en-US" dirty="0"/>
              <a:t> file appended and an </a:t>
            </a:r>
            <a:r>
              <a:rPr lang="en-US" dirty="0" err="1"/>
              <a:t>fcf</a:t>
            </a:r>
            <a:r>
              <a:rPr lang="en-US" dirty="0"/>
              <a:t> file is needed to run </a:t>
            </a:r>
            <a:r>
              <a:rPr lang="en-US" dirty="0" err="1"/>
              <a:t>checkcif</a:t>
            </a:r>
            <a:r>
              <a:rPr lang="en-US" dirty="0"/>
              <a:t>. The </a:t>
            </a:r>
            <a:r>
              <a:rPr lang="en-US" dirty="0" err="1"/>
              <a:t>fcf</a:t>
            </a:r>
            <a:r>
              <a:rPr lang="en-US" dirty="0"/>
              <a:t> file is a copy of the merged </a:t>
            </a:r>
            <a:r>
              <a:rPr lang="en-US" dirty="0" err="1"/>
              <a:t>hkl</a:t>
            </a:r>
            <a:r>
              <a:rPr lang="en-US" dirty="0"/>
              <a:t> file with calculated structure factors added. LIST 4 has to be used. </a:t>
            </a:r>
          </a:p>
        </p:txBody>
      </p:sp>
    </p:spTree>
    <p:extLst>
      <p:ext uri="{BB962C8B-B14F-4D97-AF65-F5344CB8AC3E}">
        <p14:creationId xmlns:p14="http://schemas.microsoft.com/office/powerpoint/2010/main" val="78207790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57200" y="990600"/>
            <a:ext cx="2094035" cy="369332"/>
          </a:xfrm>
          <a:prstGeom prst="rect">
            <a:avLst/>
          </a:prstGeom>
          <a:noFill/>
        </p:spPr>
        <p:txBody>
          <a:bodyPr wrap="none" rtlCol="0">
            <a:spAutoFit/>
          </a:bodyPr>
          <a:lstStyle/>
          <a:p>
            <a:r>
              <a:rPr lang="en-US" b="1" dirty="0"/>
              <a:t>Structure Validation</a:t>
            </a:r>
          </a:p>
        </p:txBody>
      </p:sp>
      <p:sp>
        <p:nvSpPr>
          <p:cNvPr id="5" name="TextBox 4"/>
          <p:cNvSpPr txBox="1"/>
          <p:nvPr/>
        </p:nvSpPr>
        <p:spPr>
          <a:xfrm>
            <a:off x="381000" y="1398687"/>
            <a:ext cx="8458200" cy="4801314"/>
          </a:xfrm>
          <a:prstGeom prst="rect">
            <a:avLst/>
          </a:prstGeom>
          <a:noFill/>
        </p:spPr>
        <p:txBody>
          <a:bodyPr wrap="square" rtlCol="0">
            <a:spAutoFit/>
          </a:bodyPr>
          <a:lstStyle/>
          <a:p>
            <a:r>
              <a:rPr lang="en-US" dirty="0"/>
              <a:t>Structure validation addresses three simple but important questions:</a:t>
            </a:r>
          </a:p>
          <a:p>
            <a:endParaRPr lang="en-US" dirty="0"/>
          </a:p>
          <a:p>
            <a:r>
              <a:rPr lang="en-US" b="1" dirty="0"/>
              <a:t>	(</a:t>
            </a:r>
            <a:r>
              <a:rPr lang="en-US" b="1" dirty="0" err="1"/>
              <a:t>i</a:t>
            </a:r>
            <a:r>
              <a:rPr lang="en-US" b="1" dirty="0"/>
              <a:t>)     Is the reported information complete?</a:t>
            </a:r>
          </a:p>
          <a:p>
            <a:r>
              <a:rPr lang="en-US" b="1" dirty="0"/>
              <a:t>	(ii)    What is the quality of the analysis?</a:t>
            </a:r>
          </a:p>
          <a:p>
            <a:r>
              <a:rPr lang="en-US" b="1" dirty="0"/>
              <a:t>	(iii)   Is the structure correct?</a:t>
            </a:r>
          </a:p>
          <a:p>
            <a:endParaRPr lang="en-US" b="1" dirty="0"/>
          </a:p>
          <a:p>
            <a:endParaRPr lang="en-US" b="1" dirty="0"/>
          </a:p>
          <a:p>
            <a:endParaRPr lang="en-US" b="1" dirty="0"/>
          </a:p>
          <a:p>
            <a:r>
              <a:rPr lang="en-US" dirty="0"/>
              <a:t>Validation issues are subdivided into four categories:</a:t>
            </a:r>
          </a:p>
          <a:p>
            <a:endParaRPr lang="en-US" dirty="0"/>
          </a:p>
          <a:p>
            <a:r>
              <a:rPr lang="en-US" b="1" dirty="0"/>
              <a:t>	(</a:t>
            </a:r>
            <a:r>
              <a:rPr lang="en-US" b="1" dirty="0" err="1"/>
              <a:t>i</a:t>
            </a:r>
            <a:r>
              <a:rPr lang="en-US" b="1" dirty="0"/>
              <a:t>)     Missing or inconsistent data.</a:t>
            </a:r>
          </a:p>
          <a:p>
            <a:r>
              <a:rPr lang="en-US" b="1" dirty="0"/>
              <a:t>	(ii)    Indicators that the structure model may be wrong or deficient.</a:t>
            </a:r>
          </a:p>
          <a:p>
            <a:r>
              <a:rPr lang="en-US" b="1" dirty="0"/>
              <a:t>	(iii)   Indicators that the quality of the results of the study may be low.</a:t>
            </a:r>
          </a:p>
          <a:p>
            <a:r>
              <a:rPr lang="en-US" b="1" dirty="0"/>
              <a:t>	(iv)   Cosmetic improvements, queries and suggestions.</a:t>
            </a:r>
          </a:p>
          <a:p>
            <a:endParaRPr lang="en-US" b="1" dirty="0"/>
          </a:p>
          <a:p>
            <a:endParaRPr lang="en-US" dirty="0"/>
          </a:p>
          <a:p>
            <a:r>
              <a:rPr lang="en-US" i="1" dirty="0" err="1"/>
              <a:t>Acta</a:t>
            </a:r>
            <a:r>
              <a:rPr lang="en-US" i="1" dirty="0"/>
              <a:t> </a:t>
            </a:r>
            <a:r>
              <a:rPr lang="en-US" i="1" dirty="0" err="1"/>
              <a:t>Crystallogr</a:t>
            </a:r>
            <a:r>
              <a:rPr lang="en-US" i="1" dirty="0"/>
              <a:t> D </a:t>
            </a:r>
            <a:r>
              <a:rPr lang="en-US" dirty="0"/>
              <a:t>(2009). </a:t>
            </a:r>
            <a:r>
              <a:rPr lang="en-US" b="1" dirty="0"/>
              <a:t>65</a:t>
            </a:r>
            <a:r>
              <a:rPr lang="en-US" dirty="0"/>
              <a:t>(2): 148–155. </a:t>
            </a:r>
          </a:p>
        </p:txBody>
      </p:sp>
    </p:spTree>
    <p:extLst>
      <p:ext uri="{BB962C8B-B14F-4D97-AF65-F5344CB8AC3E}">
        <p14:creationId xmlns:p14="http://schemas.microsoft.com/office/powerpoint/2010/main" val="78207790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57200" y="990600"/>
            <a:ext cx="2094035" cy="369332"/>
          </a:xfrm>
          <a:prstGeom prst="rect">
            <a:avLst/>
          </a:prstGeom>
          <a:noFill/>
        </p:spPr>
        <p:txBody>
          <a:bodyPr wrap="none" rtlCol="0">
            <a:spAutoFit/>
          </a:bodyPr>
          <a:lstStyle/>
          <a:p>
            <a:r>
              <a:rPr lang="en-US" b="1" dirty="0"/>
              <a:t>Structure Validation</a:t>
            </a:r>
          </a:p>
        </p:txBody>
      </p:sp>
      <p:sp>
        <p:nvSpPr>
          <p:cNvPr id="5" name="TextBox 4"/>
          <p:cNvSpPr txBox="1"/>
          <p:nvPr/>
        </p:nvSpPr>
        <p:spPr>
          <a:xfrm>
            <a:off x="381000" y="1398687"/>
            <a:ext cx="8458200" cy="3970318"/>
          </a:xfrm>
          <a:prstGeom prst="rect">
            <a:avLst/>
          </a:prstGeom>
          <a:noFill/>
        </p:spPr>
        <p:txBody>
          <a:bodyPr wrap="square" rtlCol="0">
            <a:spAutoFit/>
          </a:bodyPr>
          <a:lstStyle/>
          <a:p>
            <a:endParaRPr lang="en-US" dirty="0"/>
          </a:p>
          <a:p>
            <a:pPr>
              <a:buFont typeface="Wingdings" pitchFamily="2" charset="2"/>
              <a:buChar char="v"/>
            </a:pPr>
            <a:r>
              <a:rPr lang="en-US" dirty="0"/>
              <a:t>  There are four levels of Alerts, A, B, C, and G, depending on the severity of the alert. </a:t>
            </a:r>
          </a:p>
          <a:p>
            <a:pPr>
              <a:buFont typeface="Wingdings" pitchFamily="2" charset="2"/>
              <a:buChar char="v"/>
            </a:pPr>
            <a:endParaRPr lang="en-US" dirty="0"/>
          </a:p>
          <a:p>
            <a:pPr>
              <a:buFont typeface="Wingdings" pitchFamily="2" charset="2"/>
              <a:buChar char="v"/>
            </a:pPr>
            <a:r>
              <a:rPr lang="en-US" dirty="0"/>
              <a:t>  Generally, all alerts that are unnecessary (i.e. that can be corrected), should	be corrected, independent of the severity of the alert. </a:t>
            </a:r>
          </a:p>
          <a:p>
            <a:pPr>
              <a:buFont typeface="Wingdings" pitchFamily="2" charset="2"/>
              <a:buChar char="v"/>
            </a:pPr>
            <a:endParaRPr lang="en-US" dirty="0"/>
          </a:p>
          <a:p>
            <a:pPr>
              <a:buFont typeface="Wingdings" pitchFamily="2" charset="2"/>
              <a:buChar char="v"/>
            </a:pPr>
            <a:r>
              <a:rPr lang="en-US" dirty="0"/>
              <a:t>  The </a:t>
            </a:r>
            <a:r>
              <a:rPr lang="en-US" dirty="0" err="1"/>
              <a:t>checkcif</a:t>
            </a:r>
            <a:r>
              <a:rPr lang="en-US" dirty="0"/>
              <a:t> procedure is far from perfect. Not all alerts report a real problem. </a:t>
            </a:r>
          </a:p>
          <a:p>
            <a:pPr>
              <a:buFont typeface="Wingdings" pitchFamily="2" charset="2"/>
              <a:buChar char="v"/>
            </a:pPr>
            <a:endParaRPr lang="en-US" dirty="0"/>
          </a:p>
          <a:p>
            <a:pPr>
              <a:buFont typeface="Wingdings" pitchFamily="2" charset="2"/>
              <a:buChar char="v"/>
            </a:pPr>
            <a:r>
              <a:rPr lang="en-US" dirty="0"/>
              <a:t>  For publications, Level A alerts must be corrected or explained (using a “Verification 	Reply” that has to be appended to the </a:t>
            </a:r>
            <a:r>
              <a:rPr lang="en-US" dirty="0" err="1"/>
              <a:t>cif</a:t>
            </a:r>
            <a:r>
              <a:rPr lang="en-US" dirty="0"/>
              <a:t> file). </a:t>
            </a:r>
          </a:p>
          <a:p>
            <a:pPr>
              <a:buFont typeface="Wingdings" pitchFamily="2" charset="2"/>
              <a:buChar char="v"/>
            </a:pPr>
            <a:endParaRPr lang="en-US" dirty="0"/>
          </a:p>
          <a:p>
            <a:pPr>
              <a:buFont typeface="Wingdings" pitchFamily="2" charset="2"/>
              <a:buChar char="v"/>
            </a:pPr>
            <a:endParaRPr lang="en-US" dirty="0"/>
          </a:p>
          <a:p>
            <a:endParaRPr lang="en-US" dirty="0"/>
          </a:p>
          <a:p>
            <a:r>
              <a:rPr lang="en-US" i="1" dirty="0" err="1"/>
              <a:t>Acta</a:t>
            </a:r>
            <a:r>
              <a:rPr lang="en-US" i="1" dirty="0"/>
              <a:t> </a:t>
            </a:r>
            <a:r>
              <a:rPr lang="en-US" i="1" dirty="0" err="1"/>
              <a:t>Crystallogr</a:t>
            </a:r>
            <a:r>
              <a:rPr lang="en-US" i="1" dirty="0"/>
              <a:t> D </a:t>
            </a:r>
            <a:r>
              <a:rPr lang="en-US" dirty="0"/>
              <a:t>(2009). </a:t>
            </a:r>
            <a:r>
              <a:rPr lang="en-US" b="1" dirty="0"/>
              <a:t>65</a:t>
            </a:r>
            <a:r>
              <a:rPr lang="en-US" dirty="0"/>
              <a:t>(2): 148–155. </a:t>
            </a:r>
          </a:p>
        </p:txBody>
      </p:sp>
    </p:spTree>
    <p:extLst>
      <p:ext uri="{BB962C8B-B14F-4D97-AF65-F5344CB8AC3E}">
        <p14:creationId xmlns:p14="http://schemas.microsoft.com/office/powerpoint/2010/main" val="78207790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381000" y="1219200"/>
            <a:ext cx="2094035" cy="369332"/>
          </a:xfrm>
          <a:prstGeom prst="rect">
            <a:avLst/>
          </a:prstGeom>
          <a:noFill/>
        </p:spPr>
        <p:txBody>
          <a:bodyPr wrap="none" rtlCol="0">
            <a:spAutoFit/>
          </a:bodyPr>
          <a:lstStyle/>
          <a:p>
            <a:r>
              <a:rPr lang="en-US" b="1" dirty="0"/>
              <a:t>Structure Validation</a:t>
            </a:r>
          </a:p>
        </p:txBody>
      </p:sp>
      <p:sp>
        <p:nvSpPr>
          <p:cNvPr id="5" name="TextBox 4"/>
          <p:cNvSpPr txBox="1"/>
          <p:nvPr/>
        </p:nvSpPr>
        <p:spPr>
          <a:xfrm>
            <a:off x="381000" y="1752600"/>
            <a:ext cx="8458200" cy="3693319"/>
          </a:xfrm>
          <a:prstGeom prst="rect">
            <a:avLst/>
          </a:prstGeom>
          <a:noFill/>
        </p:spPr>
        <p:txBody>
          <a:bodyPr wrap="square" rtlCol="0">
            <a:spAutoFit/>
          </a:bodyPr>
          <a:lstStyle/>
          <a:p>
            <a:r>
              <a:rPr lang="en-US" dirty="0"/>
              <a:t>The </a:t>
            </a:r>
            <a:r>
              <a:rPr lang="en-US" dirty="0" err="1"/>
              <a:t>cif</a:t>
            </a:r>
            <a:r>
              <a:rPr lang="en-US" dirty="0"/>
              <a:t> file as created by </a:t>
            </a:r>
            <a:r>
              <a:rPr lang="en-US" dirty="0" err="1"/>
              <a:t>Shelxl</a:t>
            </a:r>
            <a:r>
              <a:rPr lang="en-US" dirty="0"/>
              <a:t> is incomplete. It thus will not pass </a:t>
            </a:r>
            <a:r>
              <a:rPr lang="en-US" dirty="0" err="1"/>
              <a:t>checkcif</a:t>
            </a:r>
            <a:r>
              <a:rPr lang="en-US" dirty="0"/>
              <a:t> until some essential data are added by hand. Missing are for example the type of instrument used, the type of corrections used during data processing, etc. </a:t>
            </a:r>
          </a:p>
          <a:p>
            <a:endParaRPr lang="en-US" dirty="0"/>
          </a:p>
          <a:p>
            <a:r>
              <a:rPr lang="en-US" dirty="0"/>
              <a:t>First run </a:t>
            </a:r>
            <a:r>
              <a:rPr lang="en-US" dirty="0" err="1"/>
              <a:t>checkcif</a:t>
            </a:r>
            <a:r>
              <a:rPr lang="en-US" dirty="0"/>
              <a:t> without adding the missing items to check if there are other serious problems. When you think no further refinement cycles are needed, start filling in the missing items. Use the files provided: </a:t>
            </a:r>
          </a:p>
          <a:p>
            <a:endParaRPr lang="en-US" dirty="0"/>
          </a:p>
          <a:p>
            <a:r>
              <a:rPr lang="fr-FR" dirty="0">
                <a:hlinkClick r:id="rId2"/>
              </a:rPr>
              <a:t>2023 CIF Entries for Purdue </a:t>
            </a:r>
            <a:r>
              <a:rPr lang="fr-FR" dirty="0" err="1">
                <a:hlinkClick r:id="rId2"/>
              </a:rPr>
              <a:t>Quest</a:t>
            </a:r>
            <a:r>
              <a:rPr lang="fr-FR" dirty="0">
                <a:hlinkClick r:id="rId2"/>
              </a:rPr>
              <a:t> instruments</a:t>
            </a:r>
            <a:r>
              <a:rPr lang="fr-FR" dirty="0"/>
              <a:t> (on class web page)</a:t>
            </a:r>
          </a:p>
          <a:p>
            <a:endParaRPr lang="fr-FR" dirty="0"/>
          </a:p>
          <a:p>
            <a:r>
              <a:rPr lang="en-US" dirty="0"/>
              <a:t>There are also programs that help with completing a </a:t>
            </a:r>
            <a:r>
              <a:rPr lang="en-US" dirty="0" err="1"/>
              <a:t>cif</a:t>
            </a:r>
            <a:r>
              <a:rPr lang="en-US" dirty="0"/>
              <a:t> file, such as </a:t>
            </a:r>
            <a:r>
              <a:rPr lang="en-US" dirty="0" err="1"/>
              <a:t>FinalCif</a:t>
            </a:r>
            <a:endParaRPr lang="en-US" dirty="0"/>
          </a:p>
          <a:p>
            <a:r>
              <a:rPr lang="en-US" dirty="0">
                <a:hlinkClick r:id="rId3"/>
              </a:rPr>
              <a:t>https://dkratzert.de/finalcif.html</a:t>
            </a:r>
            <a:r>
              <a:rPr lang="en-US" dirty="0"/>
              <a:t> </a:t>
            </a:r>
          </a:p>
          <a:p>
            <a:endParaRPr lang="en-US" dirty="0"/>
          </a:p>
        </p:txBody>
      </p:sp>
    </p:spTree>
    <p:extLst>
      <p:ext uri="{BB962C8B-B14F-4D97-AF65-F5344CB8AC3E}">
        <p14:creationId xmlns:p14="http://schemas.microsoft.com/office/powerpoint/2010/main" val="78207790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7" name="TextBox 6"/>
          <p:cNvSpPr txBox="1"/>
          <p:nvPr/>
        </p:nvSpPr>
        <p:spPr>
          <a:xfrm>
            <a:off x="914400" y="2438400"/>
            <a:ext cx="6934200" cy="2246769"/>
          </a:xfrm>
          <a:prstGeom prst="rect">
            <a:avLst/>
          </a:prstGeom>
          <a:noFill/>
        </p:spPr>
        <p:txBody>
          <a:bodyPr wrap="square" rtlCol="0">
            <a:spAutoFit/>
          </a:bodyPr>
          <a:lstStyle/>
          <a:p>
            <a:pPr algn="ctr"/>
            <a:r>
              <a:rPr lang="en-US" sz="2800" b="1" dirty="0"/>
              <a:t>5</a:t>
            </a:r>
            <a:r>
              <a:rPr lang="en-US" sz="2800" b="1" baseline="30000" dirty="0"/>
              <a:t>th</a:t>
            </a:r>
            <a:r>
              <a:rPr lang="en-US" sz="2800" b="1" dirty="0"/>
              <a:t> Laboratory Exercise: </a:t>
            </a:r>
          </a:p>
          <a:p>
            <a:pPr algn="ctr"/>
            <a:endParaRPr lang="en-US" sz="2800" b="1" dirty="0"/>
          </a:p>
          <a:p>
            <a:pPr algn="ctr"/>
            <a:r>
              <a:rPr lang="en-US" sz="2800" b="1" dirty="0"/>
              <a:t>Preparing of </a:t>
            </a:r>
            <a:r>
              <a:rPr lang="en-US" sz="2800" b="1" dirty="0" err="1"/>
              <a:t>Cif</a:t>
            </a:r>
            <a:r>
              <a:rPr lang="en-US" sz="2800" b="1" dirty="0"/>
              <a:t> File, </a:t>
            </a:r>
          </a:p>
          <a:p>
            <a:pPr algn="ctr"/>
            <a:r>
              <a:rPr lang="en-US" sz="2800" b="1" dirty="0"/>
              <a:t>Validation of a Single Crystal Structure, </a:t>
            </a:r>
          </a:p>
          <a:p>
            <a:pPr algn="ctr"/>
            <a:r>
              <a:rPr lang="en-US" sz="2800" b="1" dirty="0"/>
              <a:t>Example 1</a:t>
            </a:r>
          </a:p>
        </p:txBody>
      </p:sp>
    </p:spTree>
    <p:extLst>
      <p:ext uri="{BB962C8B-B14F-4D97-AF65-F5344CB8AC3E}">
        <p14:creationId xmlns:p14="http://schemas.microsoft.com/office/powerpoint/2010/main" val="78207790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3124200" y="2362200"/>
            <a:ext cx="2619948" cy="3539430"/>
          </a:xfrm>
          <a:prstGeom prst="rect">
            <a:avLst/>
          </a:prstGeom>
          <a:noFill/>
        </p:spPr>
        <p:txBody>
          <a:bodyPr wrap="none" rtlCol="0">
            <a:spAutoFit/>
          </a:bodyPr>
          <a:lstStyle/>
          <a:p>
            <a:pPr algn="ctr"/>
            <a:r>
              <a:rPr lang="en-US" sz="2800" b="1" dirty="0"/>
              <a:t>Data, Parameter</a:t>
            </a:r>
          </a:p>
          <a:p>
            <a:pPr algn="ctr"/>
            <a:r>
              <a:rPr lang="en-US" sz="2800" b="1" dirty="0"/>
              <a:t> </a:t>
            </a:r>
          </a:p>
          <a:p>
            <a:pPr algn="ctr"/>
            <a:r>
              <a:rPr lang="en-US" sz="2800" b="1" dirty="0"/>
              <a:t>&amp;</a:t>
            </a:r>
          </a:p>
          <a:p>
            <a:pPr algn="ctr"/>
            <a:endParaRPr lang="en-US" sz="2800" b="1" dirty="0"/>
          </a:p>
          <a:p>
            <a:pPr algn="ctr"/>
            <a:r>
              <a:rPr lang="en-US" sz="2800" b="1" dirty="0"/>
              <a:t>Resolution</a:t>
            </a:r>
          </a:p>
          <a:p>
            <a:pPr algn="ctr"/>
            <a:endParaRPr lang="en-US" sz="2800" b="1" dirty="0"/>
          </a:p>
          <a:p>
            <a:pPr algn="ctr"/>
            <a:endParaRPr lang="en-US" sz="2800" b="1" dirty="0"/>
          </a:p>
          <a:p>
            <a:pPr algn="ctr"/>
            <a:endParaRPr lang="en-US" sz="2800" b="1" dirty="0"/>
          </a:p>
        </p:txBody>
      </p:sp>
    </p:spTree>
    <p:extLst>
      <p:ext uri="{BB962C8B-B14F-4D97-AF65-F5344CB8AC3E}">
        <p14:creationId xmlns:p14="http://schemas.microsoft.com/office/powerpoint/2010/main" val="1216273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6691" y="1113005"/>
            <a:ext cx="4437109" cy="2576861"/>
          </a:xfrm>
          <a:prstGeom prst="rect">
            <a:avLst/>
          </a:prstGeom>
        </p:spPr>
      </p:pic>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7" name="TextBox 6"/>
          <p:cNvSpPr txBox="1"/>
          <p:nvPr/>
        </p:nvSpPr>
        <p:spPr>
          <a:xfrm>
            <a:off x="2115040" y="4072235"/>
            <a:ext cx="1238865" cy="369332"/>
          </a:xfrm>
          <a:prstGeom prst="rect">
            <a:avLst/>
          </a:prstGeom>
          <a:noFill/>
        </p:spPr>
        <p:txBody>
          <a:bodyPr wrap="none" rtlCol="0">
            <a:spAutoFit/>
          </a:bodyPr>
          <a:lstStyle/>
          <a:p>
            <a:r>
              <a:rPr lang="en-US" dirty="0"/>
              <a:t>Diffraction:</a:t>
            </a:r>
          </a:p>
        </p:txBody>
      </p:sp>
      <p:sp>
        <p:nvSpPr>
          <p:cNvPr id="6" name="Rectangle 5"/>
          <p:cNvSpPr/>
          <p:nvPr/>
        </p:nvSpPr>
        <p:spPr>
          <a:xfrm>
            <a:off x="756978" y="4663378"/>
            <a:ext cx="4272222" cy="861774"/>
          </a:xfrm>
          <a:prstGeom prst="rect">
            <a:avLst/>
          </a:prstGeom>
        </p:spPr>
        <p:txBody>
          <a:bodyPr wrap="square">
            <a:spAutoFit/>
          </a:bodyPr>
          <a:lstStyle/>
          <a:p>
            <a:r>
              <a:rPr lang="en-US" sz="1400" b="1" dirty="0"/>
              <a:t>Double-slit experiment with monochromatic light</a:t>
            </a:r>
          </a:p>
          <a:p>
            <a:endParaRPr lang="en-US" sz="1200" dirty="0"/>
          </a:p>
          <a:p>
            <a:r>
              <a:rPr lang="en-US" sz="1200" dirty="0"/>
              <a:t>http://www.cobocards.com/pool/de/card/7puji0113/online-karteikarten-beugung-und-interferenz-am-doppelspalt/</a:t>
            </a:r>
          </a:p>
        </p:txBody>
      </p:sp>
      <p:pic>
        <p:nvPicPr>
          <p:cNvPr id="3074" name="Picture 2" descr="02-double-slit-experiment-with-monochromatic-l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541695"/>
            <a:ext cx="3771900" cy="31432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57200" y="1744506"/>
            <a:ext cx="2590799" cy="923330"/>
          </a:xfrm>
          <a:prstGeom prst="rect">
            <a:avLst/>
          </a:prstGeom>
          <a:noFill/>
        </p:spPr>
        <p:txBody>
          <a:bodyPr wrap="square" rtlCol="0">
            <a:spAutoFit/>
          </a:bodyPr>
          <a:lstStyle/>
          <a:p>
            <a:r>
              <a:rPr lang="en-US" dirty="0"/>
              <a:t>Constructive and destructive interference of waves:</a:t>
            </a:r>
          </a:p>
        </p:txBody>
      </p:sp>
    </p:spTree>
    <p:extLst>
      <p:ext uri="{BB962C8B-B14F-4D97-AF65-F5344CB8AC3E}">
        <p14:creationId xmlns:p14="http://schemas.microsoft.com/office/powerpoint/2010/main" val="226067658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990600"/>
            <a:ext cx="2494337" cy="369332"/>
          </a:xfrm>
          <a:prstGeom prst="rect">
            <a:avLst/>
          </a:prstGeom>
          <a:noFill/>
        </p:spPr>
        <p:txBody>
          <a:bodyPr wrap="none" rtlCol="0">
            <a:spAutoFit/>
          </a:bodyPr>
          <a:lstStyle/>
          <a:p>
            <a:r>
              <a:rPr lang="en-US" b="1" dirty="0"/>
              <a:t>Data to Parameter Ratio</a:t>
            </a:r>
          </a:p>
        </p:txBody>
      </p:sp>
      <p:sp>
        <p:nvSpPr>
          <p:cNvPr id="5" name="TextBox 4"/>
          <p:cNvSpPr txBox="1"/>
          <p:nvPr/>
        </p:nvSpPr>
        <p:spPr>
          <a:xfrm>
            <a:off x="381000" y="1447800"/>
            <a:ext cx="8458200" cy="5078313"/>
          </a:xfrm>
          <a:prstGeom prst="rect">
            <a:avLst/>
          </a:prstGeom>
          <a:noFill/>
        </p:spPr>
        <p:txBody>
          <a:bodyPr wrap="square" rtlCol="0">
            <a:spAutoFit/>
          </a:bodyPr>
          <a:lstStyle/>
          <a:p>
            <a:pPr marL="285750" indent="-285750">
              <a:buFont typeface="Wingdings" panose="05000000000000000000" pitchFamily="2" charset="2"/>
              <a:buChar char="v"/>
            </a:pPr>
            <a:r>
              <a:rPr lang="en-US" dirty="0"/>
              <a:t>A </a:t>
            </a:r>
            <a:r>
              <a:rPr lang="en-US" b="1" dirty="0"/>
              <a:t>parameter</a:t>
            </a:r>
            <a:r>
              <a:rPr lang="en-US" dirty="0"/>
              <a:t> is any quantity that is refined during structure determination. To define any atom located in a general position three positional parameters are needed, and either one or six displacement parameters (for </a:t>
            </a:r>
            <a:r>
              <a:rPr lang="en-US" dirty="0" err="1"/>
              <a:t>isotropically</a:t>
            </a:r>
            <a:r>
              <a:rPr lang="en-US" dirty="0"/>
              <a:t> or </a:t>
            </a:r>
            <a:r>
              <a:rPr lang="en-US" dirty="0" err="1"/>
              <a:t>anisotropically</a:t>
            </a:r>
            <a:r>
              <a:rPr lang="en-US" dirty="0"/>
              <a:t> refined atoms). Other parameters may be occupancy factors, twinning ratios, extinction parameters, etc. The number of parameters to be refined is usually around ten times the number of non-H atoms in the asymmetric part of the unit cell (it can be substantially higher for heavily disordered structures).</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b="1" dirty="0"/>
              <a:t>Data</a:t>
            </a:r>
            <a:r>
              <a:rPr lang="en-US" dirty="0"/>
              <a:t> (or </a:t>
            </a:r>
            <a:r>
              <a:rPr lang="en-US" b="1" dirty="0"/>
              <a:t>observations</a:t>
            </a:r>
            <a:r>
              <a:rPr lang="en-US" dirty="0"/>
              <a:t>) in single crystal XRD are symmetry independent reflections. The number of independent reflections depends on the completeness of the collected data set, and on the angle (resolution) the data were collected to. </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Due to the phase problem, no direct calculation of a structure’s electron density (and thus of its atom positions) is possible. About 2/3</a:t>
            </a:r>
            <a:r>
              <a:rPr lang="en-US" baseline="30000" dirty="0"/>
              <a:t>rd</a:t>
            </a:r>
            <a:r>
              <a:rPr lang="en-US" dirty="0"/>
              <a:t> of the data required are missing (the phase changes), and only the intensity data are reliably measured. To be able to obtain a reliable structure, the </a:t>
            </a:r>
            <a:r>
              <a:rPr lang="en-US" b="1" dirty="0"/>
              <a:t>data to parameter ratio</a:t>
            </a:r>
            <a:r>
              <a:rPr lang="en-US" dirty="0"/>
              <a:t> should be </a:t>
            </a:r>
            <a:r>
              <a:rPr lang="en-US" b="1" dirty="0"/>
              <a:t>at least 10:1 </a:t>
            </a:r>
            <a:r>
              <a:rPr lang="en-US" dirty="0"/>
              <a:t>(as per </a:t>
            </a:r>
            <a:r>
              <a:rPr lang="en-US" dirty="0" err="1"/>
              <a:t>IUCr</a:t>
            </a:r>
            <a:r>
              <a:rPr lang="en-US" dirty="0"/>
              <a:t> recommendation). This corresponds roughly to a </a:t>
            </a:r>
            <a:r>
              <a:rPr lang="en-US" b="1" dirty="0"/>
              <a:t>resolution of 0.84 Å</a:t>
            </a:r>
            <a:r>
              <a:rPr lang="en-US" dirty="0"/>
              <a:t> (50</a:t>
            </a:r>
            <a:r>
              <a:rPr lang="en-US" dirty="0">
                <a:sym typeface="Symbol" panose="05050102010706020507" pitchFamily="18" charset="2"/>
              </a:rPr>
              <a:t> in 2</a:t>
            </a:r>
            <a:r>
              <a:rPr lang="en-US" baseline="-25000" dirty="0">
                <a:sym typeface="Symbol" panose="05050102010706020507" pitchFamily="18" charset="2"/>
              </a:rPr>
              <a:t>max</a:t>
            </a:r>
            <a:r>
              <a:rPr lang="en-US" dirty="0">
                <a:sym typeface="Symbol" panose="05050102010706020507" pitchFamily="18" charset="2"/>
              </a:rPr>
              <a:t> for Mo radiation; and 134 for Cu K</a:t>
            </a:r>
            <a:r>
              <a:rPr lang="en-US" baseline="-25000" dirty="0">
                <a:sym typeface="Symbol" panose="05050102010706020507" pitchFamily="18" charset="2"/>
              </a:rPr>
              <a:t></a:t>
            </a:r>
            <a:r>
              <a:rPr lang="en-US" dirty="0">
                <a:sym typeface="Symbol" panose="05050102010706020507" pitchFamily="18" charset="2"/>
              </a:rPr>
              <a:t> radiation).</a:t>
            </a:r>
            <a:endParaRPr lang="en-US" dirty="0"/>
          </a:p>
        </p:txBody>
      </p:sp>
    </p:spTree>
    <p:extLst>
      <p:ext uri="{BB962C8B-B14F-4D97-AF65-F5344CB8AC3E}">
        <p14:creationId xmlns:p14="http://schemas.microsoft.com/office/powerpoint/2010/main" val="194798100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1239083"/>
            <a:ext cx="2042675" cy="369332"/>
          </a:xfrm>
          <a:prstGeom prst="rect">
            <a:avLst/>
          </a:prstGeom>
          <a:noFill/>
        </p:spPr>
        <p:txBody>
          <a:bodyPr wrap="none" rtlCol="0">
            <a:spAutoFit/>
          </a:bodyPr>
          <a:lstStyle/>
          <a:p>
            <a:r>
              <a:rPr lang="en-US" b="1" dirty="0"/>
              <a:t>What is resolution?</a:t>
            </a:r>
          </a:p>
        </p:txBody>
      </p:sp>
      <p:sp>
        <p:nvSpPr>
          <p:cNvPr id="5" name="TextBox 4"/>
          <p:cNvSpPr txBox="1"/>
          <p:nvPr/>
        </p:nvSpPr>
        <p:spPr>
          <a:xfrm>
            <a:off x="381000" y="1696283"/>
            <a:ext cx="8153400" cy="4247317"/>
          </a:xfrm>
          <a:prstGeom prst="rect">
            <a:avLst/>
          </a:prstGeom>
          <a:noFill/>
        </p:spPr>
        <p:txBody>
          <a:bodyPr wrap="square" rtlCol="0">
            <a:spAutoFit/>
          </a:bodyPr>
          <a:lstStyle/>
          <a:p>
            <a:pPr marL="285750" indent="-285750">
              <a:buFont typeface="Wingdings" panose="05000000000000000000" pitchFamily="2" charset="2"/>
              <a:buChar char="v"/>
            </a:pPr>
            <a:r>
              <a:rPr lang="en-US" dirty="0"/>
              <a:t>Resolution, usually measured in </a:t>
            </a:r>
            <a:r>
              <a:rPr lang="en-US" dirty="0" err="1"/>
              <a:t>Ångström</a:t>
            </a:r>
            <a:r>
              <a:rPr lang="en-US" dirty="0"/>
              <a:t>, roughly describes how far atoms of a structure need to be apart to be independently resolved. Atoms/fragments closer together than the resolution of the experiment can rarely be independently refined.</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If atoms are closer together than the resolution of the experiment, then their electron densities “blur” into each other. Parameters of the atoms start to be “correlated”. I.e., changing the parameter of one atom affects the value of the parameter of another. Correlation can affect atom positions as well as thermal parameters.</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Resolution is defined as the “d-spacing” of Braggs’ law where </a:t>
            </a:r>
            <a:r>
              <a:rPr lang="en-US" dirty="0">
                <a:sym typeface="Symbol"/>
              </a:rPr>
              <a:t> is the highest diffraction angle to which data were observed or collected:</a:t>
            </a:r>
          </a:p>
          <a:p>
            <a:pPr marL="285750" indent="-285750">
              <a:buFont typeface="Wingdings" panose="05000000000000000000" pitchFamily="2" charset="2"/>
              <a:buChar char="v"/>
            </a:pPr>
            <a:endParaRPr lang="en-US" dirty="0">
              <a:sym typeface="Symbol"/>
            </a:endParaRPr>
          </a:p>
          <a:p>
            <a:r>
              <a:rPr lang="en-US" dirty="0"/>
              <a:t>	2d sin</a:t>
            </a:r>
            <a:r>
              <a:rPr lang="en-US" dirty="0">
                <a:sym typeface="Symbol"/>
              </a:rPr>
              <a:t> = n</a:t>
            </a:r>
            <a:endParaRPr lang="en-US" dirty="0"/>
          </a:p>
        </p:txBody>
      </p:sp>
    </p:spTree>
    <p:extLst>
      <p:ext uri="{BB962C8B-B14F-4D97-AF65-F5344CB8AC3E}">
        <p14:creationId xmlns:p14="http://schemas.microsoft.com/office/powerpoint/2010/main" val="245892985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990600"/>
            <a:ext cx="2042675" cy="369332"/>
          </a:xfrm>
          <a:prstGeom prst="rect">
            <a:avLst/>
          </a:prstGeom>
          <a:noFill/>
        </p:spPr>
        <p:txBody>
          <a:bodyPr wrap="none" rtlCol="0">
            <a:spAutoFit/>
          </a:bodyPr>
          <a:lstStyle/>
          <a:p>
            <a:r>
              <a:rPr lang="en-US" b="1" dirty="0"/>
              <a:t>What is resolution?</a:t>
            </a:r>
          </a:p>
        </p:txBody>
      </p:sp>
      <p:sp>
        <p:nvSpPr>
          <p:cNvPr id="5" name="TextBox 4"/>
          <p:cNvSpPr txBox="1"/>
          <p:nvPr/>
        </p:nvSpPr>
        <p:spPr>
          <a:xfrm>
            <a:off x="381000" y="1447800"/>
            <a:ext cx="8458200" cy="3139321"/>
          </a:xfrm>
          <a:prstGeom prst="rect">
            <a:avLst/>
          </a:prstGeom>
          <a:noFill/>
        </p:spPr>
        <p:txBody>
          <a:bodyPr wrap="square" rtlCol="0">
            <a:spAutoFit/>
          </a:bodyPr>
          <a:lstStyle/>
          <a:p>
            <a:pPr marL="285750" indent="-285750">
              <a:buFont typeface="Wingdings" panose="05000000000000000000" pitchFamily="2" charset="2"/>
              <a:buChar char="v"/>
            </a:pPr>
            <a:r>
              <a:rPr lang="en-US" dirty="0">
                <a:sym typeface="Symbol"/>
              </a:rPr>
              <a:t>The best resolution that can be obtained is radiation type dependent! It is half the wavelength used for data collection (the d-value for 2 = 180</a:t>
            </a:r>
            <a:r>
              <a:rPr lang="en-US" dirty="0">
                <a:sym typeface="Symbol" panose="05050102010706020507" pitchFamily="18" charset="2"/>
              </a:rPr>
              <a:t> )</a:t>
            </a:r>
            <a:r>
              <a:rPr lang="en-US" dirty="0">
                <a:sym typeface="Symbol"/>
              </a:rPr>
              <a:t>:</a:t>
            </a:r>
          </a:p>
          <a:p>
            <a:pPr marL="285750" indent="-285750">
              <a:buFont typeface="Wingdings" panose="05000000000000000000" pitchFamily="2" charset="2"/>
              <a:buChar char="v"/>
            </a:pPr>
            <a:endParaRPr lang="en-US" dirty="0">
              <a:sym typeface="Symbol"/>
            </a:endParaRPr>
          </a:p>
          <a:p>
            <a:r>
              <a:rPr lang="en-US" dirty="0"/>
              <a:t>	d </a:t>
            </a:r>
            <a:r>
              <a:rPr lang="en-US" dirty="0">
                <a:sym typeface="Symbol"/>
              </a:rPr>
              <a:t>=  / 2 </a:t>
            </a:r>
            <a:r>
              <a:rPr lang="en-US" dirty="0"/>
              <a:t>sin</a:t>
            </a:r>
            <a:r>
              <a:rPr lang="en-US" dirty="0">
                <a:sym typeface="Symbol"/>
              </a:rPr>
              <a:t> =  / 2 sin(90</a:t>
            </a:r>
            <a:r>
              <a:rPr lang="en-US" dirty="0">
                <a:sym typeface="Symbol" panose="05050102010706020507" pitchFamily="18" charset="2"/>
              </a:rPr>
              <a:t>) = </a:t>
            </a:r>
            <a:r>
              <a:rPr lang="en-US" dirty="0">
                <a:sym typeface="Symbol"/>
              </a:rPr>
              <a:t> / 2 </a:t>
            </a:r>
          </a:p>
          <a:p>
            <a:pPr marL="285750" indent="-285750">
              <a:buFont typeface="Wingdings" panose="05000000000000000000" pitchFamily="2" charset="2"/>
              <a:buChar char="v"/>
            </a:pPr>
            <a:endParaRPr lang="en-US" dirty="0">
              <a:sym typeface="Symbol"/>
            </a:endParaRPr>
          </a:p>
          <a:p>
            <a:pPr marL="285750" indent="-285750">
              <a:buFont typeface="Wingdings" panose="05000000000000000000" pitchFamily="2" charset="2"/>
              <a:buChar char="v"/>
            </a:pPr>
            <a:r>
              <a:rPr lang="en-US" dirty="0">
                <a:sym typeface="Symbol"/>
              </a:rPr>
              <a:t>The best resolution for Mo radiation is 0.305 Å, but only 0.72 Å for Cu radiation! (these values can rarely be achieved due to geometric instrument constraints). </a:t>
            </a:r>
          </a:p>
          <a:p>
            <a:pPr marL="285750" indent="-285750">
              <a:buFont typeface="Wingdings" panose="05000000000000000000" pitchFamily="2" charset="2"/>
              <a:buChar char="v"/>
            </a:pPr>
            <a:endParaRPr lang="en-US" dirty="0">
              <a:sym typeface="Symbol"/>
            </a:endParaRPr>
          </a:p>
          <a:p>
            <a:pPr marL="285750" indent="-285750">
              <a:buFont typeface="Wingdings" panose="05000000000000000000" pitchFamily="2" charset="2"/>
              <a:buChar char="v"/>
            </a:pPr>
            <a:r>
              <a:rPr lang="en-US" dirty="0">
                <a:sym typeface="Symbol"/>
              </a:rPr>
              <a:t>To collect really high resolution data (e.g. for a charge density data set) one has to use a wavelength shorter than that of molybdenum (e.g. silver K</a:t>
            </a:r>
            <a:r>
              <a:rPr lang="en-US" baseline="-25000" dirty="0">
                <a:sym typeface="Symbol" panose="05050102010706020507" pitchFamily="18" charset="2"/>
              </a:rPr>
              <a:t></a:t>
            </a:r>
            <a:r>
              <a:rPr lang="en-US" dirty="0">
                <a:sym typeface="Symbol"/>
              </a:rPr>
              <a:t>)</a:t>
            </a:r>
            <a:endParaRPr lang="en-US" dirty="0"/>
          </a:p>
          <a:p>
            <a:endParaRPr lang="en-US" dirty="0"/>
          </a:p>
        </p:txBody>
      </p:sp>
    </p:spTree>
    <p:extLst>
      <p:ext uri="{BB962C8B-B14F-4D97-AF65-F5344CB8AC3E}">
        <p14:creationId xmlns:p14="http://schemas.microsoft.com/office/powerpoint/2010/main" val="252785400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1280279"/>
            <a:ext cx="3134320" cy="369332"/>
          </a:xfrm>
          <a:prstGeom prst="rect">
            <a:avLst/>
          </a:prstGeom>
          <a:noFill/>
        </p:spPr>
        <p:txBody>
          <a:bodyPr wrap="none" rtlCol="0">
            <a:spAutoFit/>
          </a:bodyPr>
          <a:lstStyle/>
          <a:p>
            <a:r>
              <a:rPr lang="en-US" b="1" dirty="0"/>
              <a:t>Intrinsic and actual resolution</a:t>
            </a:r>
          </a:p>
        </p:txBody>
      </p:sp>
      <p:sp>
        <p:nvSpPr>
          <p:cNvPr id="5" name="TextBox 4"/>
          <p:cNvSpPr txBox="1"/>
          <p:nvPr/>
        </p:nvSpPr>
        <p:spPr>
          <a:xfrm>
            <a:off x="381000" y="1737479"/>
            <a:ext cx="8458200" cy="5078313"/>
          </a:xfrm>
          <a:prstGeom prst="rect">
            <a:avLst/>
          </a:prstGeom>
          <a:noFill/>
        </p:spPr>
        <p:txBody>
          <a:bodyPr wrap="square" rtlCol="0">
            <a:spAutoFit/>
          </a:bodyPr>
          <a:lstStyle/>
          <a:p>
            <a:pPr marL="285750" indent="-285750">
              <a:buFont typeface="Wingdings" panose="05000000000000000000" pitchFamily="2" charset="2"/>
              <a:buChar char="v"/>
            </a:pPr>
            <a:r>
              <a:rPr lang="en-US" dirty="0"/>
              <a:t>The resolution limit of an experiment can be intrinsic to a compound/crystal. I.e., the positions of the atoms have an intrinsic error that cannot be improved upon. It is independent from the way the data are collected (instrument, X-ray intensity, exposure time, </a:t>
            </a:r>
            <a:r>
              <a:rPr lang="en-US" dirty="0" err="1"/>
              <a:t>etc</a:t>
            </a:r>
            <a:r>
              <a:rPr lang="en-US" dirty="0"/>
              <a:t>), but is a property of the crystal used. Large thermal </a:t>
            </a:r>
            <a:r>
              <a:rPr lang="en-US" dirty="0" err="1"/>
              <a:t>libration</a:t>
            </a:r>
            <a:r>
              <a:rPr lang="en-US" dirty="0"/>
              <a:t>,  extensive disorder or sections of essentially liquid content in the unit cell limit the resolution that can be achieved for a crystal at hand. </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The achievable resolution limit of a dataset can be “seen” in the diffraction data by looking at the diffraction pattern. The highest angle diffraction peaks that are still resolved coincide with the resolution of the experiment. </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Low resolution data are especially a problem in macromolecular crystallography. Protein and nucleic acid structures often feature ill-resolved solvent/water (&gt; 50% of the entire structure) and disordered segments and loops. </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Intrinsic low resolution in small molecule crystallography is not as common, but does exist, e.g. in highly porous materials (MOFs, COFs) and structures with a high solvent content.</a:t>
            </a:r>
          </a:p>
        </p:txBody>
      </p:sp>
    </p:spTree>
    <p:extLst>
      <p:ext uri="{BB962C8B-B14F-4D97-AF65-F5344CB8AC3E}">
        <p14:creationId xmlns:p14="http://schemas.microsoft.com/office/powerpoint/2010/main" val="32020402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990600"/>
            <a:ext cx="3134320" cy="369332"/>
          </a:xfrm>
          <a:prstGeom prst="rect">
            <a:avLst/>
          </a:prstGeom>
          <a:noFill/>
        </p:spPr>
        <p:txBody>
          <a:bodyPr wrap="none" rtlCol="0">
            <a:spAutoFit/>
          </a:bodyPr>
          <a:lstStyle/>
          <a:p>
            <a:r>
              <a:rPr lang="en-US" b="1" dirty="0"/>
              <a:t>Intrinsic and actual resolution</a:t>
            </a:r>
          </a:p>
        </p:txBody>
      </p:sp>
      <p:pic>
        <p:nvPicPr>
          <p:cNvPr id="3078" name="Picture 6" descr="Image result for x-ray diffraction high low resol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514600"/>
            <a:ext cx="4086341" cy="4343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3202274" y="1513183"/>
            <a:ext cx="5941726" cy="3581400"/>
          </a:xfrm>
          <a:prstGeom prst="rect">
            <a:avLst/>
          </a:prstGeom>
        </p:spPr>
      </p:pic>
      <p:sp>
        <p:nvSpPr>
          <p:cNvPr id="4" name="TextBox 3"/>
          <p:cNvSpPr txBox="1"/>
          <p:nvPr/>
        </p:nvSpPr>
        <p:spPr>
          <a:xfrm>
            <a:off x="4495801" y="5334000"/>
            <a:ext cx="4495800" cy="923330"/>
          </a:xfrm>
          <a:prstGeom prst="rect">
            <a:avLst/>
          </a:prstGeom>
          <a:noFill/>
        </p:spPr>
        <p:txBody>
          <a:bodyPr wrap="square" rtlCol="0">
            <a:spAutoFit/>
          </a:bodyPr>
          <a:lstStyle/>
          <a:p>
            <a:r>
              <a:rPr lang="en-US" dirty="0"/>
              <a:t>Examples of low resolution (above) and medium resolution macromolecular datasets </a:t>
            </a:r>
          </a:p>
          <a:p>
            <a:r>
              <a:rPr lang="en-US" dirty="0"/>
              <a:t>(left). </a:t>
            </a:r>
          </a:p>
        </p:txBody>
      </p:sp>
    </p:spTree>
    <p:extLst>
      <p:ext uri="{BB962C8B-B14F-4D97-AF65-F5344CB8AC3E}">
        <p14:creationId xmlns:p14="http://schemas.microsoft.com/office/powerpoint/2010/main" val="421112439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990600"/>
            <a:ext cx="3134320" cy="369332"/>
          </a:xfrm>
          <a:prstGeom prst="rect">
            <a:avLst/>
          </a:prstGeom>
          <a:noFill/>
        </p:spPr>
        <p:txBody>
          <a:bodyPr wrap="none" rtlCol="0">
            <a:spAutoFit/>
          </a:bodyPr>
          <a:lstStyle/>
          <a:p>
            <a:r>
              <a:rPr lang="en-US" b="1" dirty="0"/>
              <a:t>Intrinsic and actual resolution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1860" y="999460"/>
            <a:ext cx="4267200" cy="5567417"/>
          </a:xfrm>
          <a:prstGeom prst="rect">
            <a:avLst/>
          </a:prstGeom>
        </p:spPr>
      </p:pic>
      <p:sp>
        <p:nvSpPr>
          <p:cNvPr id="8" name="TextBox 7"/>
          <p:cNvSpPr txBox="1"/>
          <p:nvPr/>
        </p:nvSpPr>
        <p:spPr>
          <a:xfrm>
            <a:off x="381000" y="1447800"/>
            <a:ext cx="4572000" cy="4247317"/>
          </a:xfrm>
          <a:prstGeom prst="rect">
            <a:avLst/>
          </a:prstGeom>
          <a:noFill/>
        </p:spPr>
        <p:txBody>
          <a:bodyPr wrap="square" rtlCol="0">
            <a:spAutoFit/>
          </a:bodyPr>
          <a:lstStyle/>
          <a:p>
            <a:pPr marL="285750" indent="-285750">
              <a:buFont typeface="Wingdings" panose="05000000000000000000" pitchFamily="2" charset="2"/>
              <a:buChar char="v"/>
            </a:pPr>
            <a:r>
              <a:rPr lang="en-US" dirty="0"/>
              <a:t>The resolution of a dataset can also be artificially limited due to the way data were collected. If high angle data are resolved, but were not included in the data collection (e.g. to save time or reduce the R-values), then the resolution of the data is artificially lowered.</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To improve the resolution of the data, collect higher angle diffraction spots.</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For small molecule data the </a:t>
            </a:r>
            <a:r>
              <a:rPr lang="en-US" dirty="0" err="1"/>
              <a:t>IUCr</a:t>
            </a:r>
            <a:r>
              <a:rPr lang="en-US" dirty="0"/>
              <a:t> has set a strict resolution limit of </a:t>
            </a:r>
            <a:r>
              <a:rPr lang="en-US" b="1" dirty="0"/>
              <a:t>0.84 Å </a:t>
            </a:r>
            <a:r>
              <a:rPr lang="en-US" dirty="0"/>
              <a:t>that has to be adhered to. This is 50</a:t>
            </a:r>
            <a:r>
              <a:rPr lang="en-US" dirty="0">
                <a:sym typeface="Symbol" panose="05050102010706020507" pitchFamily="18" charset="2"/>
              </a:rPr>
              <a:t> in 2</a:t>
            </a:r>
            <a:r>
              <a:rPr lang="en-US" baseline="-25000" dirty="0">
                <a:sym typeface="Symbol" panose="05050102010706020507" pitchFamily="18" charset="2"/>
              </a:rPr>
              <a:t>max</a:t>
            </a:r>
            <a:r>
              <a:rPr lang="en-US" dirty="0">
                <a:sym typeface="Symbol" panose="05050102010706020507" pitchFamily="18" charset="2"/>
              </a:rPr>
              <a:t> for Mo radiation and and 134 for Cu K</a:t>
            </a:r>
            <a:r>
              <a:rPr lang="en-US" baseline="-25000" dirty="0">
                <a:sym typeface="Symbol" panose="05050102010706020507" pitchFamily="18" charset="2"/>
              </a:rPr>
              <a:t></a:t>
            </a:r>
            <a:r>
              <a:rPr lang="en-US" dirty="0">
                <a:sym typeface="Symbol" panose="05050102010706020507" pitchFamily="18" charset="2"/>
              </a:rPr>
              <a:t> radiation.</a:t>
            </a:r>
            <a:endParaRPr lang="en-US" dirty="0"/>
          </a:p>
        </p:txBody>
      </p:sp>
    </p:spTree>
    <p:extLst>
      <p:ext uri="{BB962C8B-B14F-4D97-AF65-F5344CB8AC3E}">
        <p14:creationId xmlns:p14="http://schemas.microsoft.com/office/powerpoint/2010/main" val="232306707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990600"/>
            <a:ext cx="4471673" cy="369332"/>
          </a:xfrm>
          <a:prstGeom prst="rect">
            <a:avLst/>
          </a:prstGeom>
          <a:noFill/>
        </p:spPr>
        <p:txBody>
          <a:bodyPr wrap="none" rtlCol="0">
            <a:spAutoFit/>
          </a:bodyPr>
          <a:lstStyle/>
          <a:p>
            <a:r>
              <a:rPr lang="en-US" b="1" dirty="0"/>
              <a:t>What to do if the resolution is not sufficient?</a:t>
            </a:r>
          </a:p>
        </p:txBody>
      </p:sp>
      <p:sp>
        <p:nvSpPr>
          <p:cNvPr id="5" name="TextBox 4"/>
          <p:cNvSpPr txBox="1"/>
          <p:nvPr/>
        </p:nvSpPr>
        <p:spPr>
          <a:xfrm>
            <a:off x="381000" y="1447800"/>
            <a:ext cx="8458200" cy="4801314"/>
          </a:xfrm>
          <a:prstGeom prst="rect">
            <a:avLst/>
          </a:prstGeom>
          <a:noFill/>
        </p:spPr>
        <p:txBody>
          <a:bodyPr wrap="square" rtlCol="0">
            <a:spAutoFit/>
          </a:bodyPr>
          <a:lstStyle/>
          <a:p>
            <a:pPr marL="285750" indent="-285750">
              <a:buFont typeface="Wingdings" panose="05000000000000000000" pitchFamily="2" charset="2"/>
              <a:buChar char="v"/>
            </a:pPr>
            <a:r>
              <a:rPr lang="en-US" dirty="0">
                <a:sym typeface="Symbol" panose="05050102010706020507" pitchFamily="18" charset="2"/>
              </a:rPr>
              <a:t>Exceptions can be made for data sets that have intrinsically low resolution. However, all attempts have to be made to obtain better resolution data by first optimizing the data collection procedure before a “waiver” for the resolution limit can be granted. </a:t>
            </a:r>
          </a:p>
          <a:p>
            <a:pPr marL="285750" indent="-285750">
              <a:buFont typeface="Wingdings" panose="05000000000000000000" pitchFamily="2" charset="2"/>
              <a:buChar char="v"/>
            </a:pPr>
            <a:endParaRPr lang="en-US" dirty="0">
              <a:sym typeface="Symbol" panose="05050102010706020507" pitchFamily="18" charset="2"/>
            </a:endParaRPr>
          </a:p>
          <a:p>
            <a:pPr marL="285750" indent="-285750">
              <a:buFont typeface="Wingdings" panose="05000000000000000000" pitchFamily="2" charset="2"/>
              <a:buChar char="v"/>
            </a:pPr>
            <a:r>
              <a:rPr lang="en-US" dirty="0"/>
              <a:t>Measure at lower temperature to reduce </a:t>
            </a:r>
            <a:r>
              <a:rPr lang="en-US" dirty="0" err="1"/>
              <a:t>libration</a:t>
            </a:r>
            <a:r>
              <a:rPr lang="en-US" dirty="0"/>
              <a:t>.</a:t>
            </a:r>
          </a:p>
          <a:p>
            <a:pPr marL="285750" indent="-285750">
              <a:buFont typeface="Wingdings" panose="05000000000000000000" pitchFamily="2" charset="2"/>
              <a:buChar char="v"/>
            </a:pPr>
            <a:r>
              <a:rPr lang="en-US" dirty="0"/>
              <a:t>Increase the X-ray exposure time per frame / degree.</a:t>
            </a:r>
          </a:p>
          <a:p>
            <a:pPr marL="285750" indent="-285750">
              <a:buFont typeface="Wingdings" panose="05000000000000000000" pitchFamily="2" charset="2"/>
              <a:buChar char="v"/>
            </a:pPr>
            <a:r>
              <a:rPr lang="en-US" dirty="0"/>
              <a:t>Use a larger crystal. Screen more crystals from the batch. Crystal quality often varies dramatically between crystals.</a:t>
            </a:r>
          </a:p>
          <a:p>
            <a:pPr marL="285750" indent="-285750">
              <a:buFont typeface="Wingdings" panose="05000000000000000000" pitchFamily="2" charset="2"/>
              <a:buChar char="v"/>
            </a:pPr>
            <a:r>
              <a:rPr lang="en-US" dirty="0"/>
              <a:t>Grow a better crystal. Grow crystals slower. Ask for help growing crystals!</a:t>
            </a:r>
          </a:p>
          <a:p>
            <a:pPr marL="285750" indent="-285750">
              <a:buFont typeface="Wingdings" panose="05000000000000000000" pitchFamily="2" charset="2"/>
              <a:buChar char="v"/>
            </a:pPr>
            <a:r>
              <a:rPr lang="en-US" dirty="0"/>
              <a:t>Try forcing the compound to form a different polymorph.</a:t>
            </a:r>
          </a:p>
          <a:p>
            <a:pPr marL="285750" indent="-285750">
              <a:buFont typeface="Wingdings" panose="05000000000000000000" pitchFamily="2" charset="2"/>
              <a:buChar char="v"/>
            </a:pPr>
            <a:r>
              <a:rPr lang="en-US" dirty="0"/>
              <a:t>Avoid forming a solvate (disordered solvate molecules often limit resolution). Try different solvents, solvent combinations and crystallization techniques.</a:t>
            </a:r>
          </a:p>
          <a:p>
            <a:pPr marL="285750" indent="-285750">
              <a:buFont typeface="Wingdings" panose="05000000000000000000" pitchFamily="2" charset="2"/>
              <a:buChar char="v"/>
            </a:pPr>
            <a:r>
              <a:rPr lang="en-US" dirty="0"/>
              <a:t>Use a longer (better diffracted) X-ray wavelength to obtain higher intensity data</a:t>
            </a:r>
          </a:p>
          <a:p>
            <a:pPr marL="285750" indent="-285750">
              <a:buFont typeface="Wingdings" panose="05000000000000000000" pitchFamily="2" charset="2"/>
              <a:buChar char="v"/>
            </a:pPr>
            <a:r>
              <a:rPr lang="en-US" dirty="0"/>
              <a:t>Collect data using a better instrument with higher X-ray intensity, better optics, more sensitive detector, etc. Better software also helps. </a:t>
            </a:r>
          </a:p>
          <a:p>
            <a:pPr marL="285750" indent="-285750">
              <a:buFont typeface="Wingdings" panose="05000000000000000000" pitchFamily="2" charset="2"/>
              <a:buChar char="v"/>
            </a:pPr>
            <a:r>
              <a:rPr lang="en-US" dirty="0"/>
              <a:t>Collect data using a synchrotron X-ray source.</a:t>
            </a:r>
          </a:p>
          <a:p>
            <a:endParaRPr lang="en-US" dirty="0"/>
          </a:p>
        </p:txBody>
      </p:sp>
    </p:spTree>
    <p:extLst>
      <p:ext uri="{BB962C8B-B14F-4D97-AF65-F5344CB8AC3E}">
        <p14:creationId xmlns:p14="http://schemas.microsoft.com/office/powerpoint/2010/main" val="2398556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990600"/>
            <a:ext cx="3557128" cy="369332"/>
          </a:xfrm>
          <a:prstGeom prst="rect">
            <a:avLst/>
          </a:prstGeom>
          <a:noFill/>
        </p:spPr>
        <p:txBody>
          <a:bodyPr wrap="none" rtlCol="0">
            <a:spAutoFit/>
          </a:bodyPr>
          <a:lstStyle/>
          <a:p>
            <a:r>
              <a:rPr lang="en-US" b="1" dirty="0"/>
              <a:t>And if I cannot get any better data?</a:t>
            </a:r>
          </a:p>
        </p:txBody>
      </p:sp>
      <p:sp>
        <p:nvSpPr>
          <p:cNvPr id="5" name="TextBox 4"/>
          <p:cNvSpPr txBox="1"/>
          <p:nvPr/>
        </p:nvSpPr>
        <p:spPr>
          <a:xfrm>
            <a:off x="381000" y="1447800"/>
            <a:ext cx="8458200" cy="923330"/>
          </a:xfrm>
          <a:prstGeom prst="rect">
            <a:avLst/>
          </a:prstGeom>
          <a:noFill/>
        </p:spPr>
        <p:txBody>
          <a:bodyPr wrap="square" rtlCol="0">
            <a:spAutoFit/>
          </a:bodyPr>
          <a:lstStyle/>
          <a:p>
            <a:pPr marL="285750" indent="-285750">
              <a:buFont typeface="Wingdings" panose="05000000000000000000" pitchFamily="2" charset="2"/>
              <a:buChar char="v"/>
            </a:pPr>
            <a:endParaRPr lang="en-US" dirty="0"/>
          </a:p>
          <a:p>
            <a:r>
              <a:rPr lang="en-US" dirty="0"/>
              <a:t> </a:t>
            </a:r>
          </a:p>
          <a:p>
            <a:endParaRPr lang="en-US" dirty="0"/>
          </a:p>
        </p:txBody>
      </p:sp>
      <p:sp>
        <p:nvSpPr>
          <p:cNvPr id="7" name="TextBox 6"/>
          <p:cNvSpPr txBox="1"/>
          <p:nvPr/>
        </p:nvSpPr>
        <p:spPr>
          <a:xfrm>
            <a:off x="381000" y="1447800"/>
            <a:ext cx="8458200" cy="3970318"/>
          </a:xfrm>
          <a:prstGeom prst="rect">
            <a:avLst/>
          </a:prstGeom>
          <a:noFill/>
        </p:spPr>
        <p:txBody>
          <a:bodyPr wrap="square" rtlCol="0">
            <a:spAutoFit/>
          </a:bodyPr>
          <a:lstStyle/>
          <a:p>
            <a:pPr marL="285750" indent="-285750">
              <a:buFont typeface="Wingdings" panose="05000000000000000000" pitchFamily="2" charset="2"/>
              <a:buChar char="v"/>
            </a:pPr>
            <a:r>
              <a:rPr lang="en-US" dirty="0"/>
              <a:t>If all else fails, a low-resolution small molecule dataset might still be publishable. </a:t>
            </a:r>
          </a:p>
          <a:p>
            <a:endParaRPr lang="en-US" dirty="0"/>
          </a:p>
          <a:p>
            <a:pPr marL="285750" indent="-285750">
              <a:buFont typeface="Wingdings" panose="05000000000000000000" pitchFamily="2" charset="2"/>
              <a:buChar char="v"/>
            </a:pPr>
            <a:r>
              <a:rPr lang="en-US" dirty="0"/>
              <a:t>Admit that the data are low quality and be prepared to explain your (failed) attempts to obtain better data to a reviewer or editor (document your attempts!) </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The conclusions drawn from the structure have to be based on the observed data. Do not overinterpret weak data. </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Special care has to be taken when refining a structure based on low resolution data.</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Describe in detail your structure refinement strategy. List all restraints and constraints used and explain your choice and reasoning.</a:t>
            </a:r>
          </a:p>
          <a:p>
            <a:pPr marL="285750" indent="-285750">
              <a:buFont typeface="Wingdings" panose="05000000000000000000" pitchFamily="2" charset="2"/>
              <a:buChar char="v"/>
            </a:pPr>
            <a:endParaRPr lang="en-US" dirty="0"/>
          </a:p>
          <a:p>
            <a:endParaRPr lang="en-US" dirty="0"/>
          </a:p>
        </p:txBody>
      </p:sp>
    </p:spTree>
    <p:extLst>
      <p:ext uri="{BB962C8B-B14F-4D97-AF65-F5344CB8AC3E}">
        <p14:creationId xmlns:p14="http://schemas.microsoft.com/office/powerpoint/2010/main" val="47991809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1246287"/>
            <a:ext cx="5211748" cy="369332"/>
          </a:xfrm>
          <a:prstGeom prst="rect">
            <a:avLst/>
          </a:prstGeom>
          <a:noFill/>
        </p:spPr>
        <p:txBody>
          <a:bodyPr wrap="none" rtlCol="0">
            <a:spAutoFit/>
          </a:bodyPr>
          <a:lstStyle/>
          <a:p>
            <a:r>
              <a:rPr lang="en-US" b="1" dirty="0"/>
              <a:t>Strategies for the refinement of low-resolution data</a:t>
            </a:r>
          </a:p>
        </p:txBody>
      </p:sp>
      <p:sp>
        <p:nvSpPr>
          <p:cNvPr id="5" name="TextBox 4"/>
          <p:cNvSpPr txBox="1"/>
          <p:nvPr/>
        </p:nvSpPr>
        <p:spPr>
          <a:xfrm>
            <a:off x="381000" y="1703487"/>
            <a:ext cx="8458200" cy="923330"/>
          </a:xfrm>
          <a:prstGeom prst="rect">
            <a:avLst/>
          </a:prstGeom>
          <a:noFill/>
        </p:spPr>
        <p:txBody>
          <a:bodyPr wrap="square" rtlCol="0">
            <a:spAutoFit/>
          </a:bodyPr>
          <a:lstStyle/>
          <a:p>
            <a:pPr marL="285750" indent="-285750">
              <a:buFont typeface="Wingdings" panose="05000000000000000000" pitchFamily="2" charset="2"/>
              <a:buChar char="v"/>
            </a:pPr>
            <a:endParaRPr lang="en-US" dirty="0"/>
          </a:p>
          <a:p>
            <a:r>
              <a:rPr lang="en-US" dirty="0"/>
              <a:t> </a:t>
            </a:r>
          </a:p>
          <a:p>
            <a:endParaRPr lang="en-US" dirty="0"/>
          </a:p>
        </p:txBody>
      </p:sp>
      <p:sp>
        <p:nvSpPr>
          <p:cNvPr id="7" name="TextBox 6"/>
          <p:cNvSpPr txBox="1"/>
          <p:nvPr/>
        </p:nvSpPr>
        <p:spPr>
          <a:xfrm>
            <a:off x="381000" y="1703487"/>
            <a:ext cx="8458200" cy="4524315"/>
          </a:xfrm>
          <a:prstGeom prst="rect">
            <a:avLst/>
          </a:prstGeom>
          <a:noFill/>
        </p:spPr>
        <p:txBody>
          <a:bodyPr wrap="square" rtlCol="0">
            <a:spAutoFit/>
          </a:bodyPr>
          <a:lstStyle/>
          <a:p>
            <a:pPr marL="285750" indent="-285750">
              <a:buFont typeface="Wingdings" panose="05000000000000000000" pitchFamily="2" charset="2"/>
              <a:buChar char="v"/>
            </a:pPr>
            <a:r>
              <a:rPr lang="en-US" dirty="0"/>
              <a:t>Reduce the number of parameters that need to be refined: </a:t>
            </a:r>
          </a:p>
          <a:p>
            <a:pPr marL="457200" indent="-166688">
              <a:buFont typeface="Wingdings" panose="05000000000000000000" pitchFamily="2" charset="2"/>
              <a:buChar char="§"/>
            </a:pPr>
            <a:r>
              <a:rPr lang="en-US" dirty="0"/>
              <a:t>Place all hydrogens in calculated positions (“riding”) and base their thermal parameters on those of the heavy atoms they are bonded to. </a:t>
            </a:r>
          </a:p>
          <a:p>
            <a:pPr marL="457200" indent="-166688">
              <a:buFont typeface="Wingdings" panose="05000000000000000000" pitchFamily="2" charset="2"/>
              <a:buChar char="§"/>
            </a:pPr>
            <a:r>
              <a:rPr lang="en-US" dirty="0"/>
              <a:t>Do not refine minor disorder </a:t>
            </a:r>
          </a:p>
          <a:p>
            <a:pPr marL="457200" indent="-166688">
              <a:buFont typeface="Wingdings" panose="05000000000000000000" pitchFamily="2" charset="2"/>
              <a:buChar char="§"/>
            </a:pPr>
            <a:r>
              <a:rPr lang="en-US" dirty="0"/>
              <a:t>Use constraints (AFIX 66 for benzene rings </a:t>
            </a:r>
            <a:r>
              <a:rPr lang="en-US" dirty="0" err="1"/>
              <a:t>etc</a:t>
            </a:r>
            <a:r>
              <a:rPr lang="en-US" dirty="0"/>
              <a:t>)</a:t>
            </a:r>
          </a:p>
          <a:p>
            <a:pPr marL="457200" indent="-166688">
              <a:buFont typeface="Wingdings" panose="05000000000000000000" pitchFamily="2" charset="2"/>
              <a:buChar char="§"/>
            </a:pPr>
            <a:r>
              <a:rPr lang="en-US" dirty="0"/>
              <a:t>Leave out excessively disordered sections of the structure (“Squeeze”)</a:t>
            </a:r>
          </a:p>
          <a:p>
            <a:pPr marL="457200" indent="-166688">
              <a:buFont typeface="Wingdings" panose="05000000000000000000" pitchFamily="2" charset="2"/>
              <a:buChar char="§"/>
            </a:pPr>
            <a:r>
              <a:rPr lang="en-US" dirty="0"/>
              <a:t>Refine atoms </a:t>
            </a:r>
            <a:r>
              <a:rPr lang="en-US" dirty="0" err="1"/>
              <a:t>isotropically</a:t>
            </a:r>
            <a:r>
              <a:rPr lang="en-US" dirty="0"/>
              <a:t> (common in macromolecular crystallography; should be avoided in small molecule work)</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Increase the number of data:</a:t>
            </a:r>
          </a:p>
          <a:p>
            <a:pPr marL="457200" indent="-166688">
              <a:buFont typeface="Wingdings" panose="05000000000000000000" pitchFamily="2" charset="2"/>
              <a:buChar char="§"/>
            </a:pPr>
            <a:r>
              <a:rPr lang="en-US" dirty="0"/>
              <a:t>Use all data still observed (even if the R value increases)</a:t>
            </a:r>
          </a:p>
          <a:p>
            <a:pPr marL="457200" indent="-166688">
              <a:buFont typeface="Wingdings" panose="05000000000000000000" pitchFamily="2" charset="2"/>
              <a:buChar char="§"/>
            </a:pPr>
            <a:r>
              <a:rPr lang="en-US" dirty="0"/>
              <a:t>Use data other than from the diffraction experiment:</a:t>
            </a:r>
          </a:p>
          <a:p>
            <a:pPr marL="692150" indent="-234950">
              <a:buFont typeface="Arial" panose="020B0604020202020204" pitchFamily="34" charset="0"/>
              <a:buChar char="•"/>
            </a:pPr>
            <a:r>
              <a:rPr lang="en-US" dirty="0"/>
              <a:t>Use restraints for geometry: similarity restraints, bond distance restraints, angle restraints, </a:t>
            </a:r>
            <a:r>
              <a:rPr lang="en-US" dirty="0" err="1"/>
              <a:t>etc</a:t>
            </a:r>
            <a:endParaRPr lang="en-US" dirty="0"/>
          </a:p>
          <a:p>
            <a:pPr marL="692150" indent="-234950">
              <a:buFont typeface="Arial" panose="020B0604020202020204" pitchFamily="34" charset="0"/>
              <a:buChar char="•"/>
            </a:pPr>
            <a:r>
              <a:rPr lang="en-US" dirty="0"/>
              <a:t>Use restraints for thermal parameters: Rigid bond restraints, similarity restraints, “ISOR” restraints, </a:t>
            </a:r>
            <a:r>
              <a:rPr lang="en-US" dirty="0" err="1"/>
              <a:t>etc</a:t>
            </a:r>
            <a:endParaRPr lang="en-US" dirty="0"/>
          </a:p>
        </p:txBody>
      </p:sp>
    </p:spTree>
    <p:extLst>
      <p:ext uri="{BB962C8B-B14F-4D97-AF65-F5344CB8AC3E}">
        <p14:creationId xmlns:p14="http://schemas.microsoft.com/office/powerpoint/2010/main" val="324745013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2743200" y="2514600"/>
            <a:ext cx="3448765" cy="2677656"/>
          </a:xfrm>
          <a:prstGeom prst="rect">
            <a:avLst/>
          </a:prstGeom>
          <a:noFill/>
        </p:spPr>
        <p:txBody>
          <a:bodyPr wrap="none" rtlCol="0">
            <a:spAutoFit/>
          </a:bodyPr>
          <a:lstStyle/>
          <a:p>
            <a:pPr algn="ctr"/>
            <a:r>
              <a:rPr lang="en-US" sz="2800" b="1" dirty="0"/>
              <a:t>Anomalous Scattering</a:t>
            </a:r>
          </a:p>
          <a:p>
            <a:pPr algn="ctr"/>
            <a:r>
              <a:rPr lang="en-US" sz="2800" b="1" dirty="0"/>
              <a:t> </a:t>
            </a:r>
          </a:p>
          <a:p>
            <a:pPr algn="ctr"/>
            <a:r>
              <a:rPr lang="en-US" sz="2800" b="1" dirty="0"/>
              <a:t>&amp; </a:t>
            </a:r>
          </a:p>
          <a:p>
            <a:pPr algn="ctr"/>
            <a:endParaRPr lang="en-US" sz="2800" b="1" dirty="0"/>
          </a:p>
          <a:p>
            <a:pPr algn="ctr"/>
            <a:r>
              <a:rPr lang="en-US" sz="2800" b="1" dirty="0"/>
              <a:t>Absolute Structure</a:t>
            </a:r>
          </a:p>
          <a:p>
            <a:pPr algn="ctr"/>
            <a:endParaRPr lang="en-US" sz="2800" b="1" dirty="0"/>
          </a:p>
        </p:txBody>
      </p:sp>
    </p:spTree>
    <p:extLst>
      <p:ext uri="{BB962C8B-B14F-4D97-AF65-F5344CB8AC3E}">
        <p14:creationId xmlns:p14="http://schemas.microsoft.com/office/powerpoint/2010/main" val="165012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3353341" y="2590800"/>
            <a:ext cx="2209259" cy="2677656"/>
          </a:xfrm>
          <a:prstGeom prst="rect">
            <a:avLst/>
          </a:prstGeom>
          <a:noFill/>
        </p:spPr>
        <p:txBody>
          <a:bodyPr wrap="none" rtlCol="0">
            <a:spAutoFit/>
          </a:bodyPr>
          <a:lstStyle/>
          <a:p>
            <a:pPr algn="ctr"/>
            <a:r>
              <a:rPr lang="en-US" sz="2800" b="1" dirty="0"/>
              <a:t>Braggs’ Law</a:t>
            </a:r>
          </a:p>
          <a:p>
            <a:pPr algn="ctr"/>
            <a:endParaRPr lang="en-US" sz="2800" b="1" dirty="0"/>
          </a:p>
          <a:p>
            <a:pPr algn="ctr"/>
            <a:r>
              <a:rPr lang="en-US" sz="2800" b="1" dirty="0"/>
              <a:t>&amp;</a:t>
            </a:r>
          </a:p>
          <a:p>
            <a:pPr algn="ctr"/>
            <a:endParaRPr lang="en-US" sz="2800" b="1" dirty="0"/>
          </a:p>
          <a:p>
            <a:pPr algn="ctr"/>
            <a:r>
              <a:rPr lang="en-US" sz="2800" b="1" dirty="0"/>
              <a:t>Miller Planes </a:t>
            </a:r>
          </a:p>
          <a:p>
            <a:pPr algn="ctr"/>
            <a:endParaRPr lang="en-US" sz="2800" b="1" dirty="0"/>
          </a:p>
        </p:txBody>
      </p:sp>
    </p:spTree>
    <p:extLst>
      <p:ext uri="{BB962C8B-B14F-4D97-AF65-F5344CB8AC3E}">
        <p14:creationId xmlns:p14="http://schemas.microsoft.com/office/powerpoint/2010/main" val="129804789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67577" y="990600"/>
            <a:ext cx="2275623" cy="369332"/>
          </a:xfrm>
          <a:prstGeom prst="rect">
            <a:avLst/>
          </a:prstGeom>
          <a:noFill/>
        </p:spPr>
        <p:txBody>
          <a:bodyPr wrap="none" rtlCol="0">
            <a:spAutoFit/>
          </a:bodyPr>
          <a:lstStyle/>
          <a:p>
            <a:r>
              <a:rPr lang="en-US" b="1" dirty="0"/>
              <a:t>Anomalous Scattering</a:t>
            </a:r>
          </a:p>
        </p:txBody>
      </p:sp>
      <p:sp>
        <p:nvSpPr>
          <p:cNvPr id="5" name="TextBox 4"/>
          <p:cNvSpPr txBox="1"/>
          <p:nvPr/>
        </p:nvSpPr>
        <p:spPr>
          <a:xfrm>
            <a:off x="381000" y="1447800"/>
            <a:ext cx="8458200" cy="5078313"/>
          </a:xfrm>
          <a:prstGeom prst="rect">
            <a:avLst/>
          </a:prstGeom>
          <a:noFill/>
        </p:spPr>
        <p:txBody>
          <a:bodyPr wrap="square" rtlCol="0">
            <a:spAutoFit/>
          </a:bodyPr>
          <a:lstStyle/>
          <a:p>
            <a:pPr marL="285750" indent="-285750">
              <a:buFont typeface="Wingdings" panose="05000000000000000000" pitchFamily="2" charset="2"/>
              <a:buChar char="v"/>
            </a:pPr>
            <a:r>
              <a:rPr lang="en-US" dirty="0"/>
              <a:t>Basic scattering factors are calculated assuming that the frequency of the incident radiation is different from any absorption frequency of the electrons in the atoms. </a:t>
            </a:r>
          </a:p>
          <a:p>
            <a:endParaRPr lang="en-US" dirty="0"/>
          </a:p>
          <a:p>
            <a:pPr marL="285750" indent="-285750">
              <a:buFont typeface="Wingdings" panose="05000000000000000000" pitchFamily="2" charset="2"/>
              <a:buChar char="v"/>
            </a:pPr>
            <a:r>
              <a:rPr lang="en-US" dirty="0"/>
              <a:t>If the frequency of the used X-ray wavelength is “close enough” to the absorption edge of an element, then the phase angle is shifted relative to a normally scattered wave (of atoms with an absorption edge far away from wavelength frequency). </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This effect is called </a:t>
            </a:r>
            <a:r>
              <a:rPr lang="en-US" b="1" dirty="0"/>
              <a:t>anomalous scattering</a:t>
            </a:r>
            <a:r>
              <a:rPr lang="en-US" dirty="0"/>
              <a:t>, </a:t>
            </a:r>
            <a:r>
              <a:rPr lang="en-US" b="1" dirty="0"/>
              <a:t>anomalous dispersion</a:t>
            </a:r>
            <a:r>
              <a:rPr lang="en-US" dirty="0"/>
              <a:t>, or </a:t>
            </a:r>
            <a:r>
              <a:rPr lang="en-US" b="1" dirty="0"/>
              <a:t>resonant scattering</a:t>
            </a:r>
            <a:r>
              <a:rPr lang="en-US" dirty="0"/>
              <a:t> (programmed into f’ used for structure refinement).</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This is used for solving of protein crystal structures by means of SAD and MAD phasing:</a:t>
            </a:r>
          </a:p>
          <a:p>
            <a:pPr marL="571500" indent="-285750">
              <a:buFont typeface="Wingdings" panose="05000000000000000000" pitchFamily="2" charset="2"/>
              <a:buChar char="§"/>
            </a:pPr>
            <a:r>
              <a:rPr lang="en-US" dirty="0"/>
              <a:t>SAD phasing (single wavelength anomalous dispersion): a structure is density modified (an element is replaced by a heavier  one with an edge closer to the X-ray frequency; common is changing S to Se)</a:t>
            </a:r>
          </a:p>
          <a:p>
            <a:pPr marL="571500" indent="-285750">
              <a:buFont typeface="Wingdings" panose="05000000000000000000" pitchFamily="2" charset="2"/>
              <a:buChar char="§"/>
            </a:pPr>
            <a:r>
              <a:rPr lang="en-US" dirty="0"/>
              <a:t>MAD phasing (multi-wavelength anomalous dispersion): collecting data using multiple wavelengths and extracting phases from the difference in anomalous dispersion.</a:t>
            </a:r>
          </a:p>
        </p:txBody>
      </p:sp>
    </p:spTree>
    <p:extLst>
      <p:ext uri="{BB962C8B-B14F-4D97-AF65-F5344CB8AC3E}">
        <p14:creationId xmlns:p14="http://schemas.microsoft.com/office/powerpoint/2010/main" val="122368093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1104134"/>
            <a:ext cx="3628301" cy="369332"/>
          </a:xfrm>
          <a:prstGeom prst="rect">
            <a:avLst/>
          </a:prstGeom>
          <a:noFill/>
        </p:spPr>
        <p:txBody>
          <a:bodyPr wrap="none" rtlCol="0">
            <a:spAutoFit/>
          </a:bodyPr>
          <a:lstStyle/>
          <a:p>
            <a:r>
              <a:rPr lang="en-US" b="1" dirty="0"/>
              <a:t>Determination of absolute structure</a:t>
            </a:r>
          </a:p>
        </p:txBody>
      </p:sp>
      <mc:AlternateContent xmlns:mc="http://schemas.openxmlformats.org/markup-compatibility/2006" xmlns:a14="http://schemas.microsoft.com/office/drawing/2010/main">
        <mc:Choice Requires="a14">
          <p:sp>
            <p:nvSpPr>
              <p:cNvPr id="5" name="TextBox 4"/>
              <p:cNvSpPr txBox="1"/>
              <p:nvPr/>
            </p:nvSpPr>
            <p:spPr>
              <a:xfrm>
                <a:off x="381000" y="1561334"/>
                <a:ext cx="8458200" cy="4839466"/>
              </a:xfrm>
              <a:prstGeom prst="rect">
                <a:avLst/>
              </a:prstGeom>
              <a:noFill/>
            </p:spPr>
            <p:txBody>
              <a:bodyPr wrap="square" rtlCol="0">
                <a:spAutoFit/>
              </a:bodyPr>
              <a:lstStyle/>
              <a:p>
                <a:pPr marL="285750" indent="-285750">
                  <a:buFont typeface="Wingdings" panose="05000000000000000000" pitchFamily="2" charset="2"/>
                  <a:buChar char="v"/>
                </a:pPr>
                <a:r>
                  <a:rPr lang="en-US" dirty="0"/>
                  <a:t>Anomalous scattering also allows to determine </a:t>
                </a:r>
                <a:r>
                  <a:rPr lang="en-US" b="1" dirty="0"/>
                  <a:t>absolute structure </a:t>
                </a:r>
                <a:r>
                  <a:rPr lang="en-US" dirty="0"/>
                  <a:t>(“chirality”)</a:t>
                </a:r>
              </a:p>
              <a:p>
                <a:endParaRPr lang="en-US" dirty="0"/>
              </a:p>
              <a:p>
                <a:pPr marL="285750" indent="-285750">
                  <a:buFont typeface="Wingdings" panose="05000000000000000000" pitchFamily="2" charset="2"/>
                  <a:buChar char="v"/>
                </a:pPr>
                <a:r>
                  <a:rPr lang="en-US" dirty="0"/>
                  <a:t>For samples that crystallize in </a:t>
                </a:r>
                <a:r>
                  <a:rPr lang="en-US" dirty="0" err="1"/>
                  <a:t>noncentrosymmetric</a:t>
                </a:r>
                <a:r>
                  <a:rPr lang="en-US" dirty="0"/>
                  <a:t> space groups anomalous scattering causes a small but measurable difference between the intensities of the (h k l) and (</a:t>
                </a:r>
                <a14:m>
                  <m:oMath xmlns:m="http://schemas.openxmlformats.org/officeDocument/2006/math">
                    <m:bar>
                      <m:barPr>
                        <m:pos m:val="top"/>
                        <m:ctrlPr>
                          <a:rPr lang="en-US" i="1" dirty="0">
                            <a:latin typeface="Cambria Math" panose="02040503050406030204" pitchFamily="18" charset="0"/>
                          </a:rPr>
                        </m:ctrlPr>
                      </m:barPr>
                      <m:e>
                        <m:r>
                          <a:rPr lang="en-US" i="1" dirty="0">
                            <a:latin typeface="Cambria Math" panose="02040503050406030204" pitchFamily="18" charset="0"/>
                          </a:rPr>
                          <m:t>h</m:t>
                        </m:r>
                      </m:e>
                    </m:bar>
                  </m:oMath>
                </a14:m>
                <a:r>
                  <a:rPr lang="en-US" dirty="0"/>
                  <a:t> </a:t>
                </a:r>
                <a14:m>
                  <m:oMath xmlns:m="http://schemas.openxmlformats.org/officeDocument/2006/math">
                    <m:bar>
                      <m:barPr>
                        <m:pos m:val="top"/>
                        <m:ctrlPr>
                          <a:rPr lang="en-US" i="1" dirty="0">
                            <a:latin typeface="Cambria Math" panose="02040503050406030204" pitchFamily="18" charset="0"/>
                          </a:rPr>
                        </m:ctrlPr>
                      </m:barPr>
                      <m:e>
                        <m:r>
                          <a:rPr lang="en-US" i="1" dirty="0">
                            <a:latin typeface="Cambria Math" panose="02040503050406030204" pitchFamily="18" charset="0"/>
                          </a:rPr>
                          <m:t>𝑘</m:t>
                        </m:r>
                      </m:e>
                    </m:bar>
                  </m:oMath>
                </a14:m>
                <a:r>
                  <a:rPr lang="en-US" dirty="0"/>
                  <a:t> </a:t>
                </a:r>
                <a14:m>
                  <m:oMath xmlns:m="http://schemas.openxmlformats.org/officeDocument/2006/math">
                    <m:bar>
                      <m:barPr>
                        <m:pos m:val="top"/>
                        <m:ctrlPr>
                          <a:rPr lang="en-US" i="1" dirty="0">
                            <a:latin typeface="Cambria Math" panose="02040503050406030204" pitchFamily="18" charset="0"/>
                          </a:rPr>
                        </m:ctrlPr>
                      </m:barPr>
                      <m:e>
                        <m:r>
                          <a:rPr lang="en-US" i="1" dirty="0">
                            <a:latin typeface="Cambria Math" panose="02040503050406030204" pitchFamily="18" charset="0"/>
                          </a:rPr>
                          <m:t>𝑙</m:t>
                        </m:r>
                      </m:e>
                    </m:bar>
                  </m:oMath>
                </a14:m>
                <a:r>
                  <a:rPr lang="en-US" dirty="0"/>
                  <a:t>) peaks (“</a:t>
                </a:r>
                <a:r>
                  <a:rPr lang="en-US" dirty="0" err="1"/>
                  <a:t>Friedel</a:t>
                </a:r>
                <a:r>
                  <a:rPr lang="en-US" dirty="0"/>
                  <a:t> pairs”). </a:t>
                </a:r>
              </a:p>
              <a:p>
                <a:pPr marL="285750" indent="-285750">
                  <a:buFont typeface="Wingdings" panose="05000000000000000000" pitchFamily="2" charset="2"/>
                  <a:buChar char="v"/>
                </a:pPr>
                <a:endParaRPr lang="en-US" dirty="0"/>
              </a:p>
              <a:p>
                <a:pPr marL="685800" indent="-228600">
                  <a:buFont typeface="Arial" panose="020B0604020202020204" pitchFamily="34" charset="0"/>
                  <a:buChar char="•"/>
                </a:pPr>
                <a:r>
                  <a:rPr lang="en-US" dirty="0"/>
                  <a:t>The intensity differences between Friedel pairs can be used to determine the correct absolute structure (chirality) of a compound. </a:t>
                </a:r>
              </a:p>
              <a:p>
                <a:pPr marL="685800" indent="-228600">
                  <a:buFont typeface="Arial" panose="020B0604020202020204" pitchFamily="34" charset="0"/>
                  <a:buChar char="•"/>
                </a:pPr>
                <a:endParaRPr lang="en-US" dirty="0"/>
              </a:p>
              <a:p>
                <a:pPr marL="685800" indent="-228600">
                  <a:buFont typeface="Arial" panose="020B0604020202020204" pitchFamily="34" charset="0"/>
                  <a:buChar char="•"/>
                </a:pPr>
                <a:r>
                  <a:rPr lang="en-US" dirty="0"/>
                  <a:t>The difference is very small for light atom structures using Mo K</a:t>
                </a:r>
                <a:r>
                  <a:rPr lang="en-US" baseline="-25000" dirty="0">
                    <a:sym typeface="Symbol" panose="05050102010706020507" pitchFamily="18" charset="2"/>
                  </a:rPr>
                  <a:t> </a:t>
                </a:r>
                <a:r>
                  <a:rPr lang="en-US" dirty="0">
                    <a:sym typeface="Symbol" panose="05050102010706020507" pitchFamily="18" charset="2"/>
                  </a:rPr>
                  <a:t>radiation (radiation wavelength too far from the atoms’ absorption edges). At least one atom heavier than Na needed.</a:t>
                </a:r>
              </a:p>
              <a:p>
                <a:pPr marL="457200"/>
                <a:r>
                  <a:rPr lang="en-US" dirty="0">
                    <a:sym typeface="Symbol" panose="05050102010706020507" pitchFamily="18" charset="2"/>
                  </a:rPr>
                  <a:t> </a:t>
                </a:r>
                <a:endParaRPr lang="en-US" dirty="0"/>
              </a:p>
              <a:p>
                <a:pPr marL="685800" indent="-228600">
                  <a:buFont typeface="Arial" panose="020B0604020202020204" pitchFamily="34" charset="0"/>
                  <a:buChar char="•"/>
                </a:pPr>
                <a:r>
                  <a:rPr lang="en-US" dirty="0"/>
                  <a:t>Anomalous scattering is more pronounced for longer wavelength radiation. Cu K</a:t>
                </a:r>
                <a:r>
                  <a:rPr lang="en-US" baseline="-25000" dirty="0">
                    <a:sym typeface="Symbol" panose="05050102010706020507" pitchFamily="18" charset="2"/>
                  </a:rPr>
                  <a:t> </a:t>
                </a:r>
                <a:r>
                  <a:rPr lang="en-US" dirty="0">
                    <a:sym typeface="Symbol" panose="05050102010706020507" pitchFamily="18" charset="2"/>
                  </a:rPr>
                  <a:t>radiation can be used for determining absolute structure of organic compounds without heavy atoms. A large fraction of Friedel pairs needs to be collected. </a:t>
                </a:r>
              </a:p>
              <a:p>
                <a:pPr marL="285750" indent="-285750">
                  <a:buFont typeface="Wingdings" panose="05000000000000000000" pitchFamily="2" charset="2"/>
                  <a:buChar char="v"/>
                </a:pPr>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381000" y="1561334"/>
                <a:ext cx="8458200" cy="4839466"/>
              </a:xfrm>
              <a:prstGeom prst="rect">
                <a:avLst/>
              </a:prstGeom>
              <a:blipFill>
                <a:blip r:embed="rId2"/>
                <a:stretch>
                  <a:fillRect l="-505" t="-630"/>
                </a:stretch>
              </a:blipFill>
            </p:spPr>
            <p:txBody>
              <a:bodyPr/>
              <a:lstStyle/>
              <a:p>
                <a:r>
                  <a:rPr lang="en-US">
                    <a:noFill/>
                  </a:rPr>
                  <a:t> </a:t>
                </a:r>
              </a:p>
            </p:txBody>
          </p:sp>
        </mc:Fallback>
      </mc:AlternateContent>
    </p:spTree>
    <p:extLst>
      <p:ext uri="{BB962C8B-B14F-4D97-AF65-F5344CB8AC3E}">
        <p14:creationId xmlns:p14="http://schemas.microsoft.com/office/powerpoint/2010/main" val="319394181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990600"/>
            <a:ext cx="3628301" cy="369332"/>
          </a:xfrm>
          <a:prstGeom prst="rect">
            <a:avLst/>
          </a:prstGeom>
          <a:noFill/>
        </p:spPr>
        <p:txBody>
          <a:bodyPr wrap="none" rtlCol="0">
            <a:spAutoFit/>
          </a:bodyPr>
          <a:lstStyle/>
          <a:p>
            <a:r>
              <a:rPr lang="en-US" b="1" dirty="0"/>
              <a:t>Determination of absolute structure</a:t>
            </a:r>
          </a:p>
        </p:txBody>
      </p:sp>
      <p:sp>
        <p:nvSpPr>
          <p:cNvPr id="5" name="TextBox 4"/>
          <p:cNvSpPr txBox="1"/>
          <p:nvPr/>
        </p:nvSpPr>
        <p:spPr>
          <a:xfrm>
            <a:off x="381000" y="1447800"/>
            <a:ext cx="8458200" cy="5078313"/>
          </a:xfrm>
          <a:prstGeom prst="rect">
            <a:avLst/>
          </a:prstGeom>
          <a:noFill/>
        </p:spPr>
        <p:txBody>
          <a:bodyPr wrap="square" rtlCol="0">
            <a:spAutoFit/>
          </a:bodyPr>
          <a:lstStyle/>
          <a:p>
            <a:pPr marL="285750" indent="-285750">
              <a:buFont typeface="Wingdings" panose="05000000000000000000" pitchFamily="2" charset="2"/>
              <a:buChar char="v"/>
            </a:pPr>
            <a:r>
              <a:rPr lang="en-US" dirty="0">
                <a:sym typeface="Symbol" panose="05050102010706020507" pitchFamily="18" charset="2"/>
              </a:rPr>
              <a:t>The </a:t>
            </a:r>
            <a:r>
              <a:rPr lang="en-US" b="1" dirty="0">
                <a:sym typeface="Symbol" panose="05050102010706020507" pitchFamily="18" charset="2"/>
              </a:rPr>
              <a:t>Flack parameter </a:t>
            </a:r>
            <a:r>
              <a:rPr lang="en-US" dirty="0">
                <a:sym typeface="Symbol" panose="05050102010706020507" pitchFamily="18" charset="2"/>
              </a:rPr>
              <a:t>or a similar number (e.g. </a:t>
            </a:r>
            <a:r>
              <a:rPr lang="en-US" b="1" dirty="0">
                <a:sym typeface="Symbol" panose="05050102010706020507" pitchFamily="18" charset="2"/>
              </a:rPr>
              <a:t>Pearson’s parameter</a:t>
            </a:r>
            <a:r>
              <a:rPr lang="en-US" dirty="0">
                <a:sym typeface="Symbol" panose="05050102010706020507" pitchFamily="18" charset="2"/>
              </a:rPr>
              <a:t>) can be used to determine absolute structure</a:t>
            </a:r>
          </a:p>
          <a:p>
            <a:pPr marL="285750" indent="-285750">
              <a:buFont typeface="Wingdings" panose="05000000000000000000" pitchFamily="2" charset="2"/>
              <a:buChar char="v"/>
            </a:pPr>
            <a:endParaRPr lang="en-US" dirty="0">
              <a:sym typeface="Symbol" panose="05050102010706020507" pitchFamily="18" charset="2"/>
            </a:endParaRPr>
          </a:p>
          <a:p>
            <a:pPr marL="285750" indent="-285750">
              <a:buFont typeface="Wingdings" panose="05000000000000000000" pitchFamily="2" charset="2"/>
              <a:buChar char="v"/>
            </a:pPr>
            <a:r>
              <a:rPr lang="en-US" dirty="0">
                <a:sym typeface="Symbol" panose="05050102010706020507" pitchFamily="18" charset="2"/>
              </a:rPr>
              <a:t>If the </a:t>
            </a:r>
            <a:r>
              <a:rPr lang="en-US" dirty="0" err="1">
                <a:sym typeface="Symbol" panose="05050102010706020507" pitchFamily="18" charset="2"/>
              </a:rPr>
              <a:t>esd</a:t>
            </a:r>
            <a:r>
              <a:rPr lang="en-US" dirty="0">
                <a:sym typeface="Symbol" panose="05050102010706020507" pitchFamily="18" charset="2"/>
              </a:rPr>
              <a:t> of the Flack parameter is small (0 to 0.1): </a:t>
            </a:r>
          </a:p>
          <a:p>
            <a:endParaRPr lang="en-US" dirty="0">
              <a:sym typeface="Symbol" panose="05050102010706020507" pitchFamily="18" charset="2"/>
            </a:endParaRPr>
          </a:p>
          <a:p>
            <a:pPr marL="685800" indent="-228600">
              <a:buFont typeface="Arial" panose="020B0604020202020204" pitchFamily="34" charset="0"/>
              <a:buChar char="•"/>
            </a:pPr>
            <a:r>
              <a:rPr lang="en-US" dirty="0">
                <a:sym typeface="Symbol" panose="05050102010706020507" pitchFamily="18" charset="2"/>
              </a:rPr>
              <a:t>Value close to 0: correct absolute structure.</a:t>
            </a:r>
          </a:p>
          <a:p>
            <a:pPr marL="685800" indent="-228600">
              <a:buFont typeface="Arial" panose="020B0604020202020204" pitchFamily="34" charset="0"/>
              <a:buChar char="•"/>
            </a:pPr>
            <a:r>
              <a:rPr lang="en-US" dirty="0">
                <a:sym typeface="Symbol" panose="05050102010706020507" pitchFamily="18" charset="2"/>
              </a:rPr>
              <a:t>Value close to 1: wrong absolute structure. Invert the structure or use the enantiomorph space group.</a:t>
            </a:r>
          </a:p>
          <a:p>
            <a:pPr marL="685800" indent="-228600">
              <a:buFont typeface="Arial" panose="020B0604020202020204" pitchFamily="34" charset="0"/>
              <a:buChar char="•"/>
            </a:pPr>
            <a:r>
              <a:rPr lang="en-US" dirty="0">
                <a:sym typeface="Symbol" panose="05050102010706020507" pitchFamily="18" charset="2"/>
              </a:rPr>
              <a:t>Value between 0 and 1: structure might be </a:t>
            </a:r>
            <a:r>
              <a:rPr lang="en-US" dirty="0" err="1">
                <a:sym typeface="Symbol" panose="05050102010706020507" pitchFamily="18" charset="2"/>
              </a:rPr>
              <a:t>racemically</a:t>
            </a:r>
            <a:r>
              <a:rPr lang="en-US" dirty="0">
                <a:sym typeface="Symbol" panose="05050102010706020507" pitchFamily="18" charset="2"/>
              </a:rPr>
              <a:t> twinned.</a:t>
            </a:r>
          </a:p>
          <a:p>
            <a:pPr marL="685800" indent="-228600">
              <a:buFont typeface="Arial" panose="020B0604020202020204" pitchFamily="34" charset="0"/>
              <a:buChar char="•"/>
            </a:pPr>
            <a:r>
              <a:rPr lang="en-US" dirty="0">
                <a:sym typeface="Symbol" panose="05050102010706020507" pitchFamily="18" charset="2"/>
              </a:rPr>
              <a:t>Value exactly 1/2: structure might be perfectly </a:t>
            </a:r>
            <a:r>
              <a:rPr lang="en-US" dirty="0" err="1">
                <a:sym typeface="Symbol" panose="05050102010706020507" pitchFamily="18" charset="2"/>
              </a:rPr>
              <a:t>racemically</a:t>
            </a:r>
            <a:r>
              <a:rPr lang="en-US" dirty="0">
                <a:sym typeface="Symbol" panose="05050102010706020507" pitchFamily="18" charset="2"/>
              </a:rPr>
              <a:t> twinned, or you missed an inversion center. Check your space group!</a:t>
            </a:r>
          </a:p>
          <a:p>
            <a:endParaRPr lang="en-US" dirty="0">
              <a:sym typeface="Symbol" panose="05050102010706020507" pitchFamily="18" charset="2"/>
            </a:endParaRPr>
          </a:p>
          <a:p>
            <a:pPr marL="285750" indent="-285750">
              <a:buFont typeface="Wingdings" panose="05000000000000000000" pitchFamily="2" charset="2"/>
              <a:buChar char="v"/>
            </a:pPr>
            <a:r>
              <a:rPr lang="en-US" dirty="0">
                <a:sym typeface="Symbol" panose="05050102010706020507" pitchFamily="18" charset="2"/>
              </a:rPr>
              <a:t>If the </a:t>
            </a:r>
            <a:r>
              <a:rPr lang="en-US" dirty="0" err="1">
                <a:sym typeface="Symbol" panose="05050102010706020507" pitchFamily="18" charset="2"/>
              </a:rPr>
              <a:t>esd</a:t>
            </a:r>
            <a:r>
              <a:rPr lang="en-US" dirty="0">
                <a:sym typeface="Symbol" panose="05050102010706020507" pitchFamily="18" charset="2"/>
              </a:rPr>
              <a:t> of the Flack parameter is large (0.2 or larger):</a:t>
            </a:r>
          </a:p>
          <a:p>
            <a:endParaRPr lang="en-US" dirty="0">
              <a:sym typeface="Symbol" panose="05050102010706020507" pitchFamily="18" charset="2"/>
            </a:endParaRPr>
          </a:p>
          <a:p>
            <a:pPr marL="685800" indent="-228600">
              <a:buFont typeface="Arial" panose="020B0604020202020204" pitchFamily="34" charset="0"/>
              <a:buChar char="•"/>
            </a:pPr>
            <a:r>
              <a:rPr lang="en-US" dirty="0">
                <a:sym typeface="Symbol" panose="05050102010706020507" pitchFamily="18" charset="2"/>
              </a:rPr>
              <a:t>Absolute structure cannot be determined reliably from this dataset.</a:t>
            </a:r>
          </a:p>
          <a:p>
            <a:pPr marL="685800" indent="-228600">
              <a:buFont typeface="Arial" panose="020B0604020202020204" pitchFamily="34" charset="0"/>
              <a:buChar char="•"/>
            </a:pPr>
            <a:r>
              <a:rPr lang="en-US" dirty="0">
                <a:sym typeface="Symbol" panose="05050102010706020507" pitchFamily="18" charset="2"/>
              </a:rPr>
              <a:t>Recollect data using </a:t>
            </a:r>
            <a:r>
              <a:rPr lang="en-US" dirty="0"/>
              <a:t>Cu K</a:t>
            </a:r>
            <a:r>
              <a:rPr lang="en-US" baseline="-25000" dirty="0">
                <a:sym typeface="Symbol" panose="05050102010706020507" pitchFamily="18" charset="2"/>
              </a:rPr>
              <a:t></a:t>
            </a:r>
            <a:r>
              <a:rPr lang="en-US" dirty="0">
                <a:sym typeface="Symbol" panose="05050102010706020507" pitchFamily="18" charset="2"/>
              </a:rPr>
              <a:t> radiation.</a:t>
            </a:r>
          </a:p>
          <a:p>
            <a:pPr marL="685800" indent="-228600">
              <a:buFont typeface="Arial" panose="020B0604020202020204" pitchFamily="34" charset="0"/>
              <a:buChar char="•"/>
            </a:pPr>
            <a:r>
              <a:rPr lang="en-US" dirty="0">
                <a:sym typeface="Symbol" panose="05050102010706020507" pitchFamily="18" charset="2"/>
              </a:rPr>
              <a:t>If </a:t>
            </a:r>
            <a:r>
              <a:rPr lang="en-US" dirty="0"/>
              <a:t>Cu K</a:t>
            </a:r>
            <a:r>
              <a:rPr lang="en-US" baseline="-25000" dirty="0">
                <a:sym typeface="Symbol" panose="05050102010706020507" pitchFamily="18" charset="2"/>
              </a:rPr>
              <a:t></a:t>
            </a:r>
            <a:r>
              <a:rPr lang="en-US" dirty="0">
                <a:sym typeface="Symbol" panose="05050102010706020507" pitchFamily="18" charset="2"/>
              </a:rPr>
              <a:t> was already used: make sure the fraction of Friedel pairs is close to 100%</a:t>
            </a:r>
          </a:p>
          <a:p>
            <a:pPr marL="685800" indent="-228600">
              <a:buFont typeface="Arial" panose="020B0604020202020204" pitchFamily="34" charset="0"/>
              <a:buChar char="•"/>
            </a:pPr>
            <a:r>
              <a:rPr lang="en-US" dirty="0">
                <a:sym typeface="Symbol" panose="05050102010706020507" pitchFamily="18" charset="2"/>
              </a:rPr>
              <a:t>Still ambiguous: Is the overall data quality too low? </a:t>
            </a:r>
            <a:endParaRPr lang="en-US" dirty="0"/>
          </a:p>
        </p:txBody>
      </p:sp>
    </p:spTree>
    <p:extLst>
      <p:ext uri="{BB962C8B-B14F-4D97-AF65-F5344CB8AC3E}">
        <p14:creationId xmlns:p14="http://schemas.microsoft.com/office/powerpoint/2010/main" val="345616470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2142595" y="2514600"/>
            <a:ext cx="4529637" cy="2246769"/>
          </a:xfrm>
          <a:prstGeom prst="rect">
            <a:avLst/>
          </a:prstGeom>
          <a:noFill/>
        </p:spPr>
        <p:txBody>
          <a:bodyPr wrap="none" rtlCol="0">
            <a:spAutoFit/>
          </a:bodyPr>
          <a:lstStyle/>
          <a:p>
            <a:pPr algn="ctr"/>
            <a:r>
              <a:rPr lang="en-US" sz="2800" b="1" dirty="0" err="1"/>
              <a:t>Mosaicity</a:t>
            </a:r>
            <a:r>
              <a:rPr lang="en-US" sz="2800" b="1" dirty="0"/>
              <a:t>, Double Diffraction</a:t>
            </a:r>
          </a:p>
          <a:p>
            <a:pPr algn="ctr"/>
            <a:r>
              <a:rPr lang="en-US" sz="2800" b="1" dirty="0"/>
              <a:t> </a:t>
            </a:r>
          </a:p>
          <a:p>
            <a:pPr algn="ctr"/>
            <a:r>
              <a:rPr lang="en-US" sz="2800" b="1" dirty="0"/>
              <a:t>&amp;</a:t>
            </a:r>
          </a:p>
          <a:p>
            <a:pPr algn="ctr"/>
            <a:endParaRPr lang="en-US" sz="2800" b="1" dirty="0"/>
          </a:p>
          <a:p>
            <a:pPr algn="ctr"/>
            <a:r>
              <a:rPr lang="en-US" sz="2800" b="1" dirty="0"/>
              <a:t>Extinction</a:t>
            </a:r>
          </a:p>
        </p:txBody>
      </p:sp>
    </p:spTree>
    <p:extLst>
      <p:ext uri="{BB962C8B-B14F-4D97-AF65-F5344CB8AC3E}">
        <p14:creationId xmlns:p14="http://schemas.microsoft.com/office/powerpoint/2010/main" val="119325058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990600"/>
            <a:ext cx="1112805" cy="369332"/>
          </a:xfrm>
          <a:prstGeom prst="rect">
            <a:avLst/>
          </a:prstGeom>
          <a:noFill/>
        </p:spPr>
        <p:txBody>
          <a:bodyPr wrap="none" rtlCol="0">
            <a:spAutoFit/>
          </a:bodyPr>
          <a:lstStyle/>
          <a:p>
            <a:r>
              <a:rPr lang="en-US" b="1" dirty="0" err="1"/>
              <a:t>Mosaicity</a:t>
            </a:r>
            <a:endParaRPr lang="en-US" b="1" dirty="0"/>
          </a:p>
        </p:txBody>
      </p:sp>
      <p:sp>
        <p:nvSpPr>
          <p:cNvPr id="5" name="TextBox 4"/>
          <p:cNvSpPr txBox="1"/>
          <p:nvPr/>
        </p:nvSpPr>
        <p:spPr>
          <a:xfrm>
            <a:off x="381000" y="1447800"/>
            <a:ext cx="8001000" cy="3693319"/>
          </a:xfrm>
          <a:prstGeom prst="rect">
            <a:avLst/>
          </a:prstGeom>
          <a:noFill/>
        </p:spPr>
        <p:txBody>
          <a:bodyPr wrap="square" rtlCol="0">
            <a:spAutoFit/>
          </a:bodyPr>
          <a:lstStyle/>
          <a:p>
            <a:pPr marL="285750" indent="-285750">
              <a:buFont typeface="Wingdings" panose="05000000000000000000" pitchFamily="2" charset="2"/>
              <a:buChar char="v"/>
            </a:pPr>
            <a:r>
              <a:rPr lang="en-US" dirty="0"/>
              <a:t>Most crystals used in SC-XRD are actually composed of a mosaic pattern of tiny blocks that are slightly misaligned relative to one another. These mosaic blocks are typically about 10</a:t>
            </a:r>
            <a:r>
              <a:rPr lang="en-US" baseline="30000" dirty="0"/>
              <a:t>-4</a:t>
            </a:r>
            <a:r>
              <a:rPr lang="en-US" dirty="0"/>
              <a:t> mm (10</a:t>
            </a:r>
            <a:r>
              <a:rPr lang="en-US" baseline="30000" dirty="0"/>
              <a:t>3</a:t>
            </a:r>
            <a:r>
              <a:rPr lang="en-US" dirty="0"/>
              <a:t> Å) in diameter. </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A crystal with such mosaic character is considered "imperfect" because the internal periodicity is not exact. If a truly monochromatic beam of X-rays were to hit a "perfect" crystal, Bragg condition would be satisfied only at discrete 2θ values. However, because radiation is not exactly monochromatic and most crystals exhibit a "mosaic spread“, the spots really occur over a small 2θ range. </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The degree of “imperfection” is expressed by </a:t>
            </a:r>
          </a:p>
          <a:p>
            <a:r>
              <a:rPr lang="en-US" dirty="0"/>
              <a:t>      the </a:t>
            </a:r>
            <a:r>
              <a:rPr lang="en-US" dirty="0" err="1"/>
              <a:t>mosaicity</a:t>
            </a:r>
            <a:r>
              <a:rPr lang="en-US" dirty="0"/>
              <a:t> of a crystal (in degrees)</a:t>
            </a:r>
          </a:p>
        </p:txBody>
      </p:sp>
      <p:pic>
        <p:nvPicPr>
          <p:cNvPr id="7" name="Picture 6"/>
          <p:cNvPicPr>
            <a:picLocks noChangeAspect="1"/>
          </p:cNvPicPr>
          <p:nvPr/>
        </p:nvPicPr>
        <p:blipFill>
          <a:blip r:embed="rId2"/>
          <a:stretch>
            <a:fillRect/>
          </a:stretch>
        </p:blipFill>
        <p:spPr>
          <a:xfrm>
            <a:off x="4953000" y="4191000"/>
            <a:ext cx="3103937" cy="2553768"/>
          </a:xfrm>
          <a:prstGeom prst="rect">
            <a:avLst/>
          </a:prstGeom>
        </p:spPr>
      </p:pic>
      <p:sp>
        <p:nvSpPr>
          <p:cNvPr id="8" name="TextBox 7"/>
          <p:cNvSpPr txBox="1"/>
          <p:nvPr/>
        </p:nvSpPr>
        <p:spPr>
          <a:xfrm>
            <a:off x="609600" y="6400800"/>
            <a:ext cx="4496039" cy="276999"/>
          </a:xfrm>
          <a:prstGeom prst="rect">
            <a:avLst/>
          </a:prstGeom>
          <a:noFill/>
        </p:spPr>
        <p:txBody>
          <a:bodyPr wrap="none" rtlCol="0">
            <a:spAutoFit/>
          </a:bodyPr>
          <a:lstStyle/>
          <a:p>
            <a:r>
              <a:rPr lang="en-US" sz="1200" dirty="0"/>
              <a:t>http://www.structbio.vanderbilt.edu/xray/tutorials/flash/mosaic.php</a:t>
            </a:r>
          </a:p>
        </p:txBody>
      </p:sp>
    </p:spTree>
    <p:extLst>
      <p:ext uri="{BB962C8B-B14F-4D97-AF65-F5344CB8AC3E}">
        <p14:creationId xmlns:p14="http://schemas.microsoft.com/office/powerpoint/2010/main" val="365946688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990600"/>
            <a:ext cx="3369192" cy="369332"/>
          </a:xfrm>
          <a:prstGeom prst="rect">
            <a:avLst/>
          </a:prstGeom>
          <a:noFill/>
        </p:spPr>
        <p:txBody>
          <a:bodyPr wrap="none" rtlCol="0">
            <a:spAutoFit/>
          </a:bodyPr>
          <a:lstStyle/>
          <a:p>
            <a:r>
              <a:rPr lang="en-US" b="1" dirty="0"/>
              <a:t>Extinction and Double Diffraction</a:t>
            </a:r>
          </a:p>
        </p:txBody>
      </p:sp>
      <p:sp>
        <p:nvSpPr>
          <p:cNvPr id="5" name="TextBox 4"/>
          <p:cNvSpPr txBox="1"/>
          <p:nvPr/>
        </p:nvSpPr>
        <p:spPr>
          <a:xfrm>
            <a:off x="381000" y="1447800"/>
            <a:ext cx="8458200" cy="5170646"/>
          </a:xfrm>
          <a:prstGeom prst="rect">
            <a:avLst/>
          </a:prstGeom>
          <a:noFill/>
        </p:spPr>
        <p:txBody>
          <a:bodyPr wrap="square" rtlCol="0">
            <a:spAutoFit/>
          </a:bodyPr>
          <a:lstStyle/>
          <a:p>
            <a:pPr marL="285750" indent="-285750">
              <a:buFont typeface="Wingdings" panose="05000000000000000000" pitchFamily="2" charset="2"/>
              <a:buChar char="v"/>
            </a:pPr>
            <a:r>
              <a:rPr lang="en-US" dirty="0"/>
              <a:t>Diffraction that involves multiple scattering events is called extinction. </a:t>
            </a:r>
          </a:p>
          <a:p>
            <a:pPr marL="285750" indent="-285750">
              <a:buFont typeface="Wingdings" panose="05000000000000000000" pitchFamily="2" charset="2"/>
              <a:buChar char="v"/>
            </a:pPr>
            <a:endParaRPr lang="en-US" dirty="0"/>
          </a:p>
          <a:p>
            <a:pPr marL="576263" indent="-347663">
              <a:spcAft>
                <a:spcPts val="600"/>
              </a:spcAft>
              <a:buFont typeface="Arial" panose="020B0604020202020204" pitchFamily="34" charset="0"/>
              <a:buChar char="•"/>
            </a:pPr>
            <a:r>
              <a:rPr lang="en-US" dirty="0"/>
              <a:t>Extinction is significant for crystals with small mosaic spread because parts of the scattered X-ray beam can be scattered a second time from parallel planes in the crystal (not possible if planes are misaligned). </a:t>
            </a:r>
          </a:p>
          <a:p>
            <a:pPr marL="576263" indent="-347663">
              <a:spcAft>
                <a:spcPts val="600"/>
              </a:spcAft>
              <a:buFont typeface="Arial" panose="020B0604020202020204" pitchFamily="34" charset="0"/>
              <a:buChar char="•"/>
            </a:pPr>
            <a:r>
              <a:rPr lang="en-US" dirty="0"/>
              <a:t>The multiply scattered beams reduce the intensity that arrives at the detector for the original singly scattered diffraction spot. </a:t>
            </a:r>
          </a:p>
          <a:p>
            <a:pPr marL="576263" indent="-347663">
              <a:spcAft>
                <a:spcPts val="600"/>
              </a:spcAft>
              <a:buFont typeface="Arial" panose="020B0604020202020204" pitchFamily="34" charset="0"/>
              <a:buChar char="•"/>
            </a:pPr>
            <a:r>
              <a:rPr lang="en-US" dirty="0"/>
              <a:t>Extinction typically occurs for large crystals with small mosaic spread and is most significant for the strong, low angle peaks. For these peaks, secondary extinction is observed if the |F</a:t>
            </a:r>
            <a:r>
              <a:rPr lang="en-US" baseline="-25000" dirty="0"/>
              <a:t>c</a:t>
            </a:r>
            <a:r>
              <a:rPr lang="en-US" dirty="0"/>
              <a:t>|</a:t>
            </a:r>
            <a:r>
              <a:rPr lang="en-US" baseline="30000" dirty="0"/>
              <a:t>2</a:t>
            </a:r>
            <a:r>
              <a:rPr lang="en-US" dirty="0"/>
              <a:t> are significantly greater than |F</a:t>
            </a:r>
            <a:r>
              <a:rPr lang="en-US" baseline="-25000" dirty="0"/>
              <a:t>o</a:t>
            </a:r>
            <a:r>
              <a:rPr lang="en-US" dirty="0"/>
              <a:t>|</a:t>
            </a:r>
            <a:r>
              <a:rPr lang="en-US" baseline="30000" dirty="0"/>
              <a:t>2</a:t>
            </a:r>
            <a:r>
              <a:rPr lang="en-US" dirty="0"/>
              <a:t> values.</a:t>
            </a:r>
          </a:p>
          <a:p>
            <a:pPr marL="576263" indent="-347663">
              <a:spcAft>
                <a:spcPts val="600"/>
              </a:spcAft>
              <a:buFont typeface="Arial" panose="020B0604020202020204" pitchFamily="34" charset="0"/>
              <a:buChar char="•"/>
            </a:pPr>
            <a:r>
              <a:rPr lang="en-US" dirty="0"/>
              <a:t>This becomes evident during refinement by appearance of large negative difference electron densities around the heaviest atoms* in your structure (“red clouds” in Shelxle). </a:t>
            </a:r>
          </a:p>
          <a:p>
            <a:pPr marL="576263" indent="-347663">
              <a:spcAft>
                <a:spcPts val="600"/>
              </a:spcAft>
              <a:buFont typeface="Arial" panose="020B0604020202020204" pitchFamily="34" charset="0"/>
              <a:buChar char="•"/>
            </a:pPr>
            <a:r>
              <a:rPr lang="en-US" dirty="0"/>
              <a:t>The same effect is observed when intense peaks are obstructed by the beam stop. Check this first before applying extinction correction in your refinement!</a:t>
            </a:r>
          </a:p>
          <a:p>
            <a:pPr marL="576263" indent="-347663">
              <a:spcAft>
                <a:spcPts val="600"/>
              </a:spcAft>
              <a:buFont typeface="Arial" panose="020B0604020202020204" pitchFamily="34" charset="0"/>
              <a:buChar char="•"/>
            </a:pPr>
            <a:endParaRPr lang="en-US" dirty="0"/>
          </a:p>
          <a:p>
            <a:pPr marL="228600">
              <a:spcAft>
                <a:spcPts val="600"/>
              </a:spcAft>
            </a:pPr>
            <a:r>
              <a:rPr lang="en-US" sz="1200" dirty="0"/>
              <a:t>* the strongest peaks suffering most from extinction have large contributions from the strongest </a:t>
            </a:r>
            <a:r>
              <a:rPr lang="en-US" sz="1200" dirty="0" err="1"/>
              <a:t>scatterers</a:t>
            </a:r>
            <a:r>
              <a:rPr lang="en-US" sz="1200" dirty="0"/>
              <a:t> in a structure</a:t>
            </a:r>
          </a:p>
        </p:txBody>
      </p:sp>
    </p:spTree>
    <p:extLst>
      <p:ext uri="{BB962C8B-B14F-4D97-AF65-F5344CB8AC3E}">
        <p14:creationId xmlns:p14="http://schemas.microsoft.com/office/powerpoint/2010/main" val="323381828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990600"/>
            <a:ext cx="3147015" cy="369332"/>
          </a:xfrm>
          <a:prstGeom prst="rect">
            <a:avLst/>
          </a:prstGeom>
          <a:noFill/>
        </p:spPr>
        <p:txBody>
          <a:bodyPr wrap="none" rtlCol="0">
            <a:spAutoFit/>
          </a:bodyPr>
          <a:lstStyle/>
          <a:p>
            <a:r>
              <a:rPr lang="en-US" b="1" dirty="0"/>
              <a:t>Handling of Extinction in </a:t>
            </a:r>
            <a:r>
              <a:rPr lang="en-US" b="1" dirty="0" err="1"/>
              <a:t>Shelxl</a:t>
            </a:r>
            <a:endParaRPr lang="en-US" b="1" dirty="0"/>
          </a:p>
        </p:txBody>
      </p:sp>
      <p:sp>
        <p:nvSpPr>
          <p:cNvPr id="5" name="TextBox 4"/>
          <p:cNvSpPr txBox="1"/>
          <p:nvPr/>
        </p:nvSpPr>
        <p:spPr>
          <a:xfrm>
            <a:off x="381000" y="1447800"/>
            <a:ext cx="8458200" cy="4801314"/>
          </a:xfrm>
          <a:prstGeom prst="rect">
            <a:avLst/>
          </a:prstGeom>
          <a:noFill/>
        </p:spPr>
        <p:txBody>
          <a:bodyPr wrap="square" rtlCol="0">
            <a:spAutoFit/>
          </a:bodyPr>
          <a:lstStyle/>
          <a:p>
            <a:pPr marL="285750" indent="-285750">
              <a:buFont typeface="Wingdings" panose="05000000000000000000" pitchFamily="2" charset="2"/>
              <a:buChar char="v"/>
            </a:pPr>
            <a:r>
              <a:rPr lang="en-US" dirty="0"/>
              <a:t>Warning signs for extinction</a:t>
            </a:r>
          </a:p>
          <a:p>
            <a:pPr marL="285750" indent="-285750">
              <a:buFont typeface="Wingdings" panose="05000000000000000000" pitchFamily="2" charset="2"/>
              <a:buChar char="v"/>
            </a:pPr>
            <a:endParaRPr lang="en-US" dirty="0"/>
          </a:p>
          <a:p>
            <a:pPr marL="574675" indent="-293688">
              <a:buFont typeface="Wingdings" panose="05000000000000000000" pitchFamily="2" charset="2"/>
              <a:buChar char="§"/>
            </a:pPr>
            <a:r>
              <a:rPr lang="en-US" dirty="0"/>
              <a:t>Large negative values in difference electron density maps around heavy and medium heavy elements (“red clouds” in </a:t>
            </a:r>
            <a:r>
              <a:rPr lang="en-US" dirty="0" err="1"/>
              <a:t>Shelxle</a:t>
            </a:r>
            <a:r>
              <a:rPr lang="en-US" dirty="0"/>
              <a:t>)</a:t>
            </a:r>
          </a:p>
          <a:p>
            <a:pPr marL="574675" indent="-293688">
              <a:buFont typeface="Wingdings" panose="05000000000000000000" pitchFamily="2" charset="2"/>
              <a:buChar char="§"/>
            </a:pPr>
            <a:r>
              <a:rPr lang="en-US" dirty="0"/>
              <a:t>The largest outliers in the F</a:t>
            </a:r>
            <a:r>
              <a:rPr lang="en-US" baseline="-25000" dirty="0"/>
              <a:t>obs</a:t>
            </a:r>
            <a:r>
              <a:rPr lang="en-US" dirty="0"/>
              <a:t>-</a:t>
            </a:r>
            <a:r>
              <a:rPr lang="en-US" dirty="0" err="1"/>
              <a:t>F</a:t>
            </a:r>
            <a:r>
              <a:rPr lang="en-US" baseline="-25000" dirty="0" err="1"/>
              <a:t>calc</a:t>
            </a:r>
            <a:r>
              <a:rPr lang="en-US" dirty="0"/>
              <a:t> map are the strongest diffracted peaks</a:t>
            </a:r>
          </a:p>
          <a:p>
            <a:pPr marL="574675" indent="-293688">
              <a:buFont typeface="Wingdings" panose="05000000000000000000" pitchFamily="2" charset="2"/>
              <a:buChar char="§"/>
            </a:pPr>
            <a:endParaRPr lang="en-US" dirty="0"/>
          </a:p>
          <a:p>
            <a:pPr marL="285750" indent="-285750">
              <a:buFont typeface="Wingdings" panose="05000000000000000000" pitchFamily="2" charset="2"/>
              <a:buChar char="v"/>
            </a:pPr>
            <a:r>
              <a:rPr lang="en-US" dirty="0"/>
              <a:t>What to do? </a:t>
            </a:r>
          </a:p>
          <a:p>
            <a:pPr marL="285750" indent="-285750">
              <a:buFont typeface="Wingdings" panose="05000000000000000000" pitchFamily="2" charset="2"/>
              <a:buChar char="v"/>
            </a:pPr>
            <a:endParaRPr lang="en-US" dirty="0"/>
          </a:p>
          <a:p>
            <a:pPr marL="574675" indent="-293688">
              <a:buFont typeface="Wingdings" panose="05000000000000000000" pitchFamily="2" charset="2"/>
              <a:buChar char="§"/>
            </a:pPr>
            <a:r>
              <a:rPr lang="en-US" dirty="0"/>
              <a:t>Check for reflections obstructed by the beam stop first: Look up the table of “most disagreeable reflections” in the .</a:t>
            </a:r>
            <a:r>
              <a:rPr lang="en-US" dirty="0" err="1"/>
              <a:t>lst</a:t>
            </a:r>
            <a:r>
              <a:rPr lang="en-US" dirty="0"/>
              <a:t> file / </a:t>
            </a:r>
            <a:r>
              <a:rPr lang="en-US" dirty="0" err="1"/>
              <a:t>Shelx</a:t>
            </a:r>
            <a:r>
              <a:rPr lang="en-US" dirty="0"/>
              <a:t> dropdown </a:t>
            </a:r>
            <a:r>
              <a:rPr lang="en-US" dirty="0" err="1"/>
              <a:t>menue</a:t>
            </a:r>
            <a:r>
              <a:rPr lang="en-US" dirty="0"/>
              <a:t>. </a:t>
            </a:r>
          </a:p>
          <a:p>
            <a:pPr marL="574675" indent="-293688">
              <a:buFont typeface="Wingdings" panose="05000000000000000000" pitchFamily="2" charset="2"/>
              <a:buChar char="§"/>
            </a:pPr>
            <a:r>
              <a:rPr lang="en-US" dirty="0"/>
              <a:t>Check for low angle reflections (d-spacing &gt; 6 Å) that have F</a:t>
            </a:r>
            <a:r>
              <a:rPr lang="en-US" baseline="-25000" dirty="0"/>
              <a:t>obs</a:t>
            </a:r>
            <a:r>
              <a:rPr lang="en-US" dirty="0"/>
              <a:t> &lt;&lt; </a:t>
            </a:r>
            <a:r>
              <a:rPr lang="en-US" dirty="0" err="1"/>
              <a:t>F</a:t>
            </a:r>
            <a:r>
              <a:rPr lang="en-US" baseline="-25000" dirty="0" err="1"/>
              <a:t>calc</a:t>
            </a:r>
            <a:r>
              <a:rPr lang="en-US" dirty="0"/>
              <a:t> (e.g. zero or even negative). Omit these reflections in the refinement (Add lines “OMIT h k l”). </a:t>
            </a:r>
          </a:p>
          <a:p>
            <a:pPr marL="574675" indent="-293688">
              <a:buFont typeface="Wingdings" panose="05000000000000000000" pitchFamily="2" charset="2"/>
              <a:buChar char="§"/>
            </a:pPr>
            <a:r>
              <a:rPr lang="en-US" dirty="0"/>
              <a:t>Do the warning signs for extinction persist? Add a line “EXTI” and continue refining. </a:t>
            </a:r>
          </a:p>
          <a:p>
            <a:pPr marL="574675" indent="-293688">
              <a:buFont typeface="Wingdings" panose="05000000000000000000" pitchFamily="2" charset="2"/>
              <a:buChar char="§"/>
            </a:pPr>
            <a:r>
              <a:rPr lang="en-US" dirty="0"/>
              <a:t>Does the R value drop? Do the warning signs for extinction become less pronounced? Does EXTI refine to a non-zero value? Keep extinction correction. </a:t>
            </a:r>
          </a:p>
          <a:p>
            <a:pPr marL="576263" indent="-347663">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72743844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2743200" y="2667000"/>
            <a:ext cx="3278911" cy="2246769"/>
          </a:xfrm>
          <a:prstGeom prst="rect">
            <a:avLst/>
          </a:prstGeom>
          <a:noFill/>
        </p:spPr>
        <p:txBody>
          <a:bodyPr wrap="none" rtlCol="0">
            <a:spAutoFit/>
          </a:bodyPr>
          <a:lstStyle/>
          <a:p>
            <a:pPr algn="ctr"/>
            <a:r>
              <a:rPr lang="en-US" sz="2800" b="1" dirty="0"/>
              <a:t>Disorder </a:t>
            </a:r>
          </a:p>
          <a:p>
            <a:pPr algn="ctr"/>
            <a:br>
              <a:rPr lang="en-US" sz="2800" b="1" dirty="0"/>
            </a:br>
            <a:r>
              <a:rPr lang="en-US" sz="2800" b="1" dirty="0"/>
              <a:t>&amp; </a:t>
            </a:r>
          </a:p>
          <a:p>
            <a:pPr algn="ctr"/>
            <a:endParaRPr lang="en-US" sz="2800" b="1" dirty="0"/>
          </a:p>
          <a:p>
            <a:pPr algn="ctr"/>
            <a:r>
              <a:rPr lang="en-US" sz="2800" b="1" dirty="0"/>
              <a:t>Disorder Refinement</a:t>
            </a:r>
          </a:p>
        </p:txBody>
      </p:sp>
    </p:spTree>
    <p:extLst>
      <p:ext uri="{BB962C8B-B14F-4D97-AF65-F5344CB8AC3E}">
        <p14:creationId xmlns:p14="http://schemas.microsoft.com/office/powerpoint/2010/main" val="408393791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990600"/>
            <a:ext cx="1000980" cy="369332"/>
          </a:xfrm>
          <a:prstGeom prst="rect">
            <a:avLst/>
          </a:prstGeom>
          <a:noFill/>
        </p:spPr>
        <p:txBody>
          <a:bodyPr wrap="none" rtlCol="0">
            <a:spAutoFit/>
          </a:bodyPr>
          <a:lstStyle/>
          <a:p>
            <a:r>
              <a:rPr lang="en-US" b="1" dirty="0"/>
              <a:t>Disorder</a:t>
            </a:r>
          </a:p>
        </p:txBody>
      </p:sp>
      <p:sp>
        <p:nvSpPr>
          <p:cNvPr id="5" name="TextBox 4"/>
          <p:cNvSpPr txBox="1"/>
          <p:nvPr/>
        </p:nvSpPr>
        <p:spPr>
          <a:xfrm>
            <a:off x="381000" y="1447800"/>
            <a:ext cx="8458200" cy="5016758"/>
          </a:xfrm>
          <a:prstGeom prst="rect">
            <a:avLst/>
          </a:prstGeom>
          <a:noFill/>
        </p:spPr>
        <p:txBody>
          <a:bodyPr wrap="square" rtlCol="0">
            <a:spAutoFit/>
          </a:bodyPr>
          <a:lstStyle/>
          <a:p>
            <a:pPr marL="285750" indent="-285750">
              <a:buFont typeface="Wingdings" panose="05000000000000000000" pitchFamily="2" charset="2"/>
              <a:buChar char="v"/>
            </a:pPr>
            <a:r>
              <a:rPr lang="en-US" sz="1600" dirty="0"/>
              <a:t>Repeating units in crystals do not always have to be perfectly identical. </a:t>
            </a:r>
          </a:p>
          <a:p>
            <a:r>
              <a:rPr lang="en-US" sz="1600" dirty="0"/>
              <a:t>      Disorder in crystal structures can fall into several common categories: </a:t>
            </a:r>
          </a:p>
          <a:p>
            <a:pPr marL="285750" indent="-285750">
              <a:buFont typeface="Wingdings" panose="05000000000000000000" pitchFamily="2" charset="2"/>
              <a:buChar char="v"/>
            </a:pPr>
            <a:endParaRPr lang="en-US" sz="1600" dirty="0"/>
          </a:p>
          <a:p>
            <a:pPr marL="285750" indent="-285750">
              <a:buFont typeface="Wingdings" panose="05000000000000000000" pitchFamily="2" charset="2"/>
              <a:buChar char="v"/>
            </a:pPr>
            <a:r>
              <a:rPr lang="en-US" sz="1600" b="1" dirty="0"/>
              <a:t>Static disorder</a:t>
            </a:r>
            <a:r>
              <a:rPr lang="en-US" sz="1600" dirty="0"/>
              <a:t>: Groups or entities are disordered over two (or more) energetic minima. The disordered entities were locked into place during crystallization or slowly convert into each other (with a measurable activation barrier).  </a:t>
            </a:r>
          </a:p>
          <a:p>
            <a:pPr marL="285750" indent="-285750">
              <a:buFont typeface="Arial" panose="020B0604020202020204" pitchFamily="34" charset="0"/>
              <a:buChar char="•"/>
            </a:pPr>
            <a:r>
              <a:rPr lang="en-US" sz="1600" b="1" dirty="0"/>
              <a:t>Substitutional disorder</a:t>
            </a:r>
            <a:r>
              <a:rPr lang="en-US" sz="1600" dirty="0"/>
              <a:t>: One atom, ion or fragment replaces another similar sized atom, ion or fragment. E.g. disorder of Fe and Zn in many minerals. </a:t>
            </a:r>
          </a:p>
          <a:p>
            <a:pPr marL="285750" indent="-285750">
              <a:buFont typeface="Arial" panose="020B0604020202020204" pitchFamily="34" charset="0"/>
              <a:buChar char="•"/>
            </a:pPr>
            <a:r>
              <a:rPr lang="en-US" sz="1600" b="1" dirty="0"/>
              <a:t>Orientational disorder</a:t>
            </a:r>
            <a:r>
              <a:rPr lang="en-US" sz="1600" dirty="0"/>
              <a:t>: A molecular fragment is disordered over two alternative orientations. This can be a whole entity (such as a solvent molecule), or a fragment of a larger entity (rotated isopropyl group</a:t>
            </a:r>
            <a:r>
              <a:rPr lang="en-US" sz="1600" dirty="0">
                <a:sym typeface="Symbol" panose="05050102010706020507" pitchFamily="18" charset="2"/>
              </a:rPr>
              <a:t>).</a:t>
            </a:r>
            <a:endParaRPr lang="en-US" sz="1600" dirty="0"/>
          </a:p>
          <a:p>
            <a:pPr marL="285750" indent="-285750">
              <a:buFont typeface="Arial" panose="020B0604020202020204" pitchFamily="34" charset="0"/>
              <a:buChar char="•"/>
            </a:pPr>
            <a:r>
              <a:rPr lang="en-US" sz="1600" b="1" dirty="0"/>
              <a:t>Whole molecule disorder</a:t>
            </a:r>
            <a:r>
              <a:rPr lang="en-US" sz="1600" dirty="0"/>
              <a:t>: Extreme case of orientational disorder involving a whole molecule (possibly the whole structure).</a:t>
            </a:r>
          </a:p>
          <a:p>
            <a:pPr marL="285750" indent="-285750">
              <a:buFont typeface="Wingdings" panose="05000000000000000000" pitchFamily="2" charset="2"/>
              <a:buChar char="v"/>
            </a:pPr>
            <a:endParaRPr lang="en-US" sz="1600" dirty="0"/>
          </a:p>
          <a:p>
            <a:pPr marL="285750" indent="-285750">
              <a:buFont typeface="Wingdings" panose="05000000000000000000" pitchFamily="2" charset="2"/>
              <a:buChar char="v"/>
            </a:pPr>
            <a:r>
              <a:rPr lang="en-US" sz="1600" b="1" dirty="0"/>
              <a:t>Fluxional disorder</a:t>
            </a:r>
            <a:r>
              <a:rPr lang="en-US" sz="1600" dirty="0"/>
              <a:t>: Groups or entities are not locked into an energetic minimum.</a:t>
            </a:r>
          </a:p>
          <a:p>
            <a:pPr marL="285750" indent="-285750">
              <a:buFont typeface="Arial" panose="020B0604020202020204" pitchFamily="34" charset="0"/>
              <a:buChar char="•"/>
            </a:pPr>
            <a:r>
              <a:rPr lang="en-US" sz="1600" dirty="0"/>
              <a:t>Freely or nearly freely rotating groups. Common for CF</a:t>
            </a:r>
            <a:r>
              <a:rPr lang="en-US" sz="1600" baseline="-25000" dirty="0"/>
              <a:t>3</a:t>
            </a:r>
            <a:r>
              <a:rPr lang="en-US" sz="1600" dirty="0"/>
              <a:t> and (less so) for tert-butyl groups</a:t>
            </a:r>
          </a:p>
          <a:p>
            <a:pPr marL="285750" indent="-285750">
              <a:buFont typeface="Arial" panose="020B0604020202020204" pitchFamily="34" charset="0"/>
              <a:buChar char="•"/>
            </a:pPr>
            <a:r>
              <a:rPr lang="en-US" sz="1600" dirty="0"/>
              <a:t>Semi liquid content of voids and channels (the “Squeeze” procedure of Platon can be used to correct for this). </a:t>
            </a:r>
          </a:p>
          <a:p>
            <a:pPr marL="285750" indent="-285750">
              <a:buFont typeface="Arial" panose="020B0604020202020204" pitchFamily="34" charset="0"/>
              <a:buChar char="•"/>
            </a:pPr>
            <a:r>
              <a:rPr lang="en-US" sz="1600" dirty="0"/>
              <a:t>Fluxional disorder can be minimized, converted into static disorder or eliminated altogether by reducing the data collection temperature. </a:t>
            </a:r>
          </a:p>
        </p:txBody>
      </p:sp>
    </p:spTree>
    <p:extLst>
      <p:ext uri="{BB962C8B-B14F-4D97-AF65-F5344CB8AC3E}">
        <p14:creationId xmlns:p14="http://schemas.microsoft.com/office/powerpoint/2010/main" val="289742684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990600"/>
            <a:ext cx="1000980" cy="369332"/>
          </a:xfrm>
          <a:prstGeom prst="rect">
            <a:avLst/>
          </a:prstGeom>
          <a:noFill/>
        </p:spPr>
        <p:txBody>
          <a:bodyPr wrap="none" rtlCol="0">
            <a:spAutoFit/>
          </a:bodyPr>
          <a:lstStyle/>
          <a:p>
            <a:r>
              <a:rPr lang="en-US" b="1" dirty="0"/>
              <a:t>Disorder</a:t>
            </a:r>
          </a:p>
        </p:txBody>
      </p:sp>
      <p:sp>
        <p:nvSpPr>
          <p:cNvPr id="5" name="TextBox 4"/>
          <p:cNvSpPr txBox="1"/>
          <p:nvPr/>
        </p:nvSpPr>
        <p:spPr>
          <a:xfrm>
            <a:off x="381000" y="1447800"/>
            <a:ext cx="8458200" cy="584775"/>
          </a:xfrm>
          <a:prstGeom prst="rect">
            <a:avLst/>
          </a:prstGeom>
          <a:noFill/>
        </p:spPr>
        <p:txBody>
          <a:bodyPr wrap="square" rtlCol="0">
            <a:spAutoFit/>
          </a:bodyPr>
          <a:lstStyle/>
          <a:p>
            <a:pPr marL="285750" indent="-285750">
              <a:buFont typeface="Wingdings" panose="05000000000000000000" pitchFamily="2" charset="2"/>
              <a:buChar char="v"/>
            </a:pPr>
            <a:r>
              <a:rPr lang="en-US" sz="1600" dirty="0"/>
              <a:t>Disorder can often be symmetry imposed. A toluene molecule might be located atop of an inversion center or mirror plane. </a:t>
            </a:r>
          </a:p>
        </p:txBody>
      </p:sp>
      <p:pic>
        <p:nvPicPr>
          <p:cNvPr id="2" name="Picture 1"/>
          <p:cNvPicPr>
            <a:picLocks noChangeAspect="1"/>
          </p:cNvPicPr>
          <p:nvPr/>
        </p:nvPicPr>
        <p:blipFill>
          <a:blip r:embed="rId2"/>
          <a:stretch>
            <a:fillRect/>
          </a:stretch>
        </p:blipFill>
        <p:spPr>
          <a:xfrm>
            <a:off x="5334000" y="3742628"/>
            <a:ext cx="3680223" cy="2530733"/>
          </a:xfrm>
          <a:prstGeom prst="rect">
            <a:avLst/>
          </a:prstGeom>
        </p:spPr>
      </p:pic>
      <p:sp>
        <p:nvSpPr>
          <p:cNvPr id="4" name="TextBox 3"/>
          <p:cNvSpPr txBox="1"/>
          <p:nvPr/>
        </p:nvSpPr>
        <p:spPr>
          <a:xfrm>
            <a:off x="228600" y="6400800"/>
            <a:ext cx="5236370" cy="276999"/>
          </a:xfrm>
          <a:prstGeom prst="rect">
            <a:avLst/>
          </a:prstGeom>
          <a:noFill/>
        </p:spPr>
        <p:txBody>
          <a:bodyPr wrap="none" rtlCol="0">
            <a:spAutoFit/>
          </a:bodyPr>
          <a:lstStyle/>
          <a:p>
            <a:r>
              <a:rPr lang="en-US" sz="1200" dirty="0"/>
              <a:t>P. Müller et al., Crystal Structure Refinement. A Crystallographer's Guide to Shelxl</a:t>
            </a:r>
          </a:p>
        </p:txBody>
      </p:sp>
      <p:pic>
        <p:nvPicPr>
          <p:cNvPr id="7" name="Picture 6"/>
          <p:cNvPicPr>
            <a:picLocks noChangeAspect="1"/>
          </p:cNvPicPr>
          <p:nvPr/>
        </p:nvPicPr>
        <p:blipFill>
          <a:blip r:embed="rId3"/>
          <a:stretch>
            <a:fillRect/>
          </a:stretch>
        </p:blipFill>
        <p:spPr>
          <a:xfrm>
            <a:off x="381000" y="2145357"/>
            <a:ext cx="5816439" cy="2545390"/>
          </a:xfrm>
          <a:prstGeom prst="rect">
            <a:avLst/>
          </a:prstGeom>
        </p:spPr>
      </p:pic>
    </p:spTree>
    <p:extLst>
      <p:ext uri="{BB962C8B-B14F-4D97-AF65-F5344CB8AC3E}">
        <p14:creationId xmlns:p14="http://schemas.microsoft.com/office/powerpoint/2010/main" val="1326291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609600" y="1676400"/>
            <a:ext cx="3697359" cy="4524315"/>
          </a:xfrm>
          <a:prstGeom prst="rect">
            <a:avLst/>
          </a:prstGeom>
          <a:noFill/>
        </p:spPr>
        <p:txBody>
          <a:bodyPr wrap="none" rtlCol="0">
            <a:spAutoFit/>
          </a:bodyPr>
          <a:lstStyle/>
          <a:p>
            <a:r>
              <a:rPr lang="en-US" sz="2800" b="1" dirty="0"/>
              <a:t>Braggs’ Law:</a:t>
            </a:r>
          </a:p>
          <a:p>
            <a:endParaRPr lang="en-US" sz="2000" dirty="0"/>
          </a:p>
          <a:p>
            <a:r>
              <a:rPr lang="en-US" sz="2000" dirty="0"/>
              <a:t>If the difference of path length </a:t>
            </a:r>
          </a:p>
          <a:p>
            <a:r>
              <a:rPr lang="en-US" sz="2000" dirty="0"/>
              <a:t>of X-ray beams “reflected” at </a:t>
            </a:r>
          </a:p>
          <a:p>
            <a:r>
              <a:rPr lang="en-US" sz="2000" dirty="0"/>
              <a:t>parallel lattice planes is a </a:t>
            </a:r>
          </a:p>
          <a:p>
            <a:r>
              <a:rPr lang="en-US" sz="2000" dirty="0"/>
              <a:t>multiple of the X-ray wavelength, </a:t>
            </a:r>
          </a:p>
          <a:p>
            <a:r>
              <a:rPr lang="en-US" sz="2000" dirty="0"/>
              <a:t>constructive interference results </a:t>
            </a:r>
          </a:p>
          <a:p>
            <a:r>
              <a:rPr lang="en-US" sz="2000" dirty="0">
                <a:sym typeface="Symbol"/>
              </a:rPr>
              <a:t></a:t>
            </a:r>
            <a:endParaRPr lang="en-US" sz="2000" dirty="0"/>
          </a:p>
          <a:p>
            <a:r>
              <a:rPr lang="en-US" sz="2000" dirty="0"/>
              <a:t>“Reflection” at lattice planes </a:t>
            </a:r>
          </a:p>
          <a:p>
            <a:r>
              <a:rPr lang="en-US" sz="2000" dirty="0"/>
              <a:t>becomes a diffraction spot. </a:t>
            </a:r>
          </a:p>
          <a:p>
            <a:endParaRPr lang="en-US" sz="2000" dirty="0"/>
          </a:p>
          <a:p>
            <a:r>
              <a:rPr lang="en-US" sz="2000" dirty="0"/>
              <a:t>In all other cases: destructive </a:t>
            </a:r>
          </a:p>
          <a:p>
            <a:r>
              <a:rPr lang="en-US" sz="2000" dirty="0"/>
              <a:t>interference, no signal.</a:t>
            </a:r>
          </a:p>
          <a:p>
            <a:pPr>
              <a:buFont typeface="Wingdings" pitchFamily="2" charset="2"/>
              <a:buChar char="v"/>
            </a:pPr>
            <a:endParaRPr lang="en-US" sz="2000" dirty="0"/>
          </a:p>
        </p:txBody>
      </p:sp>
      <p:sp>
        <p:nvSpPr>
          <p:cNvPr id="6" name="TextBox 5"/>
          <p:cNvSpPr txBox="1"/>
          <p:nvPr/>
        </p:nvSpPr>
        <p:spPr>
          <a:xfrm>
            <a:off x="5257800" y="1905000"/>
            <a:ext cx="2497800" cy="646331"/>
          </a:xfrm>
          <a:prstGeom prst="rect">
            <a:avLst/>
          </a:prstGeom>
          <a:noFill/>
        </p:spPr>
        <p:txBody>
          <a:bodyPr wrap="none" rtlCol="0">
            <a:spAutoFit/>
          </a:bodyPr>
          <a:lstStyle/>
          <a:p>
            <a:r>
              <a:rPr lang="en-US" sz="3600" dirty="0"/>
              <a:t>2d sin</a:t>
            </a:r>
            <a:r>
              <a:rPr lang="en-US" sz="3600" dirty="0">
                <a:sym typeface="Symbol"/>
              </a:rPr>
              <a:t> = n</a:t>
            </a:r>
            <a:endParaRPr lang="en-US" sz="3600" dirty="0"/>
          </a:p>
        </p:txBody>
      </p:sp>
      <p:pic>
        <p:nvPicPr>
          <p:cNvPr id="2" name="Picture 1"/>
          <p:cNvPicPr>
            <a:picLocks noChangeAspect="1"/>
          </p:cNvPicPr>
          <p:nvPr/>
        </p:nvPicPr>
        <p:blipFill>
          <a:blip r:embed="rId2"/>
          <a:stretch>
            <a:fillRect/>
          </a:stretch>
        </p:blipFill>
        <p:spPr>
          <a:xfrm>
            <a:off x="4267200" y="2667000"/>
            <a:ext cx="4495800" cy="3661036"/>
          </a:xfrm>
          <a:prstGeom prst="rect">
            <a:avLst/>
          </a:prstGeom>
        </p:spPr>
      </p:pic>
      <p:sp>
        <p:nvSpPr>
          <p:cNvPr id="4" name="TextBox 3">
            <a:extLst>
              <a:ext uri="{FF2B5EF4-FFF2-40B4-BE49-F238E27FC236}">
                <a16:creationId xmlns:a16="http://schemas.microsoft.com/office/drawing/2014/main" id="{48F03618-B45C-5855-16B2-C3F310F4B15D}"/>
              </a:ext>
            </a:extLst>
          </p:cNvPr>
          <p:cNvSpPr txBox="1"/>
          <p:nvPr/>
        </p:nvSpPr>
        <p:spPr>
          <a:xfrm>
            <a:off x="661171" y="6356908"/>
            <a:ext cx="7924800" cy="338554"/>
          </a:xfrm>
          <a:prstGeom prst="rect">
            <a:avLst/>
          </a:prstGeom>
          <a:noFill/>
        </p:spPr>
        <p:txBody>
          <a:bodyPr wrap="square" rtlCol="0">
            <a:spAutoFit/>
          </a:bodyPr>
          <a:lstStyle/>
          <a:p>
            <a:r>
              <a:rPr lang="en-US" sz="1600" dirty="0"/>
              <a:t>Lawrence and William Henry Bragg, 1912; Nobel price 1915</a:t>
            </a:r>
          </a:p>
        </p:txBody>
      </p:sp>
    </p:spTree>
    <p:extLst>
      <p:ext uri="{BB962C8B-B14F-4D97-AF65-F5344CB8AC3E}">
        <p14:creationId xmlns:p14="http://schemas.microsoft.com/office/powerpoint/2010/main" val="78207790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990600"/>
            <a:ext cx="1000980" cy="369332"/>
          </a:xfrm>
          <a:prstGeom prst="rect">
            <a:avLst/>
          </a:prstGeom>
          <a:noFill/>
        </p:spPr>
        <p:txBody>
          <a:bodyPr wrap="none" rtlCol="0">
            <a:spAutoFit/>
          </a:bodyPr>
          <a:lstStyle/>
          <a:p>
            <a:r>
              <a:rPr lang="en-US" b="1" dirty="0"/>
              <a:t>Disorder</a:t>
            </a:r>
          </a:p>
        </p:txBody>
      </p:sp>
      <p:pic>
        <p:nvPicPr>
          <p:cNvPr id="2" name="Picture 1"/>
          <p:cNvPicPr>
            <a:picLocks noChangeAspect="1"/>
          </p:cNvPicPr>
          <p:nvPr/>
        </p:nvPicPr>
        <p:blipFill>
          <a:blip r:embed="rId2"/>
          <a:stretch>
            <a:fillRect/>
          </a:stretch>
        </p:blipFill>
        <p:spPr>
          <a:xfrm>
            <a:off x="609600" y="2209800"/>
            <a:ext cx="7770642" cy="2862263"/>
          </a:xfrm>
          <a:prstGeom prst="rect">
            <a:avLst/>
          </a:prstGeom>
        </p:spPr>
      </p:pic>
      <p:sp>
        <p:nvSpPr>
          <p:cNvPr id="4" name="TextBox 3"/>
          <p:cNvSpPr txBox="1"/>
          <p:nvPr/>
        </p:nvSpPr>
        <p:spPr>
          <a:xfrm>
            <a:off x="609600" y="5737265"/>
            <a:ext cx="3709285" cy="276999"/>
          </a:xfrm>
          <a:prstGeom prst="rect">
            <a:avLst/>
          </a:prstGeom>
          <a:noFill/>
        </p:spPr>
        <p:txBody>
          <a:bodyPr wrap="none" rtlCol="0">
            <a:spAutoFit/>
          </a:bodyPr>
          <a:lstStyle/>
          <a:p>
            <a:r>
              <a:rPr lang="en-US" sz="1200" dirty="0"/>
              <a:t>http://www.xray.cz/xray/csca/kol2014/abst/moncol.htm</a:t>
            </a:r>
          </a:p>
        </p:txBody>
      </p:sp>
    </p:spTree>
    <p:extLst>
      <p:ext uri="{BB962C8B-B14F-4D97-AF65-F5344CB8AC3E}">
        <p14:creationId xmlns:p14="http://schemas.microsoft.com/office/powerpoint/2010/main" val="228431275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990600"/>
            <a:ext cx="1000980" cy="369332"/>
          </a:xfrm>
          <a:prstGeom prst="rect">
            <a:avLst/>
          </a:prstGeom>
          <a:noFill/>
        </p:spPr>
        <p:txBody>
          <a:bodyPr wrap="none" rtlCol="0">
            <a:spAutoFit/>
          </a:bodyPr>
          <a:lstStyle/>
          <a:p>
            <a:r>
              <a:rPr lang="en-US" b="1" dirty="0"/>
              <a:t>Disorder</a:t>
            </a:r>
          </a:p>
        </p:txBody>
      </p:sp>
      <p:pic>
        <p:nvPicPr>
          <p:cNvPr id="4" name="Picture 3"/>
          <p:cNvPicPr>
            <a:picLocks noChangeAspect="1"/>
          </p:cNvPicPr>
          <p:nvPr/>
        </p:nvPicPr>
        <p:blipFill>
          <a:blip r:embed="rId2"/>
          <a:stretch>
            <a:fillRect/>
          </a:stretch>
        </p:blipFill>
        <p:spPr>
          <a:xfrm>
            <a:off x="586154" y="2066924"/>
            <a:ext cx="7224346" cy="3038475"/>
          </a:xfrm>
          <a:prstGeom prst="rect">
            <a:avLst/>
          </a:prstGeom>
        </p:spPr>
      </p:pic>
      <p:sp>
        <p:nvSpPr>
          <p:cNvPr id="7" name="TextBox 6"/>
          <p:cNvSpPr txBox="1"/>
          <p:nvPr/>
        </p:nvSpPr>
        <p:spPr>
          <a:xfrm>
            <a:off x="609600" y="5737265"/>
            <a:ext cx="3709285" cy="276999"/>
          </a:xfrm>
          <a:prstGeom prst="rect">
            <a:avLst/>
          </a:prstGeom>
          <a:noFill/>
        </p:spPr>
        <p:txBody>
          <a:bodyPr wrap="none" rtlCol="0">
            <a:spAutoFit/>
          </a:bodyPr>
          <a:lstStyle/>
          <a:p>
            <a:r>
              <a:rPr lang="en-US" sz="1200" dirty="0"/>
              <a:t>http://www.xray.cz/xray/csca/kol2014/abst/moncol.htm</a:t>
            </a:r>
          </a:p>
        </p:txBody>
      </p:sp>
    </p:spTree>
    <p:extLst>
      <p:ext uri="{BB962C8B-B14F-4D97-AF65-F5344CB8AC3E}">
        <p14:creationId xmlns:p14="http://schemas.microsoft.com/office/powerpoint/2010/main" val="168702579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990600"/>
            <a:ext cx="1000980" cy="369332"/>
          </a:xfrm>
          <a:prstGeom prst="rect">
            <a:avLst/>
          </a:prstGeom>
          <a:noFill/>
        </p:spPr>
        <p:txBody>
          <a:bodyPr wrap="none" rtlCol="0">
            <a:spAutoFit/>
          </a:bodyPr>
          <a:lstStyle/>
          <a:p>
            <a:r>
              <a:rPr lang="en-US" b="1" dirty="0"/>
              <a:t>Disorder</a:t>
            </a:r>
          </a:p>
        </p:txBody>
      </p:sp>
      <p:pic>
        <p:nvPicPr>
          <p:cNvPr id="2" name="Picture 1"/>
          <p:cNvPicPr>
            <a:picLocks noChangeAspect="1"/>
          </p:cNvPicPr>
          <p:nvPr/>
        </p:nvPicPr>
        <p:blipFill>
          <a:blip r:embed="rId2"/>
          <a:stretch>
            <a:fillRect/>
          </a:stretch>
        </p:blipFill>
        <p:spPr>
          <a:xfrm>
            <a:off x="533400" y="1819275"/>
            <a:ext cx="7234237" cy="3644072"/>
          </a:xfrm>
          <a:prstGeom prst="rect">
            <a:avLst/>
          </a:prstGeom>
        </p:spPr>
      </p:pic>
      <p:sp>
        <p:nvSpPr>
          <p:cNvPr id="7" name="TextBox 6"/>
          <p:cNvSpPr txBox="1"/>
          <p:nvPr/>
        </p:nvSpPr>
        <p:spPr>
          <a:xfrm>
            <a:off x="609600" y="5737265"/>
            <a:ext cx="3709285" cy="276999"/>
          </a:xfrm>
          <a:prstGeom prst="rect">
            <a:avLst/>
          </a:prstGeom>
          <a:noFill/>
        </p:spPr>
        <p:txBody>
          <a:bodyPr wrap="none" rtlCol="0">
            <a:spAutoFit/>
          </a:bodyPr>
          <a:lstStyle/>
          <a:p>
            <a:r>
              <a:rPr lang="en-US" sz="1200" dirty="0"/>
              <a:t>http://www.xray.cz/xray/csca/kol2014/abst/moncol.htm</a:t>
            </a:r>
          </a:p>
        </p:txBody>
      </p:sp>
    </p:spTree>
    <p:extLst>
      <p:ext uri="{BB962C8B-B14F-4D97-AF65-F5344CB8AC3E}">
        <p14:creationId xmlns:p14="http://schemas.microsoft.com/office/powerpoint/2010/main" val="28152553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990600"/>
            <a:ext cx="1000980" cy="369332"/>
          </a:xfrm>
          <a:prstGeom prst="rect">
            <a:avLst/>
          </a:prstGeom>
          <a:noFill/>
        </p:spPr>
        <p:txBody>
          <a:bodyPr wrap="none" rtlCol="0">
            <a:spAutoFit/>
          </a:bodyPr>
          <a:lstStyle/>
          <a:p>
            <a:r>
              <a:rPr lang="en-US" b="1" dirty="0"/>
              <a:t>Disorder</a:t>
            </a:r>
          </a:p>
        </p:txBody>
      </p:sp>
      <p:pic>
        <p:nvPicPr>
          <p:cNvPr id="4" name="Picture 3"/>
          <p:cNvPicPr>
            <a:picLocks noChangeAspect="1"/>
          </p:cNvPicPr>
          <p:nvPr/>
        </p:nvPicPr>
        <p:blipFill>
          <a:blip r:embed="rId2"/>
          <a:stretch>
            <a:fillRect/>
          </a:stretch>
        </p:blipFill>
        <p:spPr>
          <a:xfrm>
            <a:off x="1143000" y="1524000"/>
            <a:ext cx="6534150" cy="4152900"/>
          </a:xfrm>
          <a:prstGeom prst="rect">
            <a:avLst/>
          </a:prstGeom>
        </p:spPr>
      </p:pic>
      <p:sp>
        <p:nvSpPr>
          <p:cNvPr id="7" name="TextBox 6"/>
          <p:cNvSpPr txBox="1"/>
          <p:nvPr/>
        </p:nvSpPr>
        <p:spPr>
          <a:xfrm>
            <a:off x="609600" y="5737265"/>
            <a:ext cx="3709285" cy="276999"/>
          </a:xfrm>
          <a:prstGeom prst="rect">
            <a:avLst/>
          </a:prstGeom>
          <a:noFill/>
        </p:spPr>
        <p:txBody>
          <a:bodyPr wrap="none" rtlCol="0">
            <a:spAutoFit/>
          </a:bodyPr>
          <a:lstStyle/>
          <a:p>
            <a:r>
              <a:rPr lang="en-US" sz="1200" dirty="0"/>
              <a:t>http://www.xray.cz/xray/csca/kol2014/abst/moncol.htm</a:t>
            </a:r>
          </a:p>
        </p:txBody>
      </p:sp>
    </p:spTree>
    <p:extLst>
      <p:ext uri="{BB962C8B-B14F-4D97-AF65-F5344CB8AC3E}">
        <p14:creationId xmlns:p14="http://schemas.microsoft.com/office/powerpoint/2010/main" val="187030118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1073527"/>
            <a:ext cx="2363019" cy="369332"/>
          </a:xfrm>
          <a:prstGeom prst="rect">
            <a:avLst/>
          </a:prstGeom>
          <a:noFill/>
        </p:spPr>
        <p:txBody>
          <a:bodyPr wrap="none" rtlCol="0">
            <a:spAutoFit/>
          </a:bodyPr>
          <a:lstStyle/>
          <a:p>
            <a:r>
              <a:rPr lang="en-US" b="1" dirty="0"/>
              <a:t>How to refine disorder</a:t>
            </a:r>
          </a:p>
        </p:txBody>
      </p:sp>
      <p:sp>
        <p:nvSpPr>
          <p:cNvPr id="5" name="TextBox 4"/>
          <p:cNvSpPr txBox="1"/>
          <p:nvPr/>
        </p:nvSpPr>
        <p:spPr>
          <a:xfrm>
            <a:off x="381000" y="1530727"/>
            <a:ext cx="8458200" cy="4031873"/>
          </a:xfrm>
          <a:prstGeom prst="rect">
            <a:avLst/>
          </a:prstGeom>
          <a:noFill/>
        </p:spPr>
        <p:txBody>
          <a:bodyPr wrap="square" rtlCol="0">
            <a:spAutoFit/>
          </a:bodyPr>
          <a:lstStyle/>
          <a:p>
            <a:pPr marL="285750" indent="-285750">
              <a:buFont typeface="Wingdings" panose="05000000000000000000" pitchFamily="2" charset="2"/>
              <a:buChar char="v"/>
            </a:pPr>
            <a:r>
              <a:rPr lang="en-US" sz="1600" dirty="0"/>
              <a:t>In well defined structures collected to high resolution disordered atoms can sometimes be refined just the same as “normal” atoms.</a:t>
            </a:r>
          </a:p>
          <a:p>
            <a:pPr marL="285750" indent="-285750">
              <a:buFont typeface="Wingdings" panose="05000000000000000000" pitchFamily="2" charset="2"/>
              <a:buChar char="v"/>
            </a:pPr>
            <a:endParaRPr lang="en-US" sz="1600" dirty="0"/>
          </a:p>
          <a:p>
            <a:pPr marL="285750" indent="-285750">
              <a:buFont typeface="Wingdings" panose="05000000000000000000" pitchFamily="2" charset="2"/>
              <a:buChar char="v"/>
            </a:pPr>
            <a:r>
              <a:rPr lang="en-US" sz="1600" dirty="0"/>
              <a:t>In lower quality structures, or when disordered atoms are very close to each other (when they “do overlap”) this is not the case anymore.</a:t>
            </a:r>
          </a:p>
          <a:p>
            <a:pPr marL="285750" indent="-285750">
              <a:buFont typeface="Wingdings" panose="05000000000000000000" pitchFamily="2" charset="2"/>
              <a:buChar char="v"/>
            </a:pPr>
            <a:endParaRPr lang="en-US" sz="1600" dirty="0"/>
          </a:p>
          <a:p>
            <a:pPr marL="285750" indent="-285750">
              <a:buFont typeface="Wingdings" panose="05000000000000000000" pitchFamily="2" charset="2"/>
              <a:buChar char="v"/>
            </a:pPr>
            <a:r>
              <a:rPr lang="en-US" sz="1600" dirty="0"/>
              <a:t>If atoms are closer to each other than the “resolution” of the dataset, then they become indistinguishable in the electron density map and only their sum can be effectively refined. If refined individually, parameters of the two atoms become “correlated”.</a:t>
            </a:r>
          </a:p>
          <a:p>
            <a:endParaRPr lang="en-US" sz="1600" dirty="0"/>
          </a:p>
          <a:p>
            <a:pPr marL="285750" indent="-285750">
              <a:buFont typeface="Wingdings" panose="05000000000000000000" pitchFamily="2" charset="2"/>
              <a:buChar char="v"/>
            </a:pPr>
            <a:r>
              <a:rPr lang="en-US" sz="1600" dirty="0"/>
              <a:t>To refine the individual parts in a chemically or physically meaningful way, special refinement procedures are needed:</a:t>
            </a:r>
          </a:p>
          <a:p>
            <a:pPr marL="285750" indent="-285750">
              <a:buFont typeface="Wingdings" panose="05000000000000000000" pitchFamily="2" charset="2"/>
              <a:buChar char="v"/>
            </a:pPr>
            <a:endParaRPr lang="en-US" sz="1600" dirty="0"/>
          </a:p>
          <a:p>
            <a:pPr marL="457200" indent="-228600">
              <a:buFont typeface="Arial" panose="020B0604020202020204" pitchFamily="34" charset="0"/>
              <a:buChar char="•"/>
            </a:pPr>
            <a:r>
              <a:rPr lang="en-US" sz="1600" dirty="0"/>
              <a:t>Use of </a:t>
            </a:r>
            <a:r>
              <a:rPr lang="en-US" sz="1600" b="1" dirty="0"/>
              <a:t>geometric</a:t>
            </a:r>
            <a:r>
              <a:rPr lang="en-US" sz="1600" dirty="0"/>
              <a:t> </a:t>
            </a:r>
            <a:r>
              <a:rPr lang="en-US" sz="1600" b="1" dirty="0"/>
              <a:t>restraints</a:t>
            </a:r>
            <a:r>
              <a:rPr lang="en-US" sz="1600" dirty="0"/>
              <a:t> that force equivalent bond distances and angles to be similar</a:t>
            </a:r>
          </a:p>
          <a:p>
            <a:pPr marL="457200" indent="-228600">
              <a:buFont typeface="Arial" panose="020B0604020202020204" pitchFamily="34" charset="0"/>
              <a:buChar char="•"/>
            </a:pPr>
            <a:r>
              <a:rPr lang="en-US" sz="1600" b="1" dirty="0"/>
              <a:t>Restraints for thermal parameters </a:t>
            </a:r>
            <a:r>
              <a:rPr lang="en-US" sz="1600" dirty="0"/>
              <a:t>to make neighboring ADPs similar, or to make individual ADPs more well behaved</a:t>
            </a:r>
          </a:p>
        </p:txBody>
      </p:sp>
      <p:sp>
        <p:nvSpPr>
          <p:cNvPr id="4" name="TextBox 3"/>
          <p:cNvSpPr txBox="1"/>
          <p:nvPr/>
        </p:nvSpPr>
        <p:spPr>
          <a:xfrm>
            <a:off x="228600" y="6400800"/>
            <a:ext cx="5236370" cy="276999"/>
          </a:xfrm>
          <a:prstGeom prst="rect">
            <a:avLst/>
          </a:prstGeom>
          <a:noFill/>
        </p:spPr>
        <p:txBody>
          <a:bodyPr wrap="none" rtlCol="0">
            <a:spAutoFit/>
          </a:bodyPr>
          <a:lstStyle/>
          <a:p>
            <a:r>
              <a:rPr lang="en-US" sz="1200" dirty="0"/>
              <a:t>P. Müller et al., Crystal Structure Refinement. A Crystallographer's Guide to Shelxl</a:t>
            </a:r>
          </a:p>
        </p:txBody>
      </p:sp>
    </p:spTree>
    <p:extLst>
      <p:ext uri="{BB962C8B-B14F-4D97-AF65-F5344CB8AC3E}">
        <p14:creationId xmlns:p14="http://schemas.microsoft.com/office/powerpoint/2010/main" val="118783369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57200" y="1219200"/>
            <a:ext cx="2678490" cy="369332"/>
          </a:xfrm>
          <a:prstGeom prst="rect">
            <a:avLst/>
          </a:prstGeom>
          <a:noFill/>
        </p:spPr>
        <p:txBody>
          <a:bodyPr wrap="none" rtlCol="0">
            <a:spAutoFit/>
          </a:bodyPr>
          <a:lstStyle/>
          <a:p>
            <a:r>
              <a:rPr lang="en-US" b="1" dirty="0"/>
              <a:t>Restraints and Constraints</a:t>
            </a:r>
          </a:p>
        </p:txBody>
      </p:sp>
      <p:sp>
        <p:nvSpPr>
          <p:cNvPr id="5" name="TextBox 4"/>
          <p:cNvSpPr txBox="1"/>
          <p:nvPr/>
        </p:nvSpPr>
        <p:spPr>
          <a:xfrm>
            <a:off x="381000" y="2174081"/>
            <a:ext cx="8458200" cy="4247317"/>
          </a:xfrm>
          <a:prstGeom prst="rect">
            <a:avLst/>
          </a:prstGeom>
          <a:noFill/>
        </p:spPr>
        <p:txBody>
          <a:bodyPr wrap="square" rtlCol="0">
            <a:spAutoFit/>
          </a:bodyPr>
          <a:lstStyle/>
          <a:p>
            <a:r>
              <a:rPr lang="en-US" b="1" dirty="0"/>
              <a:t>Common constraints used:</a:t>
            </a:r>
            <a:r>
              <a:rPr lang="en-US" dirty="0"/>
              <a:t> </a:t>
            </a:r>
          </a:p>
          <a:p>
            <a:endParaRPr lang="en-US" dirty="0"/>
          </a:p>
          <a:p>
            <a:r>
              <a:rPr lang="en-US" dirty="0"/>
              <a:t>EADP: 		</a:t>
            </a:r>
            <a:r>
              <a:rPr lang="en-US" b="1" dirty="0"/>
              <a:t>E</a:t>
            </a:r>
            <a:r>
              <a:rPr lang="en-US" dirty="0"/>
              <a:t>quivalent </a:t>
            </a:r>
            <a:r>
              <a:rPr lang="en-US" b="1" dirty="0"/>
              <a:t>A</a:t>
            </a:r>
            <a:r>
              <a:rPr lang="en-US" dirty="0"/>
              <a:t>nisotropic </a:t>
            </a:r>
            <a:r>
              <a:rPr lang="en-US" b="1" dirty="0"/>
              <a:t>D</a:t>
            </a:r>
            <a:r>
              <a:rPr lang="en-US" dirty="0"/>
              <a:t>isplacement </a:t>
            </a:r>
            <a:r>
              <a:rPr lang="en-US" b="1" dirty="0"/>
              <a:t>P</a:t>
            </a:r>
            <a:r>
              <a:rPr lang="en-US" dirty="0"/>
              <a:t>arameter – makes ADPs of 			listed atoms identical.</a:t>
            </a:r>
          </a:p>
          <a:p>
            <a:r>
              <a:rPr lang="en-US" dirty="0"/>
              <a:t>EXYZ:		</a:t>
            </a:r>
            <a:r>
              <a:rPr lang="en-US" b="1" dirty="0"/>
              <a:t>E</a:t>
            </a:r>
            <a:r>
              <a:rPr lang="en-US" dirty="0"/>
              <a:t>quivalent </a:t>
            </a:r>
            <a:r>
              <a:rPr lang="en-US" b="1" dirty="0"/>
              <a:t>XYZ</a:t>
            </a:r>
            <a:r>
              <a:rPr lang="en-US" dirty="0"/>
              <a:t> coordinates – keeps positions of listed atoms 			identical.</a:t>
            </a:r>
          </a:p>
          <a:p>
            <a:r>
              <a:rPr lang="en-US" dirty="0"/>
              <a:t>AFIX 66:		Constrains a six membered ring to resemble an ideal hexagon 			(aromatic ring with 120</a:t>
            </a:r>
            <a:r>
              <a:rPr lang="en-US" dirty="0">
                <a:sym typeface="Symbol"/>
              </a:rPr>
              <a:t></a:t>
            </a:r>
            <a:r>
              <a:rPr lang="en-US" dirty="0"/>
              <a:t> angles and 1.39 Å atom distances, good for 			benzenes and pyridines).</a:t>
            </a:r>
          </a:p>
          <a:p>
            <a:r>
              <a:rPr lang="en-US" dirty="0"/>
              <a:t>CHIV 0:		</a:t>
            </a:r>
            <a:r>
              <a:rPr lang="en-US" b="1" dirty="0" err="1"/>
              <a:t>CHI</a:t>
            </a:r>
            <a:r>
              <a:rPr lang="en-US" dirty="0" err="1"/>
              <a:t>ral</a:t>
            </a:r>
            <a:r>
              <a:rPr lang="en-US" dirty="0"/>
              <a:t> </a:t>
            </a:r>
            <a:r>
              <a:rPr lang="en-US" b="1" dirty="0"/>
              <a:t>V</a:t>
            </a:r>
            <a:r>
              <a:rPr lang="en-US" dirty="0"/>
              <a:t>olume </a:t>
            </a:r>
            <a:r>
              <a:rPr lang="en-US" b="1" dirty="0"/>
              <a:t>0</a:t>
            </a:r>
            <a:r>
              <a:rPr lang="en-US" dirty="0"/>
              <a:t> – Constrains an atom with three bonds to be exactly 		planar.</a:t>
            </a:r>
          </a:p>
          <a:p>
            <a:r>
              <a:rPr lang="en-US" dirty="0"/>
              <a:t> </a:t>
            </a:r>
          </a:p>
          <a:p>
            <a:endParaRPr lang="en-US" dirty="0"/>
          </a:p>
          <a:p>
            <a:endParaRPr lang="en-US" dirty="0"/>
          </a:p>
          <a:p>
            <a:endParaRPr lang="en-US" dirty="0"/>
          </a:p>
        </p:txBody>
      </p:sp>
    </p:spTree>
    <p:extLst>
      <p:ext uri="{BB962C8B-B14F-4D97-AF65-F5344CB8AC3E}">
        <p14:creationId xmlns:p14="http://schemas.microsoft.com/office/powerpoint/2010/main" val="111243579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381000" y="990600"/>
            <a:ext cx="8458200" cy="5909310"/>
          </a:xfrm>
          <a:prstGeom prst="rect">
            <a:avLst/>
          </a:prstGeom>
          <a:noFill/>
        </p:spPr>
        <p:txBody>
          <a:bodyPr wrap="square" rtlCol="0">
            <a:spAutoFit/>
          </a:bodyPr>
          <a:lstStyle/>
          <a:p>
            <a:r>
              <a:rPr lang="en-US" b="1" dirty="0"/>
              <a:t>Common restraints used: </a:t>
            </a:r>
          </a:p>
          <a:p>
            <a:endParaRPr lang="en-US" dirty="0"/>
          </a:p>
          <a:p>
            <a:r>
              <a:rPr lang="en-US" dirty="0"/>
              <a:t>SADI:	</a:t>
            </a:r>
            <a:r>
              <a:rPr lang="en-US" b="1" dirty="0" err="1"/>
              <a:t>SA</a:t>
            </a:r>
            <a:r>
              <a:rPr lang="en-US" dirty="0" err="1"/>
              <a:t>me</a:t>
            </a:r>
            <a:r>
              <a:rPr lang="en-US" dirty="0"/>
              <a:t> </a:t>
            </a:r>
            <a:r>
              <a:rPr lang="en-US" b="1" dirty="0" err="1"/>
              <a:t>DI</a:t>
            </a:r>
            <a:r>
              <a:rPr lang="en-US" dirty="0" err="1"/>
              <a:t>stance</a:t>
            </a:r>
            <a:r>
              <a:rPr lang="en-US" dirty="0"/>
              <a:t> – restrains the distances between the atom pairs listed to be 	similar.</a:t>
            </a:r>
          </a:p>
          <a:p>
            <a:r>
              <a:rPr lang="en-US" dirty="0"/>
              <a:t>SAME:	makes the 1,2 and 1,3 distances (bonds and angles) of the atoms listed similar 	to those of the atoms following the SAME command.</a:t>
            </a:r>
          </a:p>
          <a:p>
            <a:r>
              <a:rPr lang="en-US" dirty="0"/>
              <a:t>DFIX:	</a:t>
            </a:r>
            <a:r>
              <a:rPr lang="en-US" b="1" dirty="0"/>
              <a:t>D</a:t>
            </a:r>
            <a:r>
              <a:rPr lang="en-US" dirty="0"/>
              <a:t>istance </a:t>
            </a:r>
            <a:r>
              <a:rPr lang="en-US" b="1" dirty="0" err="1"/>
              <a:t>FIX</a:t>
            </a:r>
            <a:r>
              <a:rPr lang="en-US" dirty="0" err="1"/>
              <a:t>ed</a:t>
            </a:r>
            <a:r>
              <a:rPr lang="en-US" dirty="0"/>
              <a:t>: Restrains the distances between listed pairs of atoms to a 	target value (given before the atom pairs).</a:t>
            </a:r>
          </a:p>
          <a:p>
            <a:r>
              <a:rPr lang="en-US" dirty="0"/>
              <a:t>ISOR:	</a:t>
            </a:r>
            <a:r>
              <a:rPr lang="en-US" b="1" dirty="0" err="1"/>
              <a:t>ISO</a:t>
            </a:r>
            <a:r>
              <a:rPr lang="en-US" dirty="0" err="1"/>
              <a:t>tropic</a:t>
            </a:r>
            <a:r>
              <a:rPr lang="en-US" dirty="0"/>
              <a:t> </a:t>
            </a:r>
            <a:r>
              <a:rPr lang="en-US" b="1" dirty="0"/>
              <a:t>R</a:t>
            </a:r>
            <a:r>
              <a:rPr lang="en-US" dirty="0"/>
              <a:t>estraint - Makes listed atoms less anisotropic.</a:t>
            </a:r>
          </a:p>
          <a:p>
            <a:r>
              <a:rPr lang="en-US" dirty="0"/>
              <a:t>RIGU: 	</a:t>
            </a:r>
            <a:r>
              <a:rPr lang="en-US" b="1" dirty="0" err="1"/>
              <a:t>RIG</a:t>
            </a:r>
            <a:r>
              <a:rPr lang="en-US" dirty="0" err="1"/>
              <a:t>id</a:t>
            </a:r>
            <a:r>
              <a:rPr lang="en-US" dirty="0"/>
              <a:t> </a:t>
            </a:r>
            <a:r>
              <a:rPr lang="en-US" b="1" dirty="0"/>
              <a:t>U</a:t>
            </a:r>
            <a:r>
              <a:rPr lang="en-US" dirty="0"/>
              <a:t>s along bonds – A rigid bond restraint for bonded and second next 	atoms. Covalent bonds required. Replaces DELU (only for next neighbors).</a:t>
            </a:r>
          </a:p>
          <a:p>
            <a:r>
              <a:rPr lang="en-US" dirty="0"/>
              <a:t>SIMU:	</a:t>
            </a:r>
            <a:r>
              <a:rPr lang="en-US" b="1" dirty="0" err="1"/>
              <a:t>SIM</a:t>
            </a:r>
            <a:r>
              <a:rPr lang="en-US" dirty="0" err="1"/>
              <a:t>ilar</a:t>
            </a:r>
            <a:r>
              <a:rPr lang="en-US" dirty="0"/>
              <a:t> </a:t>
            </a:r>
            <a:r>
              <a:rPr lang="en-US" b="1" dirty="0" err="1"/>
              <a:t>U</a:t>
            </a:r>
            <a:r>
              <a:rPr lang="en-US" dirty="0" err="1"/>
              <a:t>ij</a:t>
            </a:r>
            <a:r>
              <a:rPr lang="en-US" dirty="0"/>
              <a:t> components – makes the APDs of listed atoms similar to each other, 	even if not bonded. A distance cutoff (default 2) is used instead. Commonly 	used </a:t>
            </a:r>
            <a:r>
              <a:rPr lang="en-US" dirty="0" err="1"/>
              <a:t>esd</a:t>
            </a:r>
            <a:r>
              <a:rPr lang="en-US" dirty="0"/>
              <a:t> is 0.01 Å</a:t>
            </a:r>
            <a:r>
              <a:rPr lang="en-US" baseline="30000" dirty="0"/>
              <a:t>2</a:t>
            </a:r>
            <a:r>
              <a:rPr lang="en-US" dirty="0"/>
              <a:t> (“SIMU 0.01 </a:t>
            </a:r>
            <a:r>
              <a:rPr lang="en-US" dirty="0" err="1"/>
              <a:t>atomnames</a:t>
            </a:r>
            <a:r>
              <a:rPr lang="en-US" dirty="0"/>
              <a:t>”). </a:t>
            </a:r>
          </a:p>
          <a:p>
            <a:r>
              <a:rPr lang="en-US" dirty="0"/>
              <a:t>FLAT:	Restrains the atoms listed to lie approximately within one plane.</a:t>
            </a:r>
          </a:p>
          <a:p>
            <a:r>
              <a:rPr lang="en-US" dirty="0"/>
              <a:t>DAMP:	</a:t>
            </a:r>
            <a:r>
              <a:rPr lang="en-US" b="1" dirty="0" err="1"/>
              <a:t>DAMP</a:t>
            </a:r>
            <a:r>
              <a:rPr lang="en-US" dirty="0" err="1"/>
              <a:t>ens</a:t>
            </a:r>
            <a:r>
              <a:rPr lang="en-US" dirty="0"/>
              <a:t> atom movements, good when structure “falls apart” during 	refinement. Use only while building the structural model, not in the final 	refinement. Commonly used values are 2000 or 200 (higher value </a:t>
            </a:r>
            <a:r>
              <a:rPr lang="en-US" dirty="0">
                <a:sym typeface="Symbol" panose="05050102010706020507" pitchFamily="18" charset="2"/>
              </a:rPr>
              <a:t> </a:t>
            </a:r>
            <a:r>
              <a:rPr lang="en-US" dirty="0"/>
              <a:t>more 	dampening)</a:t>
            </a:r>
          </a:p>
          <a:p>
            <a:endParaRPr lang="en-US" dirty="0"/>
          </a:p>
          <a:p>
            <a:r>
              <a:rPr lang="en-US" dirty="0"/>
              <a:t>For all </a:t>
            </a:r>
            <a:r>
              <a:rPr lang="en-US" dirty="0" err="1"/>
              <a:t>Shelx</a:t>
            </a:r>
            <a:r>
              <a:rPr lang="en-US" dirty="0"/>
              <a:t> instructions, see http://shelx.uni-ac.gwdg.de/SHELX/shelxl_html.php</a:t>
            </a:r>
          </a:p>
        </p:txBody>
      </p:sp>
    </p:spTree>
    <p:extLst>
      <p:ext uri="{BB962C8B-B14F-4D97-AF65-F5344CB8AC3E}">
        <p14:creationId xmlns:p14="http://schemas.microsoft.com/office/powerpoint/2010/main" val="176193054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pic>
        <p:nvPicPr>
          <p:cNvPr id="46082" name="Picture 2"/>
          <p:cNvPicPr>
            <a:picLocks noChangeAspect="1" noChangeArrowheads="1"/>
          </p:cNvPicPr>
          <p:nvPr/>
        </p:nvPicPr>
        <p:blipFill>
          <a:blip r:embed="rId2" cstate="print"/>
          <a:srcRect/>
          <a:stretch>
            <a:fillRect/>
          </a:stretch>
        </p:blipFill>
        <p:spPr bwMode="auto">
          <a:xfrm>
            <a:off x="914400" y="1524000"/>
            <a:ext cx="7315200" cy="4345663"/>
          </a:xfrm>
          <a:prstGeom prst="rect">
            <a:avLst/>
          </a:prstGeom>
          <a:noFill/>
          <a:ln w="9525">
            <a:noFill/>
            <a:miter lim="800000"/>
            <a:headEnd/>
            <a:tailEnd/>
          </a:ln>
        </p:spPr>
      </p:pic>
      <p:sp>
        <p:nvSpPr>
          <p:cNvPr id="4" name="TextBox 3"/>
          <p:cNvSpPr txBox="1"/>
          <p:nvPr/>
        </p:nvSpPr>
        <p:spPr>
          <a:xfrm>
            <a:off x="609600" y="6412498"/>
            <a:ext cx="5236370" cy="276999"/>
          </a:xfrm>
          <a:prstGeom prst="rect">
            <a:avLst/>
          </a:prstGeom>
          <a:noFill/>
        </p:spPr>
        <p:txBody>
          <a:bodyPr wrap="none" rtlCol="0">
            <a:spAutoFit/>
          </a:bodyPr>
          <a:lstStyle/>
          <a:p>
            <a:r>
              <a:rPr lang="en-US" sz="1200" dirty="0"/>
              <a:t>P. Müller et al., Crystal Structure Refinement. A Crystallographer's Guide to Shelxl</a:t>
            </a:r>
          </a:p>
        </p:txBody>
      </p:sp>
    </p:spTree>
    <p:extLst>
      <p:ext uri="{BB962C8B-B14F-4D97-AF65-F5344CB8AC3E}">
        <p14:creationId xmlns:p14="http://schemas.microsoft.com/office/powerpoint/2010/main" val="185973541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1225927"/>
            <a:ext cx="2363019" cy="369332"/>
          </a:xfrm>
          <a:prstGeom prst="rect">
            <a:avLst/>
          </a:prstGeom>
          <a:noFill/>
        </p:spPr>
        <p:txBody>
          <a:bodyPr wrap="none" rtlCol="0">
            <a:spAutoFit/>
          </a:bodyPr>
          <a:lstStyle/>
          <a:p>
            <a:r>
              <a:rPr lang="en-US" b="1" dirty="0"/>
              <a:t>How to refine disorder</a:t>
            </a:r>
          </a:p>
        </p:txBody>
      </p:sp>
      <p:sp>
        <p:nvSpPr>
          <p:cNvPr id="5" name="TextBox 4"/>
          <p:cNvSpPr txBox="1"/>
          <p:nvPr/>
        </p:nvSpPr>
        <p:spPr>
          <a:xfrm>
            <a:off x="401263" y="1911727"/>
            <a:ext cx="8458200" cy="4031873"/>
          </a:xfrm>
          <a:prstGeom prst="rect">
            <a:avLst/>
          </a:prstGeom>
          <a:noFill/>
        </p:spPr>
        <p:txBody>
          <a:bodyPr wrap="square" rtlCol="0">
            <a:spAutoFit/>
          </a:bodyPr>
          <a:lstStyle/>
          <a:p>
            <a:pPr marL="285750" indent="-285750">
              <a:buFont typeface="Wingdings" panose="05000000000000000000" pitchFamily="2" charset="2"/>
              <a:buChar char="v"/>
            </a:pPr>
            <a:r>
              <a:rPr lang="en-US" sz="1600" dirty="0"/>
              <a:t>To identify disorder, look for the following:</a:t>
            </a:r>
          </a:p>
          <a:p>
            <a:pPr marL="285750" indent="-285750">
              <a:buFont typeface="Wingdings" panose="05000000000000000000" pitchFamily="2" charset="2"/>
              <a:buChar char="v"/>
            </a:pPr>
            <a:endParaRPr lang="en-US" sz="1600" dirty="0"/>
          </a:p>
          <a:p>
            <a:pPr marL="285750" indent="-285750">
              <a:buFont typeface="Wingdings" panose="05000000000000000000" pitchFamily="2" charset="2"/>
              <a:buChar char="v"/>
            </a:pPr>
            <a:endParaRPr lang="en-US" sz="1600" dirty="0"/>
          </a:p>
          <a:p>
            <a:pPr marL="285750" indent="-285750">
              <a:buFont typeface="Arial" panose="020B0604020202020204" pitchFamily="34" charset="0"/>
              <a:buChar char="•"/>
            </a:pPr>
            <a:r>
              <a:rPr lang="en-US" sz="1600" dirty="0"/>
              <a:t>Are there additional electron density peaks that do not match the already defined atoms? They could belong to a second minor moiety.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Are ADPs unusually large? Maybe this atom is only partially occupied. Look for electron density that might match a second moiety.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Are ADPs unusually elongated? Maybe this atom is disordered and should be split.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Are bond distances or angles unusual? Averaging of disordered atoms artificially reduces bond lengths (e.g. a THF molecule with apparent double bonds)</a:t>
            </a:r>
          </a:p>
          <a:p>
            <a:pPr marL="285750" indent="-285750">
              <a:buFont typeface="Arial" panose="020B0604020202020204" pitchFamily="34" charset="0"/>
              <a:buChar char="•"/>
            </a:pPr>
            <a:endParaRPr lang="en-US" sz="1600" dirty="0"/>
          </a:p>
          <a:p>
            <a:pPr marL="285750" indent="-285750">
              <a:buFont typeface="Wingdings" panose="05000000000000000000" pitchFamily="2" charset="2"/>
              <a:buChar char="v"/>
            </a:pPr>
            <a:endParaRPr lang="en-US" sz="1600" dirty="0"/>
          </a:p>
          <a:p>
            <a:pPr marL="285750" indent="-285750">
              <a:buFont typeface="Wingdings" panose="05000000000000000000" pitchFamily="2" charset="2"/>
              <a:buChar char="v"/>
            </a:pPr>
            <a:endParaRPr lang="en-US" sz="1600" dirty="0"/>
          </a:p>
        </p:txBody>
      </p:sp>
    </p:spTree>
    <p:extLst>
      <p:ext uri="{BB962C8B-B14F-4D97-AF65-F5344CB8AC3E}">
        <p14:creationId xmlns:p14="http://schemas.microsoft.com/office/powerpoint/2010/main" val="169190013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990600"/>
            <a:ext cx="2363019" cy="369332"/>
          </a:xfrm>
          <a:prstGeom prst="rect">
            <a:avLst/>
          </a:prstGeom>
          <a:noFill/>
        </p:spPr>
        <p:txBody>
          <a:bodyPr wrap="none" rtlCol="0">
            <a:spAutoFit/>
          </a:bodyPr>
          <a:lstStyle/>
          <a:p>
            <a:r>
              <a:rPr lang="en-US" b="1" dirty="0"/>
              <a:t>How to refine disorder</a:t>
            </a:r>
          </a:p>
        </p:txBody>
      </p:sp>
      <p:sp>
        <p:nvSpPr>
          <p:cNvPr id="5" name="TextBox 4"/>
          <p:cNvSpPr txBox="1"/>
          <p:nvPr/>
        </p:nvSpPr>
        <p:spPr>
          <a:xfrm>
            <a:off x="401263" y="1371600"/>
            <a:ext cx="8458200" cy="5262979"/>
          </a:xfrm>
          <a:prstGeom prst="rect">
            <a:avLst/>
          </a:prstGeom>
          <a:noFill/>
        </p:spPr>
        <p:txBody>
          <a:bodyPr wrap="square" rtlCol="0">
            <a:spAutoFit/>
          </a:bodyPr>
          <a:lstStyle/>
          <a:p>
            <a:pPr marL="285750" indent="-285750">
              <a:buFont typeface="Wingdings" panose="05000000000000000000" pitchFamily="2" charset="2"/>
              <a:buChar char="v"/>
            </a:pPr>
            <a:r>
              <a:rPr lang="en-US" sz="1600" b="1" dirty="0"/>
              <a:t>Disorder in a general position</a:t>
            </a:r>
            <a:r>
              <a:rPr lang="en-US" sz="1600" dirty="0"/>
              <a:t>:</a:t>
            </a:r>
          </a:p>
          <a:p>
            <a:pPr marL="285750" indent="-285750">
              <a:buFont typeface="Wingdings" panose="05000000000000000000" pitchFamily="2" charset="2"/>
              <a:buChar char="v"/>
            </a:pPr>
            <a:endParaRPr lang="en-US" sz="1600" dirty="0"/>
          </a:p>
          <a:p>
            <a:pPr marL="285750" indent="-285750">
              <a:buFont typeface="Arial" panose="020B0604020202020204" pitchFamily="34" charset="0"/>
              <a:buChar char="•"/>
            </a:pPr>
            <a:r>
              <a:rPr lang="en-US" sz="1600" dirty="0"/>
              <a:t>Two  or more entities are disordered with each other, but far away from any symmetry elements.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Assign the atoms of the entities and sort them into moieties. Add missing atoms by splitting existing atoms. Leave out H atoms at this time.</a:t>
            </a:r>
          </a:p>
          <a:p>
            <a:pPr marL="285750" indent="-285750">
              <a:buFont typeface="Arial" panose="020B0604020202020204" pitchFamily="34" charset="0"/>
              <a:buChar char="•"/>
            </a:pPr>
            <a:r>
              <a:rPr lang="en-US" sz="1600" dirty="0"/>
              <a:t>Place a “PART 1” before the first moiety, “PART 2” before the second, and “PART 0” after the end of the disordered segments. </a:t>
            </a:r>
          </a:p>
          <a:p>
            <a:pPr marL="285750" indent="-285750">
              <a:buFont typeface="Arial" panose="020B0604020202020204" pitchFamily="34" charset="0"/>
              <a:buChar char="•"/>
            </a:pPr>
            <a:r>
              <a:rPr lang="en-US" sz="1600" dirty="0"/>
              <a:t>Change the occupancies of the disordered atoms from 11.0000 to 21.0000 and -21.0000 (for 1</a:t>
            </a:r>
            <a:r>
              <a:rPr lang="en-US" sz="1600" baseline="30000" dirty="0"/>
              <a:t>st</a:t>
            </a:r>
            <a:r>
              <a:rPr lang="en-US" sz="1600" dirty="0"/>
              <a:t> and 2</a:t>
            </a:r>
            <a:r>
              <a:rPr lang="en-US" sz="1600" baseline="30000" dirty="0"/>
              <a:t>nd</a:t>
            </a:r>
            <a:r>
              <a:rPr lang="en-US" sz="1600" dirty="0"/>
              <a:t> moiety), or 21.0000, 31.0000, 41.0000 </a:t>
            </a:r>
            <a:r>
              <a:rPr lang="en-US" sz="1600" dirty="0" err="1"/>
              <a:t>etc</a:t>
            </a:r>
            <a:r>
              <a:rPr lang="en-US" sz="1600" dirty="0"/>
              <a:t> (if there  are more than two moieties; you’ll need a SUMP command as well).</a:t>
            </a:r>
          </a:p>
          <a:p>
            <a:pPr marL="285750" indent="-285750">
              <a:buFont typeface="Arial" panose="020B0604020202020204" pitchFamily="34" charset="0"/>
              <a:buChar char="•"/>
            </a:pPr>
            <a:r>
              <a:rPr lang="en-US" sz="1600" dirty="0"/>
              <a:t>If the disordered moieties are chemically identical, place a “SAME” command before the second/third </a:t>
            </a:r>
            <a:r>
              <a:rPr lang="en-US" sz="1600" dirty="0" err="1"/>
              <a:t>etc</a:t>
            </a:r>
            <a:r>
              <a:rPr lang="en-US" sz="1600" dirty="0"/>
              <a:t> moiety. Make sure the sequence in the atom list is the same for all moieties!</a:t>
            </a:r>
          </a:p>
          <a:p>
            <a:pPr marL="285750" indent="-285750">
              <a:buFont typeface="Arial" panose="020B0604020202020204" pitchFamily="34" charset="0"/>
              <a:buChar char="•"/>
            </a:pPr>
            <a:r>
              <a:rPr lang="en-US" sz="1600" dirty="0"/>
              <a:t>Add a “SIMU 0.01” command for all disordered atoms in the top section of the res file. </a:t>
            </a:r>
          </a:p>
          <a:p>
            <a:pPr marL="285750" indent="-285750">
              <a:buFont typeface="Arial" panose="020B0604020202020204" pitchFamily="34" charset="0"/>
              <a:buChar char="•"/>
            </a:pPr>
            <a:r>
              <a:rPr lang="en-US" sz="1600" dirty="0"/>
              <a:t>Check again!</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Run a refinement cycle. If the structure falls apart check your input again! If all seems fine, but the structure still falls apart, move atoms with identical positions slightly apart. </a:t>
            </a:r>
          </a:p>
          <a:p>
            <a:pPr marL="285750" indent="-285750">
              <a:buFont typeface="Arial" panose="020B0604020202020204" pitchFamily="34" charset="0"/>
              <a:buChar char="•"/>
            </a:pPr>
            <a:r>
              <a:rPr lang="en-US" sz="1600" dirty="0"/>
              <a:t>Refine until nothing changes any more. Check if the results are meaningful. </a:t>
            </a:r>
          </a:p>
          <a:p>
            <a:pPr marL="285750" indent="-285750">
              <a:buFont typeface="Arial" panose="020B0604020202020204" pitchFamily="34" charset="0"/>
              <a:buChar char="•"/>
            </a:pPr>
            <a:r>
              <a:rPr lang="en-US" sz="1600" dirty="0"/>
              <a:t>Swap atoms between moieties if needed. Use FLAT, SADI restraints if needed. Use ISOR and DFIX only if absolutely necessary. </a:t>
            </a:r>
          </a:p>
        </p:txBody>
      </p:sp>
    </p:spTree>
    <p:extLst>
      <p:ext uri="{BB962C8B-B14F-4D97-AF65-F5344CB8AC3E}">
        <p14:creationId xmlns:p14="http://schemas.microsoft.com/office/powerpoint/2010/main" val="24960638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457200" y="1143000"/>
            <a:ext cx="3657600" cy="5509200"/>
          </a:xfrm>
          <a:prstGeom prst="rect">
            <a:avLst/>
          </a:prstGeom>
          <a:noFill/>
        </p:spPr>
        <p:txBody>
          <a:bodyPr wrap="square" rtlCol="0">
            <a:spAutoFit/>
          </a:bodyPr>
          <a:lstStyle/>
          <a:p>
            <a:r>
              <a:rPr lang="en-US" sz="2800" b="1" dirty="0"/>
              <a:t>Braggs’ Law:</a:t>
            </a:r>
          </a:p>
          <a:p>
            <a:endParaRPr lang="en-US" sz="2000" dirty="0"/>
          </a:p>
          <a:p>
            <a:r>
              <a:rPr lang="en-US" sz="1600" dirty="0"/>
              <a:t>In reality: There is no such thing as a “reflection” on a “lattice plane”. All scattering happens at atoms (interaction of wave with the atom’s electrons).</a:t>
            </a:r>
          </a:p>
          <a:p>
            <a:endParaRPr lang="en-US" sz="1600" dirty="0"/>
          </a:p>
          <a:p>
            <a:r>
              <a:rPr lang="en-US" sz="1600" dirty="0"/>
              <a:t>The regular arrangement of atoms in a crystal lattice leads to constructive and destructive interference if the path length of the X-ray is a regular fraction of the unit cell repeat units (or combinations thereof, i.e. the d-spacing).</a:t>
            </a:r>
          </a:p>
          <a:p>
            <a:endParaRPr lang="en-US" sz="1600" dirty="0"/>
          </a:p>
          <a:p>
            <a:r>
              <a:rPr lang="en-US" sz="1600" dirty="0"/>
              <a:t>The result looks like as if X-ray beams are “reflected” at “planes” constructed from fractions of the unit cell repeat units (lattice planes). </a:t>
            </a:r>
          </a:p>
          <a:p>
            <a:endParaRPr lang="en-US" sz="1600" dirty="0"/>
          </a:p>
          <a:p>
            <a:r>
              <a:rPr lang="en-US" sz="1600" dirty="0"/>
              <a:t>In reality, there is only diffraction of waves, no reflection of beams. </a:t>
            </a:r>
            <a:endParaRPr lang="en-US" sz="2000" dirty="0"/>
          </a:p>
        </p:txBody>
      </p:sp>
      <p:sp>
        <p:nvSpPr>
          <p:cNvPr id="6" name="TextBox 5"/>
          <p:cNvSpPr txBox="1"/>
          <p:nvPr/>
        </p:nvSpPr>
        <p:spPr>
          <a:xfrm>
            <a:off x="5257800" y="1905000"/>
            <a:ext cx="2497800" cy="646331"/>
          </a:xfrm>
          <a:prstGeom prst="rect">
            <a:avLst/>
          </a:prstGeom>
          <a:noFill/>
        </p:spPr>
        <p:txBody>
          <a:bodyPr wrap="none" rtlCol="0">
            <a:spAutoFit/>
          </a:bodyPr>
          <a:lstStyle/>
          <a:p>
            <a:r>
              <a:rPr lang="en-US" sz="3600" dirty="0"/>
              <a:t>2d sin</a:t>
            </a:r>
            <a:r>
              <a:rPr lang="en-US" sz="3600" dirty="0">
                <a:sym typeface="Symbol"/>
              </a:rPr>
              <a:t> = n</a:t>
            </a:r>
            <a:endParaRPr lang="en-US" sz="3600" dirty="0"/>
          </a:p>
        </p:txBody>
      </p:sp>
      <p:pic>
        <p:nvPicPr>
          <p:cNvPr id="7" name="Picture 6"/>
          <p:cNvPicPr>
            <a:picLocks noChangeAspect="1"/>
          </p:cNvPicPr>
          <p:nvPr/>
        </p:nvPicPr>
        <p:blipFill>
          <a:blip r:embed="rId2"/>
          <a:stretch>
            <a:fillRect/>
          </a:stretch>
        </p:blipFill>
        <p:spPr>
          <a:xfrm>
            <a:off x="4267200" y="2667000"/>
            <a:ext cx="4495800" cy="3661036"/>
          </a:xfrm>
          <a:prstGeom prst="rect">
            <a:avLst/>
          </a:prstGeom>
        </p:spPr>
      </p:pic>
    </p:spTree>
    <p:extLst>
      <p:ext uri="{BB962C8B-B14F-4D97-AF65-F5344CB8AC3E}">
        <p14:creationId xmlns:p14="http://schemas.microsoft.com/office/powerpoint/2010/main" val="361296775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990600"/>
            <a:ext cx="2363019" cy="369332"/>
          </a:xfrm>
          <a:prstGeom prst="rect">
            <a:avLst/>
          </a:prstGeom>
          <a:noFill/>
        </p:spPr>
        <p:txBody>
          <a:bodyPr wrap="none" rtlCol="0">
            <a:spAutoFit/>
          </a:bodyPr>
          <a:lstStyle/>
          <a:p>
            <a:r>
              <a:rPr lang="en-US" b="1" dirty="0"/>
              <a:t>How to refine disorder</a:t>
            </a:r>
          </a:p>
        </p:txBody>
      </p:sp>
      <p:sp>
        <p:nvSpPr>
          <p:cNvPr id="5" name="TextBox 4"/>
          <p:cNvSpPr txBox="1"/>
          <p:nvPr/>
        </p:nvSpPr>
        <p:spPr>
          <a:xfrm>
            <a:off x="401263" y="1536442"/>
            <a:ext cx="8458200" cy="5262979"/>
          </a:xfrm>
          <a:prstGeom prst="rect">
            <a:avLst/>
          </a:prstGeom>
          <a:noFill/>
        </p:spPr>
        <p:txBody>
          <a:bodyPr wrap="square" rtlCol="0">
            <a:spAutoFit/>
          </a:bodyPr>
          <a:lstStyle/>
          <a:p>
            <a:pPr marL="285750" indent="-285750">
              <a:buFont typeface="Wingdings" panose="05000000000000000000" pitchFamily="2" charset="2"/>
              <a:buChar char="v"/>
            </a:pPr>
            <a:r>
              <a:rPr lang="en-US" sz="1600" b="1" dirty="0"/>
              <a:t>Disorder around a special position</a:t>
            </a:r>
            <a:r>
              <a:rPr lang="en-US" sz="1600" dirty="0"/>
              <a:t>:</a:t>
            </a:r>
          </a:p>
          <a:p>
            <a:pPr marL="285750" indent="-285750">
              <a:buFont typeface="Wingdings" panose="05000000000000000000" pitchFamily="2" charset="2"/>
              <a:buChar char="v"/>
            </a:pPr>
            <a:endParaRPr lang="en-US" sz="1600" dirty="0"/>
          </a:p>
          <a:p>
            <a:pPr marL="285750" indent="-285750">
              <a:buFont typeface="Arial" panose="020B0604020202020204" pitchFamily="34" charset="0"/>
              <a:buChar char="•"/>
            </a:pPr>
            <a:r>
              <a:rPr lang="en-US" sz="1600" dirty="0"/>
              <a:t>Two or more entities are disordered with each other around a symmetry element.</a:t>
            </a:r>
          </a:p>
          <a:p>
            <a:pPr marL="285750" indent="-285750">
              <a:buFont typeface="Arial" panose="020B0604020202020204" pitchFamily="34" charset="0"/>
              <a:buChar char="•"/>
            </a:pPr>
            <a:r>
              <a:rPr lang="en-US" sz="1600" dirty="0"/>
              <a:t>Typical are inversion centers, two-fold axes and mirror planes. </a:t>
            </a:r>
          </a:p>
          <a:p>
            <a:pPr marL="285750" indent="-285750">
              <a:buFont typeface="Arial" panose="020B0604020202020204" pitchFamily="34" charset="0"/>
              <a:buChar char="•"/>
            </a:pPr>
            <a:r>
              <a:rPr lang="en-US" sz="1600" dirty="0"/>
              <a:t>Disorder around three- and four-fold axis, intersections of multiple symmetry elements, </a:t>
            </a:r>
            <a:r>
              <a:rPr lang="en-US" sz="1600" dirty="0" err="1"/>
              <a:t>etc</a:t>
            </a:r>
            <a:r>
              <a:rPr lang="en-US" sz="1600" dirty="0"/>
              <a:t>, are often too complicated to refine.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Assign the atoms of ONE entity. Some atoms might be in the “wrong” position created by the symmetry element.</a:t>
            </a:r>
          </a:p>
          <a:p>
            <a:pPr marL="285750" indent="-285750">
              <a:buFont typeface="Arial" panose="020B0604020202020204" pitchFamily="34" charset="0"/>
              <a:buChar char="•"/>
            </a:pPr>
            <a:r>
              <a:rPr lang="en-US" sz="1600" dirty="0"/>
              <a:t>Place a “PART -1” command before the entity, “PART 0” after. Save the result and click “Grow” if needed.  </a:t>
            </a:r>
          </a:p>
          <a:p>
            <a:pPr marL="285750" indent="-285750">
              <a:buFont typeface="Arial" panose="020B0604020202020204" pitchFamily="34" charset="0"/>
              <a:buChar char="•"/>
            </a:pPr>
            <a:r>
              <a:rPr lang="en-US" sz="1600" dirty="0" err="1"/>
              <a:t>ShelXle</a:t>
            </a:r>
            <a:r>
              <a:rPr lang="en-US" sz="1600" dirty="0"/>
              <a:t> will show the second moiety created by the symmetry element as faded atoms (“ghost atoms”). </a:t>
            </a:r>
          </a:p>
          <a:p>
            <a:pPr marL="285750" indent="-285750">
              <a:buFont typeface="Arial" panose="020B0604020202020204" pitchFamily="34" charset="0"/>
              <a:buChar char="•"/>
            </a:pPr>
            <a:r>
              <a:rPr lang="en-US" sz="1600" dirty="0"/>
              <a:t>Use the “copy here” and “move here” features of </a:t>
            </a:r>
            <a:r>
              <a:rPr lang="en-US" sz="1600" dirty="0" err="1"/>
              <a:t>ShelXle</a:t>
            </a:r>
            <a:r>
              <a:rPr lang="en-US" sz="1600" dirty="0"/>
              <a:t> to place atoms meaningfully (right mouse click on ghost atoms). Rename and sort atoms (by hand).</a:t>
            </a:r>
          </a:p>
          <a:p>
            <a:pPr marL="285750" indent="-285750">
              <a:buFont typeface="Arial" panose="020B0604020202020204" pitchFamily="34" charset="0"/>
              <a:buChar char="•"/>
            </a:pPr>
            <a:r>
              <a:rPr lang="en-US" sz="1600" dirty="0"/>
              <a:t>Change the occupancies of the disordered atoms from 11.0000 to 10.5000 </a:t>
            </a:r>
          </a:p>
          <a:p>
            <a:pPr marL="285750" indent="-285750">
              <a:buFont typeface="Arial" panose="020B0604020202020204" pitchFamily="34" charset="0"/>
              <a:buChar char="•"/>
            </a:pPr>
            <a:r>
              <a:rPr lang="en-US" sz="1600" dirty="0"/>
              <a:t>If there is a chemically identical unit somewhere else in the structure, place a “SAME” command before the disordered moiety. Make sure the sequence in the atom list is the same. Use SADI commands for equivalent bonds.</a:t>
            </a:r>
          </a:p>
          <a:p>
            <a:pPr marL="285750" indent="-285750">
              <a:buFont typeface="Arial" panose="020B0604020202020204" pitchFamily="34" charset="0"/>
              <a:buChar char="•"/>
            </a:pPr>
            <a:r>
              <a:rPr lang="en-US" sz="1600" dirty="0"/>
              <a:t>Add a “SIMU 0.01” command for all disordered atoms in the top section of the res file. </a:t>
            </a:r>
          </a:p>
          <a:p>
            <a:pPr marL="285750" indent="-285750">
              <a:buFont typeface="Arial" panose="020B0604020202020204" pitchFamily="34" charset="0"/>
              <a:buChar char="•"/>
            </a:pPr>
            <a:r>
              <a:rPr lang="en-US" sz="1600" dirty="0"/>
              <a:t>Check again!</a:t>
            </a:r>
          </a:p>
        </p:txBody>
      </p:sp>
    </p:spTree>
    <p:extLst>
      <p:ext uri="{BB962C8B-B14F-4D97-AF65-F5344CB8AC3E}">
        <p14:creationId xmlns:p14="http://schemas.microsoft.com/office/powerpoint/2010/main" val="61842766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1219200"/>
            <a:ext cx="2363019" cy="369332"/>
          </a:xfrm>
          <a:prstGeom prst="rect">
            <a:avLst/>
          </a:prstGeom>
          <a:noFill/>
        </p:spPr>
        <p:txBody>
          <a:bodyPr wrap="none" rtlCol="0">
            <a:spAutoFit/>
          </a:bodyPr>
          <a:lstStyle/>
          <a:p>
            <a:r>
              <a:rPr lang="en-US" b="1" dirty="0"/>
              <a:t>How to refine disorder</a:t>
            </a:r>
          </a:p>
        </p:txBody>
      </p:sp>
      <p:sp>
        <p:nvSpPr>
          <p:cNvPr id="5" name="TextBox 4"/>
          <p:cNvSpPr txBox="1"/>
          <p:nvPr/>
        </p:nvSpPr>
        <p:spPr>
          <a:xfrm>
            <a:off x="401263" y="1906012"/>
            <a:ext cx="8458200" cy="3046988"/>
          </a:xfrm>
          <a:prstGeom prst="rect">
            <a:avLst/>
          </a:prstGeom>
          <a:noFill/>
        </p:spPr>
        <p:txBody>
          <a:bodyPr wrap="square" rtlCol="0">
            <a:spAutoFit/>
          </a:bodyPr>
          <a:lstStyle/>
          <a:p>
            <a:pPr marL="285750" indent="-285750">
              <a:buFont typeface="Wingdings" panose="05000000000000000000" pitchFamily="2" charset="2"/>
              <a:buChar char="v"/>
            </a:pPr>
            <a:r>
              <a:rPr lang="en-US" sz="1600" b="1" dirty="0"/>
              <a:t>Disorder around a special position</a:t>
            </a:r>
            <a:r>
              <a:rPr lang="en-US" sz="1600" dirty="0"/>
              <a:t>:                                                                                   (Cont’d)</a:t>
            </a:r>
          </a:p>
          <a:p>
            <a:endParaRPr lang="en-US" sz="1600" dirty="0"/>
          </a:p>
          <a:p>
            <a:pPr marL="285750" indent="-285750">
              <a:buFont typeface="Arial" panose="020B0604020202020204" pitchFamily="34" charset="0"/>
              <a:buChar char="•"/>
            </a:pPr>
            <a:r>
              <a:rPr lang="en-US" sz="1600" dirty="0"/>
              <a:t>Run a refinement cycle. If the structure falls apart check your input again! If all seems fine, but the structure falls apart, move atoms with identical positions slightly apart, and move atoms directly on symmetry elements slightly off the symmetry element. </a:t>
            </a:r>
          </a:p>
          <a:p>
            <a:pPr marL="285750" indent="-285750">
              <a:buFont typeface="Arial" panose="020B0604020202020204" pitchFamily="34" charset="0"/>
              <a:buChar char="•"/>
            </a:pPr>
            <a:r>
              <a:rPr lang="en-US" sz="1600" dirty="0"/>
              <a:t>Still falls apart? Use a “DAMP 2000” restraint if needed. </a:t>
            </a:r>
          </a:p>
          <a:p>
            <a:pPr marL="285750" indent="-285750">
              <a:buFont typeface="Arial" panose="020B0604020202020204" pitchFamily="34" charset="0"/>
              <a:buChar char="•"/>
            </a:pPr>
            <a:r>
              <a:rPr lang="en-US" sz="1600" dirty="0"/>
              <a:t>Refine until nothing changes any more. Reduce the DAMP command, then remove it and continue refining until settled. </a:t>
            </a:r>
          </a:p>
          <a:p>
            <a:pPr marL="285750" indent="-285750">
              <a:buFont typeface="Arial" panose="020B0604020202020204" pitchFamily="34" charset="0"/>
              <a:buChar char="•"/>
            </a:pPr>
            <a:r>
              <a:rPr lang="en-US" sz="1600" dirty="0"/>
              <a:t>Check if the results are meaningful. </a:t>
            </a:r>
          </a:p>
          <a:p>
            <a:pPr marL="285750" indent="-285750">
              <a:buFont typeface="Arial" panose="020B0604020202020204" pitchFamily="34" charset="0"/>
              <a:buChar char="•"/>
            </a:pPr>
            <a:r>
              <a:rPr lang="en-US" sz="1600" dirty="0"/>
              <a:t>Swap atoms between moiety and ghost moiety if needed. Use FLAT, SADI restraints if needed. Use ISOR and DFIX only if absolutely necessary. </a:t>
            </a:r>
          </a:p>
          <a:p>
            <a:pPr marL="285750" indent="-285750">
              <a:buFont typeface="Arial" panose="020B0604020202020204" pitchFamily="34" charset="0"/>
              <a:buChar char="•"/>
            </a:pPr>
            <a:r>
              <a:rPr lang="en-US" sz="1600" dirty="0"/>
              <a:t>Finish refinement. </a:t>
            </a:r>
          </a:p>
        </p:txBody>
      </p:sp>
    </p:spTree>
    <p:extLst>
      <p:ext uri="{BB962C8B-B14F-4D97-AF65-F5344CB8AC3E}">
        <p14:creationId xmlns:p14="http://schemas.microsoft.com/office/powerpoint/2010/main" val="390760501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990600"/>
            <a:ext cx="4332020" cy="369332"/>
          </a:xfrm>
          <a:prstGeom prst="rect">
            <a:avLst/>
          </a:prstGeom>
          <a:noFill/>
        </p:spPr>
        <p:txBody>
          <a:bodyPr wrap="none" rtlCol="0">
            <a:spAutoFit/>
          </a:bodyPr>
          <a:lstStyle/>
          <a:p>
            <a:r>
              <a:rPr lang="en-US" b="1" dirty="0"/>
              <a:t>Special cases: When disorder is not random</a:t>
            </a:r>
          </a:p>
        </p:txBody>
      </p:sp>
      <p:sp>
        <p:nvSpPr>
          <p:cNvPr id="5" name="TextBox 4"/>
          <p:cNvSpPr txBox="1"/>
          <p:nvPr/>
        </p:nvSpPr>
        <p:spPr>
          <a:xfrm>
            <a:off x="381000" y="1447800"/>
            <a:ext cx="8458200" cy="4031873"/>
          </a:xfrm>
          <a:prstGeom prst="rect">
            <a:avLst/>
          </a:prstGeom>
          <a:noFill/>
        </p:spPr>
        <p:txBody>
          <a:bodyPr wrap="square" rtlCol="0">
            <a:spAutoFit/>
          </a:bodyPr>
          <a:lstStyle/>
          <a:p>
            <a:pPr marL="285750" indent="-285750">
              <a:buFont typeface="Wingdings" panose="05000000000000000000" pitchFamily="2" charset="2"/>
              <a:buChar char="v"/>
            </a:pPr>
            <a:r>
              <a:rPr lang="en-US" sz="1600" dirty="0"/>
              <a:t>Not all disorder is randomly distributed between unit cells. </a:t>
            </a:r>
          </a:p>
          <a:p>
            <a:pPr marL="285750" indent="-285750">
              <a:buFont typeface="Wingdings" panose="05000000000000000000" pitchFamily="2" charset="2"/>
              <a:buChar char="v"/>
            </a:pPr>
            <a:endParaRPr lang="en-US" sz="1600" dirty="0"/>
          </a:p>
          <a:p>
            <a:pPr marL="285750" indent="-285750">
              <a:buFont typeface="Wingdings" panose="05000000000000000000" pitchFamily="2" charset="2"/>
              <a:buChar char="v"/>
            </a:pPr>
            <a:r>
              <a:rPr lang="en-US" sz="1600" dirty="0"/>
              <a:t>There can be “order within disorder”:</a:t>
            </a:r>
          </a:p>
          <a:p>
            <a:pPr marL="285750" indent="-285750">
              <a:buFont typeface="Wingdings" panose="05000000000000000000" pitchFamily="2" charset="2"/>
              <a:buChar char="v"/>
            </a:pPr>
            <a:endParaRPr lang="en-US" sz="1600" dirty="0"/>
          </a:p>
          <a:p>
            <a:pPr marL="285750" indent="-285750">
              <a:buFont typeface="Wingdings" panose="05000000000000000000" pitchFamily="2" charset="2"/>
              <a:buChar char="v"/>
            </a:pPr>
            <a:endParaRPr lang="en-US" sz="1600" dirty="0"/>
          </a:p>
          <a:p>
            <a:pPr marL="285750" indent="-285750">
              <a:buFont typeface="Wingdings" panose="05000000000000000000" pitchFamily="2" charset="2"/>
              <a:buChar char="v"/>
            </a:pPr>
            <a:endParaRPr lang="en-US" sz="1600" dirty="0"/>
          </a:p>
          <a:p>
            <a:pPr marL="285750" indent="-285750">
              <a:buFont typeface="Wingdings" panose="05000000000000000000" pitchFamily="2" charset="2"/>
              <a:buChar char="v"/>
            </a:pPr>
            <a:endParaRPr lang="en-US" sz="1600" dirty="0"/>
          </a:p>
          <a:p>
            <a:pPr marL="285750" indent="-285750">
              <a:buFont typeface="Wingdings" panose="05000000000000000000" pitchFamily="2" charset="2"/>
              <a:buChar char="v"/>
            </a:pPr>
            <a:endParaRPr lang="en-US" sz="1600" dirty="0"/>
          </a:p>
          <a:p>
            <a:r>
              <a:rPr lang="en-US" sz="1600" dirty="0"/>
              <a:t>Ordered domains </a:t>
            </a:r>
          </a:p>
          <a:p>
            <a:r>
              <a:rPr lang="en-US" sz="1600" dirty="0"/>
              <a:t>within a crystal at large: </a:t>
            </a:r>
          </a:p>
          <a:p>
            <a:r>
              <a:rPr lang="en-US" sz="1600" dirty="0"/>
              <a:t>diffuse scattering</a:t>
            </a:r>
          </a:p>
          <a:p>
            <a:pPr marL="285750" indent="-285750">
              <a:buFont typeface="Wingdings" panose="05000000000000000000" pitchFamily="2" charset="2"/>
              <a:buChar char="§"/>
            </a:pPr>
            <a:endParaRPr lang="en-US" sz="1600" dirty="0"/>
          </a:p>
          <a:p>
            <a:pPr marL="285750" indent="-285750">
              <a:buFont typeface="Wingdings" panose="05000000000000000000" pitchFamily="2" charset="2"/>
              <a:buChar char="§"/>
            </a:pPr>
            <a:endParaRPr lang="en-US" sz="1600" dirty="0"/>
          </a:p>
          <a:p>
            <a:pPr marL="285750" indent="-285750">
              <a:buFont typeface="Wingdings" panose="05000000000000000000" pitchFamily="2" charset="2"/>
              <a:buChar char="§"/>
            </a:pPr>
            <a:endParaRPr lang="en-US" sz="1600" dirty="0"/>
          </a:p>
          <a:p>
            <a:pPr marL="285750" indent="-285750">
              <a:buFont typeface="Wingdings" panose="05000000000000000000" pitchFamily="2" charset="2"/>
              <a:buChar char="§"/>
            </a:pPr>
            <a:endParaRPr lang="en-US" sz="1600" dirty="0"/>
          </a:p>
          <a:p>
            <a:pPr marL="285750" indent="-285750">
              <a:buFont typeface="Wingdings" panose="05000000000000000000" pitchFamily="2" charset="2"/>
              <a:buChar char="v"/>
            </a:pPr>
            <a:endParaRPr lang="en-US"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2362200"/>
            <a:ext cx="5870483" cy="4312104"/>
          </a:xfrm>
          <a:prstGeom prst="rect">
            <a:avLst/>
          </a:prstGeom>
        </p:spPr>
      </p:pic>
    </p:spTree>
    <p:extLst>
      <p:ext uri="{BB962C8B-B14F-4D97-AF65-F5344CB8AC3E}">
        <p14:creationId xmlns:p14="http://schemas.microsoft.com/office/powerpoint/2010/main" val="408444588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990600"/>
            <a:ext cx="4332020" cy="369332"/>
          </a:xfrm>
          <a:prstGeom prst="rect">
            <a:avLst/>
          </a:prstGeom>
          <a:noFill/>
        </p:spPr>
        <p:txBody>
          <a:bodyPr wrap="none" rtlCol="0">
            <a:spAutoFit/>
          </a:bodyPr>
          <a:lstStyle/>
          <a:p>
            <a:r>
              <a:rPr lang="en-US" b="1" dirty="0"/>
              <a:t>Special cases: When disorder is not random</a:t>
            </a:r>
          </a:p>
        </p:txBody>
      </p:sp>
      <p:sp>
        <p:nvSpPr>
          <p:cNvPr id="5" name="TextBox 4"/>
          <p:cNvSpPr txBox="1"/>
          <p:nvPr/>
        </p:nvSpPr>
        <p:spPr>
          <a:xfrm>
            <a:off x="381000" y="1447800"/>
            <a:ext cx="8458200" cy="1077218"/>
          </a:xfrm>
          <a:prstGeom prst="rect">
            <a:avLst/>
          </a:prstGeom>
          <a:noFill/>
        </p:spPr>
        <p:txBody>
          <a:bodyPr wrap="square" rtlCol="0">
            <a:spAutoFit/>
          </a:bodyPr>
          <a:lstStyle/>
          <a:p>
            <a:pPr marL="285750" indent="-285750">
              <a:buFont typeface="Wingdings" panose="05000000000000000000" pitchFamily="2" charset="2"/>
              <a:buChar char="§"/>
            </a:pPr>
            <a:r>
              <a:rPr lang="en-US" sz="1600" dirty="0"/>
              <a:t>Ordering along certain directions: “modulated crystals”, “4-dimensional crystal structures”: </a:t>
            </a:r>
          </a:p>
          <a:p>
            <a:pPr marL="285750" indent="-285750">
              <a:buFont typeface="Arial" panose="020B0604020202020204" pitchFamily="34" charset="0"/>
              <a:buChar char="•"/>
            </a:pPr>
            <a:endParaRPr lang="en-US" sz="1600" dirty="0"/>
          </a:p>
          <a:p>
            <a:pPr marL="285750" indent="-285750">
              <a:buFont typeface="Wingdings" panose="05000000000000000000" pitchFamily="2" charset="2"/>
              <a:buChar char="v"/>
            </a:pPr>
            <a:endParaRPr lang="en-US" sz="1600" dirty="0"/>
          </a:p>
          <a:p>
            <a:pPr marL="285750" indent="-285750">
              <a:buFont typeface="Wingdings" panose="05000000000000000000" pitchFamily="2" charset="2"/>
              <a:buChar char="v"/>
            </a:pPr>
            <a:endParaRPr lang="en-US" sz="1600" dirty="0"/>
          </a:p>
        </p:txBody>
      </p:sp>
      <p:pic>
        <p:nvPicPr>
          <p:cNvPr id="10" name="Picture 9"/>
          <p:cNvPicPr>
            <a:picLocks noChangeAspect="1"/>
          </p:cNvPicPr>
          <p:nvPr/>
        </p:nvPicPr>
        <p:blipFill>
          <a:blip r:embed="rId2"/>
          <a:stretch>
            <a:fillRect/>
          </a:stretch>
        </p:blipFill>
        <p:spPr>
          <a:xfrm>
            <a:off x="609600" y="2525018"/>
            <a:ext cx="6677855" cy="3810000"/>
          </a:xfrm>
          <a:prstGeom prst="rect">
            <a:avLst/>
          </a:prstGeom>
        </p:spPr>
      </p:pic>
    </p:spTree>
    <p:extLst>
      <p:ext uri="{BB962C8B-B14F-4D97-AF65-F5344CB8AC3E}">
        <p14:creationId xmlns:p14="http://schemas.microsoft.com/office/powerpoint/2010/main" val="242879760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990600"/>
            <a:ext cx="4332020" cy="369332"/>
          </a:xfrm>
          <a:prstGeom prst="rect">
            <a:avLst/>
          </a:prstGeom>
          <a:noFill/>
        </p:spPr>
        <p:txBody>
          <a:bodyPr wrap="none" rtlCol="0">
            <a:spAutoFit/>
          </a:bodyPr>
          <a:lstStyle/>
          <a:p>
            <a:r>
              <a:rPr lang="en-US" b="1" dirty="0"/>
              <a:t>Special cases: When disorder is not random</a:t>
            </a:r>
          </a:p>
        </p:txBody>
      </p:sp>
      <p:sp>
        <p:nvSpPr>
          <p:cNvPr id="5" name="TextBox 4"/>
          <p:cNvSpPr txBox="1"/>
          <p:nvPr/>
        </p:nvSpPr>
        <p:spPr>
          <a:xfrm>
            <a:off x="381000" y="1447800"/>
            <a:ext cx="8458200" cy="1077218"/>
          </a:xfrm>
          <a:prstGeom prst="rect">
            <a:avLst/>
          </a:prstGeom>
          <a:noFill/>
        </p:spPr>
        <p:txBody>
          <a:bodyPr wrap="square" rtlCol="0">
            <a:spAutoFit/>
          </a:bodyPr>
          <a:lstStyle/>
          <a:p>
            <a:pPr marL="285750" indent="-285750">
              <a:buFont typeface="Wingdings" panose="05000000000000000000" pitchFamily="2" charset="2"/>
              <a:buChar char="§"/>
            </a:pPr>
            <a:r>
              <a:rPr lang="en-US" sz="1600" dirty="0"/>
              <a:t>Ordering along certain directions: “modulated crystals”, “4-dimensional crystal structures”: </a:t>
            </a:r>
          </a:p>
          <a:p>
            <a:pPr marL="285750" indent="-285750">
              <a:buFont typeface="Arial" panose="020B0604020202020204" pitchFamily="34" charset="0"/>
              <a:buChar char="•"/>
            </a:pPr>
            <a:endParaRPr lang="en-US" sz="1600" dirty="0"/>
          </a:p>
          <a:p>
            <a:pPr marL="285750" indent="-285750">
              <a:buFont typeface="Wingdings" panose="05000000000000000000" pitchFamily="2" charset="2"/>
              <a:buChar char="v"/>
            </a:pPr>
            <a:endParaRPr lang="en-US" sz="1600" dirty="0"/>
          </a:p>
          <a:p>
            <a:pPr marL="285750" indent="-285750">
              <a:buFont typeface="Wingdings" panose="05000000000000000000" pitchFamily="2" charset="2"/>
              <a:buChar char="v"/>
            </a:pPr>
            <a:endParaRPr lang="en-US" sz="1600" dirty="0"/>
          </a:p>
        </p:txBody>
      </p:sp>
      <p:sp>
        <p:nvSpPr>
          <p:cNvPr id="4" name="Rectangle 3"/>
          <p:cNvSpPr/>
          <p:nvPr/>
        </p:nvSpPr>
        <p:spPr>
          <a:xfrm>
            <a:off x="6356333" y="2980492"/>
            <a:ext cx="2279713" cy="2862322"/>
          </a:xfrm>
          <a:prstGeom prst="rect">
            <a:avLst/>
          </a:prstGeom>
        </p:spPr>
        <p:txBody>
          <a:bodyPr wrap="square">
            <a:spAutoFit/>
          </a:bodyPr>
          <a:lstStyle/>
          <a:p>
            <a:pPr marL="285750" indent="-285750">
              <a:buFont typeface="Arial" panose="020B0604020202020204" pitchFamily="34" charset="0"/>
              <a:buChar char="•"/>
            </a:pPr>
            <a:r>
              <a:rPr lang="en-US" dirty="0"/>
              <a:t>4 x 0.25 x 6 supercell of a modulated structure  </a:t>
            </a:r>
          </a:p>
          <a:p>
            <a:endParaRPr lang="en-US" dirty="0"/>
          </a:p>
          <a:p>
            <a:pPr marL="285750" indent="-285750">
              <a:buFont typeface="Arial" panose="020B0604020202020204" pitchFamily="34" charset="0"/>
              <a:buChar char="•"/>
            </a:pPr>
            <a:r>
              <a:rPr lang="en-US" dirty="0"/>
              <a:t>Red arrow indicates the modulation q-vector in real space. </a:t>
            </a:r>
          </a:p>
        </p:txBody>
      </p:sp>
      <p:pic>
        <p:nvPicPr>
          <p:cNvPr id="8" name="Picture 7" descr="Chart, scatter chart">
            <a:extLst>
              <a:ext uri="{FF2B5EF4-FFF2-40B4-BE49-F238E27FC236}">
                <a16:creationId xmlns:a16="http://schemas.microsoft.com/office/drawing/2014/main" id="{E42A2890-0B53-D43B-CB88-59BC14C3E1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32" y="1965067"/>
            <a:ext cx="5895001" cy="4724400"/>
          </a:xfrm>
          <a:prstGeom prst="rect">
            <a:avLst/>
          </a:prstGeom>
        </p:spPr>
      </p:pic>
    </p:spTree>
    <p:extLst>
      <p:ext uri="{BB962C8B-B14F-4D97-AF65-F5344CB8AC3E}">
        <p14:creationId xmlns:p14="http://schemas.microsoft.com/office/powerpoint/2010/main" val="370038700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57200" y="1417766"/>
            <a:ext cx="4332020" cy="369332"/>
          </a:xfrm>
          <a:prstGeom prst="rect">
            <a:avLst/>
          </a:prstGeom>
          <a:noFill/>
        </p:spPr>
        <p:txBody>
          <a:bodyPr wrap="none" rtlCol="0">
            <a:spAutoFit/>
          </a:bodyPr>
          <a:lstStyle/>
          <a:p>
            <a:r>
              <a:rPr lang="en-US" b="1" dirty="0"/>
              <a:t>Special cases: When disorder is not random</a:t>
            </a:r>
          </a:p>
        </p:txBody>
      </p:sp>
      <p:sp>
        <p:nvSpPr>
          <p:cNvPr id="5" name="TextBox 4"/>
          <p:cNvSpPr txBox="1"/>
          <p:nvPr/>
        </p:nvSpPr>
        <p:spPr>
          <a:xfrm>
            <a:off x="457200" y="2057400"/>
            <a:ext cx="8458200" cy="2062103"/>
          </a:xfrm>
          <a:prstGeom prst="rect">
            <a:avLst/>
          </a:prstGeom>
          <a:noFill/>
        </p:spPr>
        <p:txBody>
          <a:bodyPr wrap="square" rtlCol="0">
            <a:spAutoFit/>
          </a:bodyPr>
          <a:lstStyle/>
          <a:p>
            <a:pPr marL="285750" indent="-285750">
              <a:buFont typeface="Wingdings" panose="05000000000000000000" pitchFamily="2" charset="2"/>
              <a:buChar char="§"/>
            </a:pPr>
            <a:r>
              <a:rPr lang="en-US" sz="1600" dirty="0"/>
              <a:t>Urea channel compounds</a:t>
            </a:r>
          </a:p>
          <a:p>
            <a:endParaRPr lang="en-US" sz="1600" dirty="0"/>
          </a:p>
          <a:p>
            <a:pPr marL="285750" indent="-285750">
              <a:buFont typeface="Wingdings" panose="05000000000000000000" pitchFamily="2" charset="2"/>
              <a:buChar char="§"/>
            </a:pPr>
            <a:r>
              <a:rPr lang="en-US" sz="1600" dirty="0" err="1"/>
              <a:t>Quasicrystalline</a:t>
            </a:r>
            <a:r>
              <a:rPr lang="en-US" sz="1600" dirty="0"/>
              <a:t> materials (Nobel prize Dan </a:t>
            </a:r>
            <a:r>
              <a:rPr lang="en-US" sz="1600" dirty="0" err="1"/>
              <a:t>Shechtman</a:t>
            </a:r>
            <a:r>
              <a:rPr lang="en-US" sz="1600" dirty="0"/>
              <a:t> 2011)</a:t>
            </a:r>
          </a:p>
          <a:p>
            <a:pPr marL="285750" indent="-285750">
              <a:buFont typeface="Wingdings" panose="05000000000000000000" pitchFamily="2" charset="2"/>
              <a:buChar char="§"/>
            </a:pPr>
            <a:endParaRPr lang="en-US" sz="1600" dirty="0"/>
          </a:p>
          <a:p>
            <a:pPr marL="285750" indent="-285750">
              <a:buFont typeface="Wingdings" panose="05000000000000000000" pitchFamily="2" charset="2"/>
              <a:buChar char="§"/>
            </a:pPr>
            <a:r>
              <a:rPr lang="en-US" sz="1600" dirty="0"/>
              <a:t>Intergrowth materials</a:t>
            </a:r>
          </a:p>
          <a:p>
            <a:pPr marL="285750" indent="-285750">
              <a:buFont typeface="Arial" panose="020B0604020202020204" pitchFamily="34" charset="0"/>
              <a:buChar char="•"/>
            </a:pPr>
            <a:endParaRPr lang="en-US" sz="1600" dirty="0"/>
          </a:p>
          <a:p>
            <a:pPr marL="285750" indent="-285750">
              <a:buFont typeface="Wingdings" panose="05000000000000000000" pitchFamily="2" charset="2"/>
              <a:buChar char="v"/>
            </a:pPr>
            <a:endParaRPr lang="en-US" sz="1600" dirty="0"/>
          </a:p>
          <a:p>
            <a:pPr marL="285750" indent="-285750">
              <a:buFont typeface="Wingdings" panose="05000000000000000000" pitchFamily="2" charset="2"/>
              <a:buChar char="v"/>
            </a:pPr>
            <a:endParaRPr lang="en-US" sz="1600" dirty="0"/>
          </a:p>
        </p:txBody>
      </p:sp>
    </p:spTree>
    <p:extLst>
      <p:ext uri="{BB962C8B-B14F-4D97-AF65-F5344CB8AC3E}">
        <p14:creationId xmlns:p14="http://schemas.microsoft.com/office/powerpoint/2010/main" val="320621506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2124565" y="2819400"/>
            <a:ext cx="4565673" cy="1384995"/>
          </a:xfrm>
          <a:prstGeom prst="rect">
            <a:avLst/>
          </a:prstGeom>
          <a:noFill/>
        </p:spPr>
        <p:txBody>
          <a:bodyPr wrap="none" rtlCol="0">
            <a:spAutoFit/>
          </a:bodyPr>
          <a:lstStyle/>
          <a:p>
            <a:pPr algn="ctr"/>
            <a:r>
              <a:rPr kumimoji="0" lang="en-US" sz="2800" b="1" i="0" u="none" strike="noStrike" kern="0" cap="none" spc="0" normalizeH="0" baseline="0" noProof="0" dirty="0">
                <a:ln>
                  <a:noFill/>
                </a:ln>
                <a:solidFill>
                  <a:sysClr val="windowText" lastClr="000000"/>
                </a:solidFill>
                <a:effectLst/>
                <a:uLnTx/>
                <a:uFillTx/>
              </a:rPr>
              <a:t>Single Crystal Diffractometer </a:t>
            </a:r>
          </a:p>
          <a:p>
            <a:pPr algn="ctr"/>
            <a:endParaRPr kumimoji="0" lang="en-US" sz="2800" b="1" i="0" u="none" strike="noStrike" kern="0" cap="none" spc="0" normalizeH="0" baseline="0" noProof="0" dirty="0">
              <a:ln>
                <a:noFill/>
              </a:ln>
              <a:solidFill>
                <a:sysClr val="windowText" lastClr="000000"/>
              </a:solidFill>
              <a:effectLst/>
              <a:uLnTx/>
              <a:uFillTx/>
            </a:endParaRPr>
          </a:p>
          <a:p>
            <a:pPr algn="ctr"/>
            <a:r>
              <a:rPr lang="en-US" sz="2800" b="1" kern="0" dirty="0">
                <a:solidFill>
                  <a:sysClr val="windowText" lastClr="000000"/>
                </a:solidFill>
              </a:rPr>
              <a:t>Instruments and </a:t>
            </a:r>
            <a:r>
              <a:rPr kumimoji="0" lang="en-US" sz="2800" b="1" i="0" u="none" strike="noStrike" kern="0" cap="none" spc="0" normalizeH="0" baseline="0" noProof="0" dirty="0">
                <a:ln>
                  <a:noFill/>
                </a:ln>
                <a:solidFill>
                  <a:sysClr val="windowText" lastClr="000000"/>
                </a:solidFill>
                <a:effectLst/>
                <a:uLnTx/>
                <a:uFillTx/>
              </a:rPr>
              <a:t>Hardware</a:t>
            </a:r>
            <a:endParaRPr lang="en-US" sz="2800" b="1" dirty="0"/>
          </a:p>
        </p:txBody>
      </p:sp>
    </p:spTree>
    <p:extLst>
      <p:ext uri="{BB962C8B-B14F-4D97-AF65-F5344CB8AC3E}">
        <p14:creationId xmlns:p14="http://schemas.microsoft.com/office/powerpoint/2010/main" val="106167446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371600"/>
            <a:ext cx="8184286" cy="4711429"/>
          </a:xfrm>
          <a:prstGeom prst="rect">
            <a:avLst/>
          </a:prstGeom>
        </p:spPr>
      </p:pic>
      <p:sp>
        <p:nvSpPr>
          <p:cNvPr id="5" name="TextBox 4"/>
          <p:cNvSpPr txBox="1"/>
          <p:nvPr/>
        </p:nvSpPr>
        <p:spPr>
          <a:xfrm>
            <a:off x="609600" y="1447800"/>
            <a:ext cx="4465710" cy="400110"/>
          </a:xfrm>
          <a:prstGeom prst="rect">
            <a:avLst/>
          </a:prstGeom>
          <a:noFill/>
        </p:spPr>
        <p:txBody>
          <a:bodyPr wrap="none" rtlCol="0">
            <a:spAutoFit/>
          </a:bodyPr>
          <a:lstStyle/>
          <a:p>
            <a:r>
              <a:rPr lang="en-US" sz="2000" b="1" dirty="0"/>
              <a:t>Layout of a single crystal diffractometer:</a:t>
            </a:r>
          </a:p>
        </p:txBody>
      </p:sp>
    </p:spTree>
    <p:extLst>
      <p:ext uri="{BB962C8B-B14F-4D97-AF65-F5344CB8AC3E}">
        <p14:creationId xmlns:p14="http://schemas.microsoft.com/office/powerpoint/2010/main" val="316726670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5899500"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X-ray Sources</a:t>
            </a:r>
          </a:p>
        </p:txBody>
      </p:sp>
      <p:sp>
        <p:nvSpPr>
          <p:cNvPr id="6" name="TextBox 5"/>
          <p:cNvSpPr txBox="1"/>
          <p:nvPr/>
        </p:nvSpPr>
        <p:spPr>
          <a:xfrm>
            <a:off x="609600" y="1995845"/>
            <a:ext cx="8229600" cy="452431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0" cap="none" spc="0" normalizeH="0" baseline="0" noProof="0" dirty="0">
                <a:ln>
                  <a:noFill/>
                </a:ln>
                <a:solidFill>
                  <a:sysClr val="windowText" lastClr="000000"/>
                </a:solidFill>
                <a:effectLst/>
                <a:uLnTx/>
                <a:uFillTx/>
              </a:rPr>
              <a:t> </a:t>
            </a:r>
            <a:r>
              <a:rPr kumimoji="0" lang="en-US" sz="1800" b="1" i="0" u="none" strike="noStrike" kern="0" cap="none" spc="0" normalizeH="0" baseline="0" noProof="0" dirty="0">
                <a:ln>
                  <a:noFill/>
                </a:ln>
                <a:solidFill>
                  <a:sysClr val="windowText" lastClr="000000"/>
                </a:solidFill>
                <a:effectLst/>
                <a:uLnTx/>
                <a:uFillTx/>
              </a:rPr>
              <a:t>Sealed tube X-ray Sources</a:t>
            </a:r>
          </a:p>
          <a:p>
            <a:pPr marL="7429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dirty="0">
                <a:ln>
                  <a:noFill/>
                </a:ln>
                <a:solidFill>
                  <a:sysClr val="windowText" lastClr="000000"/>
                </a:solidFill>
                <a:effectLst/>
                <a:uLnTx/>
                <a:uFillTx/>
              </a:rPr>
              <a:t> Typically used with in-house laboratory diffractometers</a:t>
            </a:r>
          </a:p>
          <a:p>
            <a:pPr marL="7429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dirty="0">
                <a:ln>
                  <a:noFill/>
                </a:ln>
                <a:solidFill>
                  <a:sysClr val="windowText" lastClr="000000"/>
                </a:solidFill>
                <a:effectLst/>
                <a:uLnTx/>
                <a:uFillTx/>
              </a:rPr>
              <a:t> Limited to a fixed wavelength (K</a:t>
            </a:r>
            <a:r>
              <a:rPr kumimoji="0" lang="en-US" sz="1800" b="0" i="0" u="none" strike="noStrike" kern="0" cap="none" spc="0" normalizeH="0" baseline="-25000" noProof="0" dirty="0">
                <a:ln>
                  <a:noFill/>
                </a:ln>
                <a:solidFill>
                  <a:sysClr val="windowText" lastClr="000000"/>
                </a:solidFill>
                <a:effectLst/>
                <a:uLnTx/>
                <a:uFillTx/>
                <a:sym typeface="Symbol" panose="05050102010706020507" pitchFamily="18" charset="2"/>
              </a:rPr>
              <a:t></a:t>
            </a:r>
            <a:r>
              <a:rPr kumimoji="0" lang="en-US" sz="1800" b="0" i="0" u="none" strike="noStrike" kern="0" cap="none" spc="0" normalizeH="0" baseline="0" noProof="0" dirty="0">
                <a:ln>
                  <a:noFill/>
                </a:ln>
                <a:solidFill>
                  <a:sysClr val="windowText" lastClr="000000"/>
                </a:solidFill>
                <a:effectLst/>
                <a:uLnTx/>
                <a:uFillTx/>
              </a:rPr>
              <a:t> emission line of the anode target material)</a:t>
            </a:r>
          </a:p>
          <a:p>
            <a:pPr marL="7429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dirty="0">
                <a:ln>
                  <a:noFill/>
                </a:ln>
                <a:solidFill>
                  <a:sysClr val="windowText" lastClr="000000"/>
                </a:solidFill>
                <a:effectLst/>
                <a:uLnTx/>
                <a:uFillTx/>
              </a:rPr>
              <a:t> X-ray intensity limited by how quickly excess heat can be removed</a:t>
            </a:r>
          </a:p>
          <a:p>
            <a:pPr marL="7429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dirty="0">
                <a:ln>
                  <a:noFill/>
                </a:ln>
                <a:solidFill>
                  <a:sysClr val="windowText" lastClr="000000"/>
                </a:solidFill>
                <a:effectLst/>
                <a:uLnTx/>
                <a:uFillTx/>
              </a:rPr>
              <a:t> Typically used for “small molecule crystallography” of organic, metal-organic  	and inorganic materials </a:t>
            </a:r>
          </a:p>
          <a:p>
            <a:pPr marL="7429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dirty="0">
                <a:ln>
                  <a:noFill/>
                </a:ln>
                <a:solidFill>
                  <a:sysClr val="windowText" lastClr="000000"/>
                </a:solidFill>
                <a:effectLst/>
                <a:uLnTx/>
                <a:uFillTx/>
              </a:rPr>
              <a:t> Modern </a:t>
            </a:r>
            <a:r>
              <a:rPr kumimoji="0" lang="en-US" sz="1800" b="0" i="0" u="none" strike="noStrike" kern="0" cap="none" spc="0" normalizeH="0" baseline="0" noProof="0" dirty="0" err="1">
                <a:ln>
                  <a:noFill/>
                </a:ln>
                <a:solidFill>
                  <a:sysClr val="windowText" lastClr="000000"/>
                </a:solidFill>
                <a:effectLst/>
                <a:uLnTx/>
                <a:uFillTx/>
              </a:rPr>
              <a:t>microsources</a:t>
            </a:r>
            <a:r>
              <a:rPr kumimoji="0" lang="en-US" sz="1800" b="0" i="0" u="none" strike="noStrike" kern="0" cap="none" spc="0" normalizeH="0" baseline="0" noProof="0" dirty="0">
                <a:ln>
                  <a:noFill/>
                </a:ln>
                <a:solidFill>
                  <a:sysClr val="windowText" lastClr="000000"/>
                </a:solidFill>
                <a:effectLst/>
                <a:uLnTx/>
                <a:uFillTx/>
              </a:rPr>
              <a:t> or liquid metal sources are extremely powerful</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0" cap="none" spc="0" normalizeH="0" baseline="0" noProof="0" dirty="0">
                <a:ln>
                  <a:noFill/>
                </a:ln>
                <a:solidFill>
                  <a:sysClr val="windowText" lastClr="000000"/>
                </a:solidFill>
                <a:effectLst/>
                <a:uLnTx/>
                <a:uFillTx/>
              </a:rPr>
              <a:t> </a:t>
            </a:r>
            <a:r>
              <a:rPr kumimoji="0" lang="en-US" sz="1800" b="1" i="0" u="none" strike="noStrike" kern="0" cap="none" spc="0" normalizeH="0" baseline="0" noProof="0" dirty="0">
                <a:ln>
                  <a:noFill/>
                </a:ln>
                <a:solidFill>
                  <a:sysClr val="windowText" lastClr="000000"/>
                </a:solidFill>
                <a:effectLst/>
                <a:uLnTx/>
                <a:uFillTx/>
              </a:rPr>
              <a:t>Synchrotron X-ray Sources</a:t>
            </a:r>
          </a:p>
          <a:p>
            <a:pPr marL="7429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dirty="0">
                <a:ln>
                  <a:noFill/>
                </a:ln>
                <a:solidFill>
                  <a:sysClr val="windowText" lastClr="000000"/>
                </a:solidFill>
                <a:effectLst/>
                <a:uLnTx/>
                <a:uFillTx/>
              </a:rPr>
              <a:t> Orders of magnitude higher intensity than sealed tube sources</a:t>
            </a:r>
          </a:p>
          <a:p>
            <a:pPr marL="7429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dirty="0">
                <a:ln>
                  <a:noFill/>
                </a:ln>
                <a:solidFill>
                  <a:sysClr val="windowText" lastClr="000000"/>
                </a:solidFill>
                <a:effectLst/>
                <a:uLnTx/>
                <a:uFillTx/>
              </a:rPr>
              <a:t> Can be tuned to any wavelength</a:t>
            </a:r>
          </a:p>
          <a:p>
            <a:pPr marL="7429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dirty="0">
                <a:ln>
                  <a:noFill/>
                </a:ln>
                <a:solidFill>
                  <a:sysClr val="windowText" lastClr="000000"/>
                </a:solidFill>
                <a:effectLst/>
                <a:uLnTx/>
                <a:uFillTx/>
              </a:rPr>
              <a:t> Typically used for “macromolecular crystallography” (proteins, DNA, </a:t>
            </a:r>
            <a:r>
              <a:rPr kumimoji="0" lang="en-US" sz="1800" b="0" i="0" u="none" strike="noStrike" kern="0" cap="none" spc="0" normalizeH="0" baseline="0" noProof="0" dirty="0" err="1">
                <a:ln>
                  <a:noFill/>
                </a:ln>
                <a:solidFill>
                  <a:sysClr val="windowText" lastClr="000000"/>
                </a:solidFill>
                <a:effectLst/>
                <a:uLnTx/>
                <a:uFillTx/>
              </a:rPr>
              <a:t>etc</a:t>
            </a:r>
            <a:r>
              <a:rPr kumimoji="0" lang="en-US" sz="1800" b="0" i="0" u="none" strike="noStrike" kern="0" cap="none" spc="0" normalizeH="0" baseline="0" noProof="0" dirty="0">
                <a:ln>
                  <a:noFill/>
                </a:ln>
                <a:solidFill>
                  <a:sysClr val="windowText" lastClr="000000"/>
                </a:solidFill>
                <a:effectLst/>
                <a:uLnTx/>
                <a:uFillTx/>
              </a:rPr>
              <a:t>) and 	for extremely small or weakly diffracting crystals. </a:t>
            </a:r>
          </a:p>
          <a:p>
            <a:pPr marL="7429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dirty="0">
                <a:ln>
                  <a:noFill/>
                </a:ln>
                <a:solidFill>
                  <a:sysClr val="windowText" lastClr="000000"/>
                </a:solidFill>
                <a:effectLst/>
                <a:uLnTx/>
                <a:uFillTx/>
              </a:rPr>
              <a:t>Sample decomposition can become a serious problem (due to the extreme 	brightness of the beam)</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94795378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5899500"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X-ray Sources</a:t>
            </a:r>
          </a:p>
        </p:txBody>
      </p:sp>
      <p:sp>
        <p:nvSpPr>
          <p:cNvPr id="6" name="TextBox 5"/>
          <p:cNvSpPr txBox="1"/>
          <p:nvPr/>
        </p:nvSpPr>
        <p:spPr>
          <a:xfrm>
            <a:off x="609600" y="1995845"/>
            <a:ext cx="8229600"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1" i="0" u="none" strike="noStrike" kern="0" cap="none" spc="0" normalizeH="0" baseline="0" noProof="0" dirty="0">
                <a:ln>
                  <a:noFill/>
                </a:ln>
                <a:solidFill>
                  <a:sysClr val="windowText" lastClr="000000"/>
                </a:solidFill>
                <a:effectLst/>
                <a:uLnTx/>
                <a:uFillTx/>
              </a:rPr>
              <a:t> Basic Sealed tube X-ray Sources</a:t>
            </a:r>
          </a:p>
          <a:p>
            <a:pPr marL="7429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 name="TextBox 6"/>
          <p:cNvSpPr txBox="1"/>
          <p:nvPr/>
        </p:nvSpPr>
        <p:spPr>
          <a:xfrm>
            <a:off x="5342421" y="5405735"/>
            <a:ext cx="321379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https://www.bruker.com/fileadmin/_processed_/csm_X-ray-tubes-banner-2_0c54224a63.jpg</a:t>
            </a:r>
          </a:p>
        </p:txBody>
      </p:sp>
      <p:pic>
        <p:nvPicPr>
          <p:cNvPr id="8" name="Picture 7"/>
          <p:cNvPicPr>
            <a:picLocks noChangeAspect="1"/>
          </p:cNvPicPr>
          <p:nvPr/>
        </p:nvPicPr>
        <p:blipFill>
          <a:blip r:embed="rId2"/>
          <a:stretch>
            <a:fillRect/>
          </a:stretch>
        </p:blipFill>
        <p:spPr>
          <a:xfrm>
            <a:off x="4126043" y="2971800"/>
            <a:ext cx="5017957" cy="2332910"/>
          </a:xfrm>
          <a:prstGeom prst="rect">
            <a:avLst/>
          </a:prstGeom>
        </p:spPr>
      </p:pic>
      <p:pic>
        <p:nvPicPr>
          <p:cNvPr id="9" name="Picture 8"/>
          <p:cNvPicPr>
            <a:picLocks noChangeAspect="1"/>
          </p:cNvPicPr>
          <p:nvPr/>
        </p:nvPicPr>
        <p:blipFill>
          <a:blip r:embed="rId3"/>
          <a:stretch>
            <a:fillRect/>
          </a:stretch>
        </p:blipFill>
        <p:spPr>
          <a:xfrm>
            <a:off x="428581" y="2641577"/>
            <a:ext cx="4547068" cy="2997223"/>
          </a:xfrm>
          <a:prstGeom prst="rect">
            <a:avLst/>
          </a:prstGeom>
        </p:spPr>
      </p:pic>
      <p:sp>
        <p:nvSpPr>
          <p:cNvPr id="10" name="TextBox 9"/>
          <p:cNvSpPr txBox="1"/>
          <p:nvPr/>
        </p:nvSpPr>
        <p:spPr>
          <a:xfrm>
            <a:off x="428581" y="5379421"/>
            <a:ext cx="2986191"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http://www.panalytical.com/upload_mm/6/5/9/2017_fullimage_XRD_GlassTube%20435x355.jpg</a:t>
            </a:r>
          </a:p>
        </p:txBody>
      </p:sp>
    </p:spTree>
    <p:extLst>
      <p:ext uri="{BB962C8B-B14F-4D97-AF65-F5344CB8AC3E}">
        <p14:creationId xmlns:p14="http://schemas.microsoft.com/office/powerpoint/2010/main" val="1703123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400" y="1143000"/>
            <a:ext cx="7670906" cy="5355312"/>
          </a:xfrm>
          <a:prstGeom prst="rect">
            <a:avLst/>
          </a:prstGeom>
          <a:noFill/>
        </p:spPr>
        <p:txBody>
          <a:bodyPr wrap="square" rtlCol="0">
            <a:spAutoFit/>
          </a:bodyPr>
          <a:lstStyle/>
          <a:p>
            <a:r>
              <a:rPr lang="en-US" b="1" dirty="0"/>
              <a:t>X-ray Crystallography 12650 - CHM 69600 will consist of:</a:t>
            </a:r>
          </a:p>
          <a:p>
            <a:endParaRPr lang="en-US" dirty="0"/>
          </a:p>
          <a:p>
            <a:pPr marL="285750" indent="-285750">
              <a:buFont typeface="Wingdings" panose="05000000000000000000" pitchFamily="2" charset="2"/>
              <a:buChar char="v"/>
            </a:pPr>
            <a:r>
              <a:rPr lang="en-US" dirty="0"/>
              <a:t>The course is an introduction to X-ray crystallography and X-ray diffraction</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The main goal is to prepare you to independently use crystallography for your own research and to enable you to evaluate the work of others. </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The course is divided in two sections: </a:t>
            </a:r>
          </a:p>
          <a:p>
            <a:pPr marL="285750" indent="-285750">
              <a:buFont typeface="Wingdings" panose="05000000000000000000" pitchFamily="2" charset="2"/>
              <a:buChar char="v"/>
            </a:pPr>
            <a:endParaRPr lang="en-US" dirty="0"/>
          </a:p>
          <a:p>
            <a:pPr marL="742950" lvl="1" indent="-285750">
              <a:buFont typeface="Arial" panose="020B0604020202020204" pitchFamily="34" charset="0"/>
              <a:buChar char="•"/>
            </a:pPr>
            <a:r>
              <a:rPr lang="en-US" dirty="0"/>
              <a:t>A lecture section focusing on the basics and theory of X-ray crystallography and X-ray diffraction. </a:t>
            </a:r>
          </a:p>
          <a:p>
            <a:pPr marL="742950" lvl="1" indent="-285750">
              <a:buFont typeface="Arial" panose="020B0604020202020204" pitchFamily="34" charset="0"/>
              <a:buChar char="•"/>
            </a:pPr>
            <a:r>
              <a:rPr lang="en-US" dirty="0"/>
              <a:t>A hands-on laboratory section which aims to prepare you to be able to independently deploy the technique for your own use.</a:t>
            </a:r>
          </a:p>
          <a:p>
            <a:pPr lvl="1"/>
            <a:r>
              <a:rPr lang="en-US" dirty="0"/>
              <a:t> </a:t>
            </a:r>
          </a:p>
          <a:p>
            <a:pPr marL="282575" lvl="1" indent="-282575">
              <a:buFont typeface="Wingdings" panose="05000000000000000000" pitchFamily="2" charset="2"/>
              <a:buChar char="v"/>
            </a:pPr>
            <a:r>
              <a:rPr lang="en-US" dirty="0">
                <a:ea typeface="MS Mincho" panose="02020609040205080304" pitchFamily="49" charset="-128"/>
                <a:cs typeface="Times New Roman" panose="02020603050405020304" pitchFamily="18" charset="0"/>
              </a:rPr>
              <a:t>T</a:t>
            </a:r>
            <a:r>
              <a:rPr lang="en-US" sz="1800" dirty="0">
                <a:effectLst/>
                <a:ea typeface="MS Mincho" panose="02020609040205080304" pitchFamily="49" charset="-128"/>
                <a:cs typeface="Times New Roman" panose="02020603050405020304" pitchFamily="18" charset="0"/>
              </a:rPr>
              <a:t>he main focus: structural analysis of small molecule crystalline materials</a:t>
            </a:r>
          </a:p>
          <a:p>
            <a:pPr marL="282575" lvl="1" indent="-282575">
              <a:buFont typeface="Wingdings" panose="05000000000000000000" pitchFamily="2" charset="2"/>
              <a:buChar char="v"/>
            </a:pPr>
            <a:endParaRPr lang="en-US" sz="1800" dirty="0">
              <a:effectLst/>
              <a:ea typeface="MS Mincho" panose="02020609040205080304" pitchFamily="49" charset="-128"/>
              <a:cs typeface="Times New Roman" panose="02020603050405020304" pitchFamily="18" charset="0"/>
            </a:endParaRPr>
          </a:p>
          <a:p>
            <a:pPr marL="282575" lvl="1" indent="-282575">
              <a:buFont typeface="Wingdings" panose="05000000000000000000" pitchFamily="2" charset="2"/>
              <a:buChar char="v"/>
            </a:pPr>
            <a:r>
              <a:rPr lang="en-US" dirty="0"/>
              <a:t>Some aspects of other diffraction techniques will also be covered (powder and </a:t>
            </a:r>
            <a:r>
              <a:rPr lang="en-US" dirty="0" err="1"/>
              <a:t>multicrystalline</a:t>
            </a:r>
            <a:r>
              <a:rPr lang="en-US" dirty="0"/>
              <a:t> XRD, extended solids (metals, ceramics), macromolecular XRD). </a:t>
            </a:r>
          </a:p>
        </p:txBody>
      </p:sp>
      <p:sp>
        <p:nvSpPr>
          <p:cNvPr id="4" name="TextBox 3"/>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Tree>
    <p:extLst>
      <p:ext uri="{BB962C8B-B14F-4D97-AF65-F5344CB8AC3E}">
        <p14:creationId xmlns:p14="http://schemas.microsoft.com/office/powerpoint/2010/main" val="782077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457200" y="990600"/>
            <a:ext cx="7848600" cy="5493812"/>
          </a:xfrm>
          <a:prstGeom prst="rect">
            <a:avLst/>
          </a:prstGeom>
          <a:noFill/>
        </p:spPr>
        <p:txBody>
          <a:bodyPr wrap="square" rtlCol="0">
            <a:spAutoFit/>
          </a:bodyPr>
          <a:lstStyle/>
          <a:p>
            <a:r>
              <a:rPr lang="en-US" sz="2800" b="1" dirty="0"/>
              <a:t>Miller Indices and planes (brief):</a:t>
            </a:r>
          </a:p>
          <a:p>
            <a:endParaRPr lang="en-US" sz="2000" dirty="0"/>
          </a:p>
          <a:p>
            <a:r>
              <a:rPr lang="en-US" dirty="0"/>
              <a:t>The regular fractions of the unit cell repeat units that lead to constructive interference (i.e. the d-</a:t>
            </a:r>
            <a:r>
              <a:rPr lang="en-US" dirty="0" err="1"/>
              <a:t>spacings</a:t>
            </a:r>
            <a:r>
              <a:rPr lang="en-US" dirty="0"/>
              <a:t> that create diffraction spots) have to be somehow sorted in a meaningful way and made sense of with respect to crystal structure and unit cell. </a:t>
            </a:r>
          </a:p>
          <a:p>
            <a:endParaRPr lang="en-US" dirty="0"/>
          </a:p>
          <a:p>
            <a:pPr marL="285750" indent="-285750">
              <a:spcAft>
                <a:spcPts val="600"/>
              </a:spcAft>
              <a:buFont typeface="Wingdings" panose="05000000000000000000" pitchFamily="2" charset="2"/>
              <a:buChar char="§"/>
            </a:pPr>
            <a:r>
              <a:rPr lang="en-US" dirty="0"/>
              <a:t>Planes are defined perpendicular to every d-spacing that fulfills Braggs’ Law. These planes are called </a:t>
            </a:r>
            <a:r>
              <a:rPr lang="en-US" b="1" dirty="0"/>
              <a:t>Miller planes</a:t>
            </a:r>
            <a:r>
              <a:rPr lang="en-US" dirty="0"/>
              <a:t> (William </a:t>
            </a:r>
            <a:r>
              <a:rPr lang="en-US" dirty="0" err="1"/>
              <a:t>Hallowes</a:t>
            </a:r>
            <a:r>
              <a:rPr lang="en-US" dirty="0"/>
              <a:t> Miller, 1801-1880).</a:t>
            </a:r>
          </a:p>
          <a:p>
            <a:pPr marL="285750" indent="-285750">
              <a:spcAft>
                <a:spcPts val="600"/>
              </a:spcAft>
              <a:buFont typeface="Wingdings" panose="05000000000000000000" pitchFamily="2" charset="2"/>
              <a:buChar char="§"/>
            </a:pPr>
            <a:r>
              <a:rPr lang="en-US" dirty="0"/>
              <a:t>Every Miller plane is given a number, the </a:t>
            </a:r>
            <a:r>
              <a:rPr lang="en-US" b="1" dirty="0"/>
              <a:t>Miller Index</a:t>
            </a:r>
            <a:r>
              <a:rPr lang="en-US" dirty="0"/>
              <a:t>, that relates to the fraction that the plane is shifted along the a, b and c axis of the unit cell. The distance between parallel planes of the same index is the </a:t>
            </a:r>
            <a:r>
              <a:rPr lang="en-US" b="1" dirty="0"/>
              <a:t>d-spacing</a:t>
            </a:r>
            <a:r>
              <a:rPr lang="en-US" dirty="0"/>
              <a:t>.</a:t>
            </a:r>
          </a:p>
          <a:p>
            <a:pPr marL="285750" indent="-285750">
              <a:spcAft>
                <a:spcPts val="600"/>
              </a:spcAft>
              <a:buFont typeface="Wingdings" panose="05000000000000000000" pitchFamily="2" charset="2"/>
              <a:buChar char="§"/>
            </a:pPr>
            <a:r>
              <a:rPr lang="en-US" dirty="0"/>
              <a:t>The Miller Index is made up from the three inverse numbers of the fractions along a, b and c, placed in parentheses, called the </a:t>
            </a:r>
            <a:r>
              <a:rPr lang="en-US" b="1" dirty="0"/>
              <a:t>h k l indices</a:t>
            </a:r>
            <a:r>
              <a:rPr lang="en-US" dirty="0"/>
              <a:t>. A plane perpendicular to a, and repeating every unit cell once would be (1 0 0), etc. </a:t>
            </a:r>
          </a:p>
          <a:p>
            <a:pPr marL="285750" indent="-285750">
              <a:spcAft>
                <a:spcPts val="600"/>
              </a:spcAft>
              <a:buFont typeface="Wingdings" panose="05000000000000000000" pitchFamily="2" charset="2"/>
              <a:buChar char="§"/>
            </a:pPr>
            <a:r>
              <a:rPr lang="en-US" dirty="0"/>
              <a:t>The totality of all Miller planes, represented as vectors made up by the Miller Indices, makes up </a:t>
            </a:r>
            <a:r>
              <a:rPr lang="en-US" b="1" dirty="0"/>
              <a:t>diffraction space</a:t>
            </a:r>
            <a:r>
              <a:rPr lang="en-US" dirty="0"/>
              <a:t>, or </a:t>
            </a:r>
            <a:r>
              <a:rPr lang="en-US" b="1" dirty="0"/>
              <a:t>reciprocal space </a:t>
            </a:r>
            <a:r>
              <a:rPr lang="en-US" dirty="0"/>
              <a:t>(as opposed to </a:t>
            </a:r>
            <a:r>
              <a:rPr lang="en-US" b="1" dirty="0"/>
              <a:t>real space</a:t>
            </a:r>
            <a:r>
              <a:rPr lang="en-US" dirty="0"/>
              <a:t>). The vectors are most often reduced to the end point of the vector.  </a:t>
            </a:r>
          </a:p>
        </p:txBody>
      </p:sp>
    </p:spTree>
    <p:extLst>
      <p:ext uri="{BB962C8B-B14F-4D97-AF65-F5344CB8AC3E}">
        <p14:creationId xmlns:p14="http://schemas.microsoft.com/office/powerpoint/2010/main" val="129379177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5899500"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X-ray Sources</a:t>
            </a:r>
          </a:p>
        </p:txBody>
      </p:sp>
      <p:sp>
        <p:nvSpPr>
          <p:cNvPr id="6" name="TextBox 5"/>
          <p:cNvSpPr txBox="1"/>
          <p:nvPr/>
        </p:nvSpPr>
        <p:spPr>
          <a:xfrm>
            <a:off x="609600" y="1995845"/>
            <a:ext cx="8229600"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1" i="0" u="none" strike="noStrike" kern="0" cap="none" spc="0" normalizeH="0" baseline="0" noProof="0" dirty="0">
                <a:ln>
                  <a:noFill/>
                </a:ln>
                <a:solidFill>
                  <a:sysClr val="windowText" lastClr="000000"/>
                </a:solidFill>
                <a:effectLst/>
                <a:uLnTx/>
                <a:uFillTx/>
              </a:rPr>
              <a:t> Basic Sealed tube X-ray Source: X-ray Matter Interaction</a:t>
            </a:r>
          </a:p>
          <a:p>
            <a:pPr marL="7429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9" name="Picture 8"/>
          <p:cNvPicPr>
            <a:picLocks noChangeAspect="1"/>
          </p:cNvPicPr>
          <p:nvPr/>
        </p:nvPicPr>
        <p:blipFill>
          <a:blip r:embed="rId2"/>
          <a:stretch>
            <a:fillRect/>
          </a:stretch>
        </p:blipFill>
        <p:spPr>
          <a:xfrm>
            <a:off x="831560" y="2438400"/>
            <a:ext cx="3923320" cy="1743075"/>
          </a:xfrm>
          <a:prstGeom prst="rect">
            <a:avLst/>
          </a:prstGeom>
        </p:spPr>
      </p:pic>
      <p:pic>
        <p:nvPicPr>
          <p:cNvPr id="10" name="Picture 9"/>
          <p:cNvPicPr>
            <a:picLocks noChangeAspect="1"/>
          </p:cNvPicPr>
          <p:nvPr/>
        </p:nvPicPr>
        <p:blipFill>
          <a:blip r:embed="rId3"/>
          <a:stretch>
            <a:fillRect/>
          </a:stretch>
        </p:blipFill>
        <p:spPr>
          <a:xfrm>
            <a:off x="4821462" y="2596009"/>
            <a:ext cx="2191236" cy="1693973"/>
          </a:xfrm>
          <a:prstGeom prst="rect">
            <a:avLst/>
          </a:prstGeom>
        </p:spPr>
      </p:pic>
      <p:sp>
        <p:nvSpPr>
          <p:cNvPr id="11" name="TextBox 10"/>
          <p:cNvSpPr txBox="1"/>
          <p:nvPr/>
        </p:nvSpPr>
        <p:spPr>
          <a:xfrm>
            <a:off x="831561" y="4648200"/>
            <a:ext cx="785524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Radiative decay under emission of an X-ray photon is proportional to </a:t>
            </a:r>
            <a:r>
              <a:rPr kumimoji="0" lang="en-US" sz="1800" b="0" i="1" u="none" strike="noStrike" kern="0" cap="none" spc="0" normalizeH="0" baseline="0" noProof="0" dirty="0">
                <a:ln>
                  <a:noFill/>
                </a:ln>
                <a:solidFill>
                  <a:sysClr val="windowText" lastClr="000000"/>
                </a:solidFill>
                <a:effectLst/>
                <a:uLnTx/>
                <a:uFillTx/>
              </a:rPr>
              <a:t>Z</a:t>
            </a:r>
            <a:r>
              <a:rPr kumimoji="0" lang="en-US" sz="1800" b="0" i="0" u="none" strike="noStrike" kern="0" cap="none" spc="0" normalizeH="0" baseline="30000" noProof="0" dirty="0">
                <a:ln>
                  <a:noFill/>
                </a:ln>
                <a:solidFill>
                  <a:sysClr val="windowText" lastClr="000000"/>
                </a:solidFill>
                <a:effectLst/>
                <a:uLnTx/>
                <a:uFillTx/>
              </a:rPr>
              <a:t>4</a:t>
            </a:r>
            <a:r>
              <a:rPr kumimoji="0" lang="en-US" sz="1800" b="0" i="0" u="none" strike="noStrike" kern="0" cap="none" spc="0" normalizeH="0" baseline="0" noProof="0" dirty="0">
                <a:ln>
                  <a:noFill/>
                </a:ln>
                <a:solidFill>
                  <a:sysClr val="windowText" lastClr="000000"/>
                </a:solidFill>
                <a:effectLst/>
                <a:uLnTx/>
                <a:uFillTx/>
              </a:rPr>
              <a:t>. Auger emission is independent of Z. X-ray emission dominates for heavy elements. </a:t>
            </a:r>
          </a:p>
        </p:txBody>
      </p:sp>
      <p:sp>
        <p:nvSpPr>
          <p:cNvPr id="12" name="TextBox 11"/>
          <p:cNvSpPr txBox="1"/>
          <p:nvPr/>
        </p:nvSpPr>
        <p:spPr>
          <a:xfrm>
            <a:off x="875660" y="4218801"/>
            <a:ext cx="5677540"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Mikael </a:t>
            </a:r>
            <a:r>
              <a:rPr kumimoji="0" lang="en-US" sz="1200" b="0" i="0" u="none" strike="noStrike" kern="0" cap="none" spc="0" normalizeH="0" baseline="0" noProof="0" dirty="0" err="1">
                <a:ln>
                  <a:noFill/>
                </a:ln>
                <a:solidFill>
                  <a:sysClr val="windowText" lastClr="000000"/>
                </a:solidFill>
                <a:effectLst/>
                <a:uLnTx/>
                <a:uFillTx/>
              </a:rPr>
              <a:t>Otendal</a:t>
            </a:r>
            <a:r>
              <a:rPr kumimoji="0" lang="en-US" sz="1200" b="0" i="0" u="none" strike="noStrike" kern="0" cap="none" spc="0" normalizeH="0" baseline="0" noProof="0" dirty="0">
                <a:ln>
                  <a:noFill/>
                </a:ln>
                <a:solidFill>
                  <a:sysClr val="windowText" lastClr="000000"/>
                </a:solidFill>
                <a:effectLst/>
                <a:uLnTx/>
                <a:uFillTx/>
              </a:rPr>
              <a:t>, Doctoral Thesis, Royal Institute of Technology, Stockholm, Sweden 2006</a:t>
            </a:r>
          </a:p>
        </p:txBody>
      </p:sp>
    </p:spTree>
    <p:extLst>
      <p:ext uri="{BB962C8B-B14F-4D97-AF65-F5344CB8AC3E}">
        <p14:creationId xmlns:p14="http://schemas.microsoft.com/office/powerpoint/2010/main" val="242898143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5899500"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X-ray Sources</a:t>
            </a:r>
          </a:p>
        </p:txBody>
      </p:sp>
      <p:sp>
        <p:nvSpPr>
          <p:cNvPr id="6" name="TextBox 5"/>
          <p:cNvSpPr txBox="1"/>
          <p:nvPr/>
        </p:nvSpPr>
        <p:spPr>
          <a:xfrm>
            <a:off x="609600" y="1995845"/>
            <a:ext cx="8229600"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1" i="0" u="none" strike="noStrike" kern="0" cap="none" spc="0" normalizeH="0" baseline="0" noProof="0" dirty="0">
                <a:ln>
                  <a:noFill/>
                </a:ln>
                <a:solidFill>
                  <a:sysClr val="windowText" lastClr="000000"/>
                </a:solidFill>
                <a:effectLst/>
                <a:uLnTx/>
                <a:uFillTx/>
              </a:rPr>
              <a:t> Basic Sealed tube X-ray Source</a:t>
            </a:r>
          </a:p>
          <a:p>
            <a:pPr marL="7429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3074" name="Picture 2" descr="https://upload.wikimedia.org/wikipedia/commons/5/5c/TubeSpectr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6325" y="2264663"/>
            <a:ext cx="3838925" cy="26160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43337" y="4883018"/>
            <a:ext cx="3595863"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Spectrum of the X-rays emitted by an X-ray tube with a rhodium target, operated at 60 kV. The smooth, continuous curve is due to </a:t>
            </a:r>
            <a:r>
              <a:rPr kumimoji="0" lang="en-US" sz="1200" b="0" i="1" u="none" strike="noStrike" kern="0" cap="none" spc="0" normalizeH="0" baseline="0" noProof="0" dirty="0">
                <a:ln>
                  <a:noFill/>
                </a:ln>
                <a:solidFill>
                  <a:sysClr val="windowText" lastClr="000000"/>
                </a:solidFill>
                <a:effectLst/>
                <a:uLnTx/>
                <a:uFillTx/>
              </a:rPr>
              <a:t>bremsstrahlung</a:t>
            </a:r>
            <a:r>
              <a:rPr kumimoji="0" lang="en-US" sz="1200" b="0" i="0" u="none" strike="noStrike" kern="0" cap="none" spc="0" normalizeH="0" baseline="0" noProof="0" dirty="0">
                <a:ln>
                  <a:noFill/>
                </a:ln>
                <a:solidFill>
                  <a:sysClr val="windowText" lastClr="000000"/>
                </a:solidFill>
                <a:effectLst/>
                <a:uLnTx/>
                <a:uFillTx/>
              </a:rPr>
              <a:t>, and the spikes are characteristic K lines for rhodium atoms.</a:t>
            </a:r>
          </a:p>
        </p:txBody>
      </p:sp>
      <p:sp>
        <p:nvSpPr>
          <p:cNvPr id="7" name="TextBox 6"/>
          <p:cNvSpPr txBox="1"/>
          <p:nvPr/>
        </p:nvSpPr>
        <p:spPr>
          <a:xfrm>
            <a:off x="5244091" y="5791200"/>
            <a:ext cx="321379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https://en.wikipedia.org/wiki/X-ray_tube</a:t>
            </a:r>
          </a:p>
        </p:txBody>
      </p:sp>
      <p:pic>
        <p:nvPicPr>
          <p:cNvPr id="4" name="Picture 3"/>
          <p:cNvPicPr>
            <a:picLocks noChangeAspect="1"/>
          </p:cNvPicPr>
          <p:nvPr/>
        </p:nvPicPr>
        <p:blipFill>
          <a:blip r:embed="rId3"/>
          <a:stretch>
            <a:fillRect/>
          </a:stretch>
        </p:blipFill>
        <p:spPr>
          <a:xfrm>
            <a:off x="1066800" y="2596009"/>
            <a:ext cx="3095625" cy="3810000"/>
          </a:xfrm>
          <a:prstGeom prst="rect">
            <a:avLst/>
          </a:prstGeom>
        </p:spPr>
      </p:pic>
      <p:sp>
        <p:nvSpPr>
          <p:cNvPr id="8" name="TextBox 7"/>
          <p:cNvSpPr txBox="1"/>
          <p:nvPr/>
        </p:nvSpPr>
        <p:spPr>
          <a:xfrm>
            <a:off x="975206" y="6522836"/>
            <a:ext cx="3187219"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http://pd.chem.ucl.ac.uk/pdnn/inst1/xtube.htm</a:t>
            </a:r>
          </a:p>
        </p:txBody>
      </p:sp>
    </p:spTree>
    <p:extLst>
      <p:ext uri="{BB962C8B-B14F-4D97-AF65-F5344CB8AC3E}">
        <p14:creationId xmlns:p14="http://schemas.microsoft.com/office/powerpoint/2010/main" val="27131848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5899500"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X-ray Sources</a:t>
            </a:r>
          </a:p>
        </p:txBody>
      </p:sp>
      <p:sp>
        <p:nvSpPr>
          <p:cNvPr id="6" name="TextBox 5"/>
          <p:cNvSpPr txBox="1"/>
          <p:nvPr/>
        </p:nvSpPr>
        <p:spPr>
          <a:xfrm>
            <a:off x="609600" y="1995845"/>
            <a:ext cx="8229600"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1" i="0" u="none" strike="noStrike" kern="0" cap="none" spc="0" normalizeH="0" baseline="0" noProof="0" dirty="0">
                <a:ln>
                  <a:noFill/>
                </a:ln>
                <a:solidFill>
                  <a:sysClr val="windowText" lastClr="000000"/>
                </a:solidFill>
                <a:effectLst/>
                <a:uLnTx/>
                <a:uFillTx/>
              </a:rPr>
              <a:t> Basic Sealed tube X-ray Source</a:t>
            </a:r>
          </a:p>
          <a:p>
            <a:pPr marL="7429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3074" name="Picture 2" descr="https://upload.wikimedia.org/wikipedia/commons/5/5c/TubeSpectr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6325" y="2264663"/>
            <a:ext cx="3838925" cy="26160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43337" y="4883018"/>
            <a:ext cx="3595863"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Spectrum of the X-rays emitted by an X-ray tube with a rhodium target, operated at 60 kV. The smooth, continuous curve is due to </a:t>
            </a:r>
            <a:r>
              <a:rPr kumimoji="0" lang="en-US" sz="1200" b="0" i="1" u="none" strike="noStrike" kern="0" cap="none" spc="0" normalizeH="0" baseline="0" noProof="0" dirty="0">
                <a:ln>
                  <a:noFill/>
                </a:ln>
                <a:solidFill>
                  <a:sysClr val="windowText" lastClr="000000"/>
                </a:solidFill>
                <a:effectLst/>
                <a:uLnTx/>
                <a:uFillTx/>
              </a:rPr>
              <a:t>bremsstrahlung</a:t>
            </a:r>
            <a:r>
              <a:rPr kumimoji="0" lang="en-US" sz="1200" b="0" i="0" u="none" strike="noStrike" kern="0" cap="none" spc="0" normalizeH="0" baseline="0" noProof="0" dirty="0">
                <a:ln>
                  <a:noFill/>
                </a:ln>
                <a:solidFill>
                  <a:sysClr val="windowText" lastClr="000000"/>
                </a:solidFill>
                <a:effectLst/>
                <a:uLnTx/>
                <a:uFillTx/>
              </a:rPr>
              <a:t>, and the spikes are characteristic K lines for rhodium atoms.</a:t>
            </a:r>
          </a:p>
        </p:txBody>
      </p:sp>
      <p:sp>
        <p:nvSpPr>
          <p:cNvPr id="7" name="TextBox 6"/>
          <p:cNvSpPr txBox="1"/>
          <p:nvPr/>
        </p:nvSpPr>
        <p:spPr>
          <a:xfrm>
            <a:off x="5244091" y="5791200"/>
            <a:ext cx="321379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https://en.wikipedia.org/wiki/X-ray_tube</a:t>
            </a:r>
          </a:p>
        </p:txBody>
      </p:sp>
      <p:sp>
        <p:nvSpPr>
          <p:cNvPr id="8" name="TextBox 7"/>
          <p:cNvSpPr txBox="1"/>
          <p:nvPr/>
        </p:nvSpPr>
        <p:spPr>
          <a:xfrm>
            <a:off x="421289" y="6204309"/>
            <a:ext cx="4776179"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http://xray0.princeton.edu/~phil/Facility/Guides/XrayDataCollection.html</a:t>
            </a:r>
          </a:p>
        </p:txBody>
      </p:sp>
      <p:pic>
        <p:nvPicPr>
          <p:cNvPr id="9" name="Picture 8"/>
          <p:cNvPicPr>
            <a:picLocks noChangeAspect="1"/>
          </p:cNvPicPr>
          <p:nvPr/>
        </p:nvPicPr>
        <p:blipFill>
          <a:blip r:embed="rId3"/>
          <a:stretch>
            <a:fillRect/>
          </a:stretch>
        </p:blipFill>
        <p:spPr>
          <a:xfrm>
            <a:off x="838200" y="2393062"/>
            <a:ext cx="3552530" cy="3552530"/>
          </a:xfrm>
          <a:prstGeom prst="rect">
            <a:avLst/>
          </a:prstGeom>
        </p:spPr>
      </p:pic>
    </p:spTree>
    <p:extLst>
      <p:ext uri="{BB962C8B-B14F-4D97-AF65-F5344CB8AC3E}">
        <p14:creationId xmlns:p14="http://schemas.microsoft.com/office/powerpoint/2010/main" val="353482296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5899500"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X-ray Sources</a:t>
            </a:r>
          </a:p>
        </p:txBody>
      </p:sp>
      <p:sp>
        <p:nvSpPr>
          <p:cNvPr id="6" name="TextBox 5"/>
          <p:cNvSpPr txBox="1"/>
          <p:nvPr/>
        </p:nvSpPr>
        <p:spPr>
          <a:xfrm>
            <a:off x="609600" y="1995845"/>
            <a:ext cx="8229600"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1" i="0" u="none" strike="noStrike" kern="0" cap="none" spc="0" normalizeH="0" baseline="0" noProof="0" dirty="0">
                <a:ln>
                  <a:noFill/>
                </a:ln>
                <a:solidFill>
                  <a:sysClr val="windowText" lastClr="000000"/>
                </a:solidFill>
                <a:effectLst/>
                <a:uLnTx/>
                <a:uFillTx/>
              </a:rPr>
              <a:t> Rotating Sealed tube X-ray Source</a:t>
            </a:r>
          </a:p>
          <a:p>
            <a:pPr marL="7429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 name="TextBox 3"/>
          <p:cNvSpPr txBox="1"/>
          <p:nvPr/>
        </p:nvSpPr>
        <p:spPr>
          <a:xfrm>
            <a:off x="457200" y="5622666"/>
            <a:ext cx="3190553"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https://en.wikipedia.org/wiki/X-ray_tube</a:t>
            </a:r>
          </a:p>
        </p:txBody>
      </p:sp>
      <p:pic>
        <p:nvPicPr>
          <p:cNvPr id="7" name="Picture 6"/>
          <p:cNvPicPr>
            <a:picLocks noChangeAspect="1"/>
          </p:cNvPicPr>
          <p:nvPr/>
        </p:nvPicPr>
        <p:blipFill>
          <a:blip r:embed="rId2"/>
          <a:stretch>
            <a:fillRect/>
          </a:stretch>
        </p:blipFill>
        <p:spPr>
          <a:xfrm>
            <a:off x="4800600" y="3424953"/>
            <a:ext cx="4198840" cy="3052047"/>
          </a:xfrm>
          <a:prstGeom prst="rect">
            <a:avLst/>
          </a:prstGeom>
        </p:spPr>
      </p:pic>
      <p:pic>
        <p:nvPicPr>
          <p:cNvPr id="2" name="Picture 1"/>
          <p:cNvPicPr>
            <a:picLocks noChangeAspect="1"/>
          </p:cNvPicPr>
          <p:nvPr/>
        </p:nvPicPr>
        <p:blipFill>
          <a:blip r:embed="rId3"/>
          <a:stretch>
            <a:fillRect/>
          </a:stretch>
        </p:blipFill>
        <p:spPr>
          <a:xfrm>
            <a:off x="457200" y="2514600"/>
            <a:ext cx="4865987" cy="2743200"/>
          </a:xfrm>
          <a:prstGeom prst="rect">
            <a:avLst/>
          </a:prstGeom>
        </p:spPr>
      </p:pic>
      <p:sp>
        <p:nvSpPr>
          <p:cNvPr id="8" name="TextBox 7"/>
          <p:cNvSpPr txBox="1"/>
          <p:nvPr/>
        </p:nvSpPr>
        <p:spPr>
          <a:xfrm>
            <a:off x="5857960" y="6324600"/>
            <a:ext cx="316281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Mikael </a:t>
            </a:r>
            <a:r>
              <a:rPr kumimoji="0" lang="en-US" sz="1200" b="0" i="0" u="none" strike="noStrike" kern="0" cap="none" spc="0" normalizeH="0" baseline="0" noProof="0" dirty="0" err="1">
                <a:ln>
                  <a:noFill/>
                </a:ln>
                <a:solidFill>
                  <a:sysClr val="windowText" lastClr="000000"/>
                </a:solidFill>
                <a:effectLst/>
                <a:uLnTx/>
                <a:uFillTx/>
              </a:rPr>
              <a:t>Otendal</a:t>
            </a:r>
            <a:r>
              <a:rPr kumimoji="0" lang="en-US" sz="1200" b="0" i="0" u="none" strike="noStrike" kern="0" cap="none" spc="0" normalizeH="0" baseline="0" noProof="0" dirty="0">
                <a:ln>
                  <a:noFill/>
                </a:ln>
                <a:solidFill>
                  <a:sysClr val="windowText" lastClr="000000"/>
                </a:solidFill>
                <a:effectLst/>
                <a:uLnTx/>
                <a:uFillTx/>
              </a:rPr>
              <a:t>, Doctoral Thesis, Royal Institute of Technology, Stockholm, Sweden 2006</a:t>
            </a:r>
          </a:p>
        </p:txBody>
      </p:sp>
    </p:spTree>
    <p:extLst>
      <p:ext uri="{BB962C8B-B14F-4D97-AF65-F5344CB8AC3E}">
        <p14:creationId xmlns:p14="http://schemas.microsoft.com/office/powerpoint/2010/main" val="68886314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5899500"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X-ray Sources</a:t>
            </a:r>
          </a:p>
        </p:txBody>
      </p:sp>
      <p:sp>
        <p:nvSpPr>
          <p:cNvPr id="6" name="TextBox 5"/>
          <p:cNvSpPr txBox="1"/>
          <p:nvPr/>
        </p:nvSpPr>
        <p:spPr>
          <a:xfrm>
            <a:off x="609600" y="1995845"/>
            <a:ext cx="82296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1" i="0" u="none" strike="noStrike" kern="0" cap="none" spc="0" normalizeH="0" baseline="0" noProof="0" dirty="0">
                <a:ln>
                  <a:noFill/>
                </a:ln>
                <a:solidFill>
                  <a:sysClr val="windowText" lastClr="000000"/>
                </a:solidFill>
                <a:effectLst/>
                <a:uLnTx/>
                <a:uFillTx/>
              </a:rPr>
              <a:t> Rotating Sealed tube X-ray Source</a:t>
            </a:r>
            <a:endParaRPr kumimoji="0" lang="en-US" sz="1800" b="0" i="0" u="none" strike="noStrike" kern="0" cap="none" spc="0" normalizeH="0" baseline="0" noProof="0" dirty="0">
              <a:ln>
                <a:noFill/>
              </a:ln>
              <a:solidFill>
                <a:sysClr val="windowText" lastClr="000000"/>
              </a:solidFill>
              <a:effectLst/>
              <a:uLnTx/>
              <a:uFillTx/>
            </a:endParaRPr>
          </a:p>
        </p:txBody>
      </p:sp>
      <p:pic>
        <p:nvPicPr>
          <p:cNvPr id="2" name="Picture 1"/>
          <p:cNvPicPr>
            <a:picLocks noChangeAspect="1"/>
          </p:cNvPicPr>
          <p:nvPr/>
        </p:nvPicPr>
        <p:blipFill>
          <a:blip r:embed="rId2"/>
          <a:stretch>
            <a:fillRect/>
          </a:stretch>
        </p:blipFill>
        <p:spPr>
          <a:xfrm>
            <a:off x="609600" y="2596009"/>
            <a:ext cx="3779061" cy="2130446"/>
          </a:xfrm>
          <a:prstGeom prst="rect">
            <a:avLst/>
          </a:prstGeom>
        </p:spPr>
      </p:pic>
      <p:sp>
        <p:nvSpPr>
          <p:cNvPr id="4" name="TextBox 3"/>
          <p:cNvSpPr txBox="1"/>
          <p:nvPr/>
        </p:nvSpPr>
        <p:spPr>
          <a:xfrm>
            <a:off x="609600" y="5105400"/>
            <a:ext cx="2750625"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https://en.wikipedia.org/wiki/X-ray_tube</a:t>
            </a:r>
          </a:p>
        </p:txBody>
      </p:sp>
      <p:sp>
        <p:nvSpPr>
          <p:cNvPr id="7" name="TextBox 6"/>
          <p:cNvSpPr txBox="1"/>
          <p:nvPr/>
        </p:nvSpPr>
        <p:spPr>
          <a:xfrm>
            <a:off x="4724400" y="2596009"/>
            <a:ext cx="4114800" cy="298543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Advantages: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Rotation of irradiated spot allows for better heat dissipation </a:t>
            </a:r>
            <a:r>
              <a:rPr kumimoji="0" lang="en-US" sz="1600" b="0" i="0" u="none" strike="noStrike" kern="0" cap="none" spc="0" normalizeH="0" baseline="0" noProof="0" dirty="0">
                <a:ln>
                  <a:noFill/>
                </a:ln>
                <a:solidFill>
                  <a:sysClr val="windowText" lastClr="000000"/>
                </a:solidFill>
                <a:effectLst/>
                <a:uLnTx/>
                <a:uFillTx/>
                <a:sym typeface="Symbol" panose="05050102010706020507" pitchFamily="18" charset="2"/>
              </a:rPr>
              <a:t></a:t>
            </a:r>
            <a:endParaRPr kumimoji="0" lang="en-US" sz="16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Higher intensity X-ray beam.</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Drawbacks: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“Moving parts”, high maintenance, difficult beam alignment, often long downtimes</a:t>
            </a:r>
          </a:p>
        </p:txBody>
      </p:sp>
    </p:spTree>
    <p:extLst>
      <p:ext uri="{BB962C8B-B14F-4D97-AF65-F5344CB8AC3E}">
        <p14:creationId xmlns:p14="http://schemas.microsoft.com/office/powerpoint/2010/main" val="222031927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5899500"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X-ray Sources</a:t>
            </a:r>
          </a:p>
        </p:txBody>
      </p:sp>
      <p:sp>
        <p:nvSpPr>
          <p:cNvPr id="6" name="TextBox 5"/>
          <p:cNvSpPr txBox="1"/>
          <p:nvPr/>
        </p:nvSpPr>
        <p:spPr>
          <a:xfrm>
            <a:off x="609600" y="1995845"/>
            <a:ext cx="82296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1" i="0" u="none" strike="noStrike" kern="0" cap="none" spc="0" normalizeH="0" baseline="0" noProof="0" dirty="0">
                <a:ln>
                  <a:noFill/>
                </a:ln>
                <a:solidFill>
                  <a:sysClr val="windowText" lastClr="000000"/>
                </a:solidFill>
                <a:effectLst/>
                <a:uLnTx/>
                <a:uFillTx/>
              </a:rPr>
              <a:t> </a:t>
            </a:r>
            <a:r>
              <a:rPr kumimoji="0" lang="en-US" sz="1800" b="1" i="0" u="none" strike="noStrike" kern="0" cap="none" spc="0" normalizeH="0" baseline="0" noProof="0" dirty="0" err="1">
                <a:ln>
                  <a:noFill/>
                </a:ln>
                <a:solidFill>
                  <a:sysClr val="windowText" lastClr="000000"/>
                </a:solidFill>
                <a:effectLst/>
                <a:uLnTx/>
                <a:uFillTx/>
              </a:rPr>
              <a:t>Microsource</a:t>
            </a:r>
            <a:r>
              <a:rPr kumimoji="0" lang="en-US" sz="1800" b="1" i="0" u="none" strike="noStrike" kern="0" cap="none" spc="0" normalizeH="0" baseline="0" noProof="0" dirty="0">
                <a:ln>
                  <a:noFill/>
                </a:ln>
                <a:solidFill>
                  <a:sysClr val="windowText" lastClr="000000"/>
                </a:solidFill>
                <a:effectLst/>
                <a:uLnTx/>
                <a:uFillTx/>
              </a:rPr>
              <a:t> Sealed tube X-ray Source</a:t>
            </a:r>
            <a:endParaRPr kumimoji="0" lang="en-US" sz="1800" b="0" i="0" u="none" strike="noStrike" kern="0" cap="none" spc="0" normalizeH="0" baseline="0" noProof="0" dirty="0">
              <a:ln>
                <a:noFill/>
              </a:ln>
              <a:solidFill>
                <a:sysClr val="windowText" lastClr="000000"/>
              </a:solidFill>
              <a:effectLst/>
              <a:uLnTx/>
              <a:uFillTx/>
            </a:endParaRPr>
          </a:p>
        </p:txBody>
      </p:sp>
      <p:sp>
        <p:nvSpPr>
          <p:cNvPr id="4" name="TextBox 3"/>
          <p:cNvSpPr txBox="1"/>
          <p:nvPr/>
        </p:nvSpPr>
        <p:spPr>
          <a:xfrm>
            <a:off x="609600" y="5105400"/>
            <a:ext cx="396240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http://www.businesswire.com/news/home/20060806005026/en/Incoatec-Bruker-AXS-Announce-IuS-User-Friendly-High-Brilliance</a:t>
            </a:r>
          </a:p>
        </p:txBody>
      </p:sp>
      <p:sp>
        <p:nvSpPr>
          <p:cNvPr id="7" name="TextBox 6"/>
          <p:cNvSpPr txBox="1"/>
          <p:nvPr/>
        </p:nvSpPr>
        <p:spPr>
          <a:xfrm>
            <a:off x="4724400" y="2209800"/>
            <a:ext cx="4114800" cy="424731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Uses very small electron beam to irradiate much smaller area than in conventional sealed tube or rotating anode sources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Very fast heat dissipation: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ysClr val="windowText" lastClr="000000"/>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400" b="0" i="0" u="none" strike="noStrike" kern="0" cap="none" spc="0" normalizeH="0" baseline="0" noProof="0" dirty="0">
                <a:ln>
                  <a:noFill/>
                </a:ln>
                <a:solidFill>
                  <a:sysClr val="windowText" lastClr="000000"/>
                </a:solidFill>
                <a:effectLst/>
                <a:uLnTx/>
                <a:uFillTx/>
                <a:sym typeface="Symbol" panose="05050102010706020507" pitchFamily="18" charset="2"/>
              </a:rPr>
              <a:t>No need for water cooling (air cooled)</a:t>
            </a:r>
          </a:p>
          <a:p>
            <a:pPr marL="285750" marR="0" lvl="0" indent="-285750"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400" b="0" i="0" u="none" strike="noStrike" kern="0" cap="none" spc="0" normalizeH="0" baseline="0" noProof="0" dirty="0">
                <a:ln>
                  <a:noFill/>
                </a:ln>
                <a:solidFill>
                  <a:sysClr val="windowText" lastClr="000000"/>
                </a:solidFill>
                <a:effectLst/>
                <a:uLnTx/>
                <a:uFillTx/>
                <a:sym typeface="Symbol" panose="05050102010706020507" pitchFamily="18" charset="2"/>
              </a:rPr>
              <a:t>Very high brilliance </a:t>
            </a:r>
          </a:p>
          <a:p>
            <a:pPr marL="285750" marR="0" lvl="0" indent="-285750"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400" b="0" i="0" u="none" strike="noStrike" kern="0" cap="none" spc="0" normalizeH="0" baseline="0" noProof="0" dirty="0">
                <a:ln>
                  <a:noFill/>
                </a:ln>
                <a:solidFill>
                  <a:sysClr val="windowText" lastClr="000000"/>
                </a:solidFill>
                <a:effectLst/>
                <a:uLnTx/>
                <a:uFillTx/>
                <a:sym typeface="Symbol" panose="05050102010706020507" pitchFamily="18" charset="2"/>
              </a:rPr>
              <a:t>No moving parts, low maintenance once installed</a:t>
            </a:r>
          </a:p>
          <a:p>
            <a:pPr marL="285750" marR="0" lvl="0" indent="-285750"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400" b="0" i="0" u="none" strike="noStrike" kern="0" cap="none" spc="0" normalizeH="0" baseline="0" noProof="0" dirty="0">
                <a:ln>
                  <a:noFill/>
                </a:ln>
                <a:solidFill>
                  <a:sysClr val="windowText" lastClr="000000"/>
                </a:solidFill>
                <a:effectLst/>
                <a:uLnTx/>
                <a:uFillTx/>
                <a:sym typeface="Symbol" panose="05050102010706020507" pitchFamily="18" charset="2"/>
              </a:rPr>
              <a:t>Small beam size ideal for tiny crystals (beam usually &lt; 0.15 mm)</a:t>
            </a:r>
          </a:p>
          <a:p>
            <a:pPr marL="285750" marR="0" lvl="0" indent="-285750"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400" b="0" i="0" u="none" strike="noStrike" kern="0" cap="none" spc="0" normalizeH="0" baseline="0" noProof="0" dirty="0">
                <a:ln>
                  <a:noFill/>
                </a:ln>
                <a:solidFill>
                  <a:sysClr val="windowText" lastClr="000000"/>
                </a:solidFill>
                <a:effectLst/>
                <a:uLnTx/>
                <a:uFillTx/>
                <a:sym typeface="Symbol" panose="05050102010706020507" pitchFamily="18" charset="2"/>
              </a:rPr>
              <a:t>Beam alignment can be finicky (usually done by vendor during install)</a:t>
            </a:r>
          </a:p>
          <a:p>
            <a:pPr marL="285750" marR="0" lvl="0" indent="-285750"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400" b="0" i="0" u="none" strike="noStrike" kern="0" cap="none" spc="0" normalizeH="0" baseline="0" noProof="0" dirty="0">
                <a:ln>
                  <a:noFill/>
                </a:ln>
                <a:solidFill>
                  <a:sysClr val="windowText" lastClr="000000"/>
                </a:solidFill>
                <a:effectLst/>
                <a:uLnTx/>
                <a:uFillTx/>
                <a:sym typeface="Symbol" panose="05050102010706020507" pitchFamily="18" charset="2"/>
              </a:rPr>
              <a:t>Little to no advantage for large well diffracting crystals</a:t>
            </a:r>
          </a:p>
          <a:p>
            <a:pPr marL="285750" marR="0" lvl="0" indent="-285750"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400" b="0" i="0" u="none" strike="noStrike" kern="0" cap="none" spc="0" normalizeH="0" baseline="0" noProof="0" dirty="0">
                <a:ln>
                  <a:noFill/>
                </a:ln>
                <a:solidFill>
                  <a:sysClr val="windowText" lastClr="000000"/>
                </a:solidFill>
                <a:effectLst/>
                <a:uLnTx/>
                <a:uFillTx/>
                <a:sym typeface="Symbol" panose="05050102010706020507" pitchFamily="18" charset="2"/>
              </a:rPr>
              <a:t>Usually combined with X-ray mirrors for </a:t>
            </a:r>
            <a:r>
              <a:rPr kumimoji="0" lang="en-US" sz="1400" b="0" i="0" u="none" strike="noStrike" kern="0" cap="none" spc="0" normalizeH="0" baseline="0" noProof="0" dirty="0" err="1">
                <a:ln>
                  <a:noFill/>
                </a:ln>
                <a:solidFill>
                  <a:sysClr val="windowText" lastClr="000000"/>
                </a:solidFill>
                <a:effectLst/>
                <a:uLnTx/>
                <a:uFillTx/>
                <a:sym typeface="Symbol" panose="05050102010706020507" pitchFamily="18" charset="2"/>
              </a:rPr>
              <a:t>monochromatization</a:t>
            </a:r>
            <a:r>
              <a:rPr kumimoji="0" lang="en-US" sz="1400" b="0" i="0" u="none" strike="noStrike" kern="0" cap="none" spc="0" normalizeH="0" baseline="0" noProof="0" dirty="0">
                <a:ln>
                  <a:noFill/>
                </a:ln>
                <a:solidFill>
                  <a:sysClr val="windowText" lastClr="000000"/>
                </a:solidFill>
                <a:effectLst/>
                <a:uLnTx/>
                <a:uFillTx/>
                <a:sym typeface="Symbol" panose="05050102010706020507" pitchFamily="18" charset="2"/>
              </a:rPr>
              <a:t> (Goebel mirrors) rather than crystal </a:t>
            </a:r>
            <a:r>
              <a:rPr kumimoji="0" lang="en-US" sz="1400" b="0" i="0" u="none" strike="noStrike" kern="0" cap="none" spc="0" normalizeH="0" baseline="0" noProof="0" dirty="0" err="1">
                <a:ln>
                  <a:noFill/>
                </a:ln>
                <a:solidFill>
                  <a:sysClr val="windowText" lastClr="000000"/>
                </a:solidFill>
                <a:effectLst/>
                <a:uLnTx/>
                <a:uFillTx/>
                <a:sym typeface="Symbol" panose="05050102010706020507" pitchFamily="18" charset="2"/>
              </a:rPr>
              <a:t>monochromators</a:t>
            </a:r>
            <a:r>
              <a:rPr kumimoji="0" lang="en-US" sz="1400" b="0" i="0" u="none" strike="noStrike" kern="0" cap="none" spc="0" normalizeH="0" baseline="0" noProof="0" dirty="0">
                <a:ln>
                  <a:noFill/>
                </a:ln>
                <a:solidFill>
                  <a:sysClr val="windowText" lastClr="000000"/>
                </a:solidFill>
                <a:effectLst/>
                <a:uLnTx/>
                <a:uFillTx/>
                <a:sym typeface="Symbol" panose="05050102010706020507" pitchFamily="18" charset="2"/>
              </a:rPr>
              <a:t> </a:t>
            </a:r>
            <a:endParaRPr kumimoji="0" lang="en-US" sz="1400" b="0" i="0" u="none" strike="noStrike" kern="0" cap="none" spc="0" normalizeH="0" baseline="0" noProof="0" dirty="0">
              <a:ln>
                <a:noFill/>
              </a:ln>
              <a:solidFill>
                <a:sysClr val="windowText" lastClr="000000"/>
              </a:solidFill>
              <a:effectLst/>
              <a:uLnTx/>
              <a:uFillTx/>
            </a:endParaRPr>
          </a:p>
        </p:txBody>
      </p:sp>
      <p:pic>
        <p:nvPicPr>
          <p:cNvPr id="8" name="Picture 7"/>
          <p:cNvPicPr>
            <a:picLocks noChangeAspect="1"/>
          </p:cNvPicPr>
          <p:nvPr/>
        </p:nvPicPr>
        <p:blipFill>
          <a:blip r:embed="rId2"/>
          <a:stretch>
            <a:fillRect/>
          </a:stretch>
        </p:blipFill>
        <p:spPr>
          <a:xfrm>
            <a:off x="685800" y="2596009"/>
            <a:ext cx="3667125" cy="2419350"/>
          </a:xfrm>
          <a:prstGeom prst="rect">
            <a:avLst/>
          </a:prstGeom>
        </p:spPr>
      </p:pic>
    </p:spTree>
    <p:extLst>
      <p:ext uri="{BB962C8B-B14F-4D97-AF65-F5344CB8AC3E}">
        <p14:creationId xmlns:p14="http://schemas.microsoft.com/office/powerpoint/2010/main" val="65203979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5899500"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X-ray Sources</a:t>
            </a:r>
          </a:p>
        </p:txBody>
      </p:sp>
      <p:sp>
        <p:nvSpPr>
          <p:cNvPr id="6" name="TextBox 5"/>
          <p:cNvSpPr txBox="1"/>
          <p:nvPr/>
        </p:nvSpPr>
        <p:spPr>
          <a:xfrm>
            <a:off x="609600" y="1995845"/>
            <a:ext cx="82296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1" i="0" u="none" strike="noStrike" kern="0" cap="none" spc="0" normalizeH="0" baseline="0" noProof="0" dirty="0">
                <a:ln>
                  <a:noFill/>
                </a:ln>
                <a:solidFill>
                  <a:sysClr val="windowText" lastClr="000000"/>
                </a:solidFill>
                <a:effectLst/>
                <a:uLnTx/>
                <a:uFillTx/>
              </a:rPr>
              <a:t> Synchrotron Radiation – Beamlines</a:t>
            </a:r>
            <a:endParaRPr kumimoji="0" lang="en-US" sz="1800" b="0" i="0" u="none" strike="noStrike" kern="0" cap="none" spc="0" normalizeH="0" baseline="0" noProof="0" dirty="0">
              <a:ln>
                <a:noFill/>
              </a:ln>
              <a:solidFill>
                <a:sysClr val="windowText" lastClr="000000"/>
              </a:solidFill>
              <a:effectLst/>
              <a:uLnTx/>
              <a:uFillTx/>
            </a:endParaRPr>
          </a:p>
        </p:txBody>
      </p:sp>
      <p:pic>
        <p:nvPicPr>
          <p:cNvPr id="4100" name="Picture 4" descr="https://www.iop.org/publications/iop/2011/img_mid_474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328601"/>
            <a:ext cx="2667000" cy="176945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638800" y="4800600"/>
            <a:ext cx="239267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https://www.iop.org/publications/iop/2011/img_mid_47463.jpg</a:t>
            </a:r>
          </a:p>
        </p:txBody>
      </p:sp>
      <p:sp>
        <p:nvSpPr>
          <p:cNvPr id="17" name="TextBox 16"/>
          <p:cNvSpPr txBox="1"/>
          <p:nvPr/>
        </p:nvSpPr>
        <p:spPr>
          <a:xfrm>
            <a:off x="5486400" y="4098054"/>
            <a:ext cx="2316477"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Diamond Light Source, </a:t>
            </a:r>
            <a:r>
              <a:rPr kumimoji="0" lang="en-US" sz="1600" b="0" i="0" u="none" strike="noStrike" kern="0" cap="none" spc="0" normalizeH="0" baseline="0" noProof="0" dirty="0" err="1">
                <a:ln>
                  <a:noFill/>
                </a:ln>
                <a:solidFill>
                  <a:sysClr val="windowText" lastClr="000000"/>
                </a:solidFill>
                <a:effectLst/>
                <a:uLnTx/>
                <a:uFillTx/>
              </a:rPr>
              <a:t>Oxfordshire</a:t>
            </a:r>
            <a:r>
              <a:rPr kumimoji="0" lang="en-US" sz="1600" b="0" i="0" u="none" strike="noStrike" kern="0" cap="none" spc="0" normalizeH="0" baseline="0" noProof="0" dirty="0">
                <a:ln>
                  <a:noFill/>
                </a:ln>
                <a:solidFill>
                  <a:sysClr val="windowText" lastClr="000000"/>
                </a:solidFill>
                <a:effectLst/>
                <a:uLnTx/>
                <a:uFillTx/>
              </a:rPr>
              <a:t>, </a:t>
            </a:r>
            <a:r>
              <a:rPr kumimoji="0" lang="en-US" sz="1600" b="0" i="0" strike="noStrike" kern="0" cap="none" spc="0" normalizeH="0" baseline="0" noProof="0" dirty="0">
                <a:ln>
                  <a:noFill/>
                </a:ln>
                <a:solidFill>
                  <a:sysClr val="windowText" lastClr="000000"/>
                </a:solidFill>
                <a:effectLst/>
                <a:uLnTx/>
                <a:uFillTx/>
              </a:rPr>
              <a:t>UK</a:t>
            </a:r>
          </a:p>
        </p:txBody>
      </p:sp>
      <p:pic>
        <p:nvPicPr>
          <p:cNvPr id="18" name="Picture 17"/>
          <p:cNvPicPr>
            <a:picLocks noChangeAspect="1"/>
          </p:cNvPicPr>
          <p:nvPr/>
        </p:nvPicPr>
        <p:blipFill>
          <a:blip r:embed="rId3"/>
          <a:stretch>
            <a:fillRect/>
          </a:stretch>
        </p:blipFill>
        <p:spPr>
          <a:xfrm>
            <a:off x="914400" y="2398178"/>
            <a:ext cx="3581400" cy="2089150"/>
          </a:xfrm>
          <a:prstGeom prst="rect">
            <a:avLst/>
          </a:prstGeom>
        </p:spPr>
      </p:pic>
      <p:sp>
        <p:nvSpPr>
          <p:cNvPr id="19" name="TextBox 18"/>
          <p:cNvSpPr txBox="1"/>
          <p:nvPr/>
        </p:nvSpPr>
        <p:spPr>
          <a:xfrm>
            <a:off x="685800" y="4647610"/>
            <a:ext cx="4038600"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(1) electron gun, (2) linear accelerator, (3) booster synchrotron, (4) a storage ring, (5) beamlines, and (6) experiment stations.</a:t>
            </a:r>
          </a:p>
        </p:txBody>
      </p:sp>
      <p:sp>
        <p:nvSpPr>
          <p:cNvPr id="20" name="TextBox 19"/>
          <p:cNvSpPr txBox="1"/>
          <p:nvPr/>
        </p:nvSpPr>
        <p:spPr>
          <a:xfrm>
            <a:off x="868680" y="5993642"/>
            <a:ext cx="3085653"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https://www.bnl.gov/nsls2/glossary.asp</a:t>
            </a:r>
          </a:p>
        </p:txBody>
      </p:sp>
    </p:spTree>
    <p:extLst>
      <p:ext uri="{BB962C8B-B14F-4D97-AF65-F5344CB8AC3E}">
        <p14:creationId xmlns:p14="http://schemas.microsoft.com/office/powerpoint/2010/main" val="204188197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191000" y="1974270"/>
            <a:ext cx="4027135" cy="2291440"/>
          </a:xfrm>
          <a:prstGeom prst="rect">
            <a:avLst/>
          </a:prstGeom>
        </p:spPr>
      </p:pic>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5899500"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X-ray Sources</a:t>
            </a:r>
          </a:p>
        </p:txBody>
      </p:sp>
      <p:sp>
        <p:nvSpPr>
          <p:cNvPr id="4" name="TextBox 3"/>
          <p:cNvSpPr txBox="1"/>
          <p:nvPr/>
        </p:nvSpPr>
        <p:spPr>
          <a:xfrm>
            <a:off x="599944" y="4114800"/>
            <a:ext cx="4048255"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Synchrotron radiation from a bending magnet, wiggler and </a:t>
            </a:r>
            <a:r>
              <a:rPr kumimoji="0" lang="en-US" sz="1600" b="0" i="0" u="none" strike="noStrike" kern="0" cap="none" spc="0" normalizeH="0" baseline="0" noProof="0" dirty="0" err="1">
                <a:ln>
                  <a:noFill/>
                </a:ln>
                <a:solidFill>
                  <a:sysClr val="windowText" lastClr="000000"/>
                </a:solidFill>
                <a:effectLst/>
                <a:uLnTx/>
                <a:uFillTx/>
              </a:rPr>
              <a:t>undulator</a:t>
            </a:r>
            <a:endParaRPr kumimoji="0" lang="en-US" sz="1600" b="0" i="0" u="none" strike="noStrike" kern="0" cap="none" spc="0" normalizeH="0" baseline="0" noProof="0" dirty="0">
              <a:ln>
                <a:noFill/>
              </a:ln>
              <a:solidFill>
                <a:sysClr val="windowText" lastClr="000000"/>
              </a:solidFill>
              <a:effectLst/>
              <a:uLnTx/>
              <a:uFillTx/>
            </a:endParaRPr>
          </a:p>
        </p:txBody>
      </p:sp>
      <p:pic>
        <p:nvPicPr>
          <p:cNvPr id="12" name="Picture 11"/>
          <p:cNvPicPr>
            <a:picLocks noChangeAspect="1"/>
          </p:cNvPicPr>
          <p:nvPr/>
        </p:nvPicPr>
        <p:blipFill>
          <a:blip r:embed="rId3"/>
          <a:stretch>
            <a:fillRect/>
          </a:stretch>
        </p:blipFill>
        <p:spPr>
          <a:xfrm>
            <a:off x="776777" y="2413634"/>
            <a:ext cx="2676525" cy="1543050"/>
          </a:xfrm>
          <a:prstGeom prst="rect">
            <a:avLst/>
          </a:prstGeom>
        </p:spPr>
      </p:pic>
      <p:sp>
        <p:nvSpPr>
          <p:cNvPr id="15" name="TextBox 14"/>
          <p:cNvSpPr txBox="1"/>
          <p:nvPr/>
        </p:nvSpPr>
        <p:spPr>
          <a:xfrm>
            <a:off x="381000" y="4703801"/>
            <a:ext cx="4027449"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https://en.wikipedia.org/wiki/Synchrotron_radiation</a:t>
            </a:r>
          </a:p>
        </p:txBody>
      </p:sp>
      <p:sp>
        <p:nvSpPr>
          <p:cNvPr id="2" name="TextBox 1"/>
          <p:cNvSpPr txBox="1"/>
          <p:nvPr/>
        </p:nvSpPr>
        <p:spPr>
          <a:xfrm>
            <a:off x="599945" y="5275183"/>
            <a:ext cx="7924800" cy="107721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rPr>
              <a:t>Wiggler magnets</a:t>
            </a:r>
            <a:r>
              <a:rPr kumimoji="0" lang="en-US" sz="1600" b="0" i="0" u="none" strike="noStrike" kern="0" cap="none" spc="0" normalizeH="0" baseline="0" noProof="0" dirty="0">
                <a:ln>
                  <a:noFill/>
                </a:ln>
                <a:solidFill>
                  <a:sysClr val="windowText" lastClr="000000"/>
                </a:solidFill>
                <a:effectLst/>
                <a:uLnTx/>
                <a:uFillTx/>
              </a:rPr>
              <a:t> produce intense (</a:t>
            </a:r>
            <a:r>
              <a:rPr kumimoji="0" lang="en-US" sz="1600" b="1" i="0" u="none" strike="noStrike" kern="0" cap="none" spc="0" normalizeH="0" baseline="0" noProof="0" dirty="0">
                <a:ln>
                  <a:noFill/>
                </a:ln>
                <a:solidFill>
                  <a:sysClr val="windowText" lastClr="000000"/>
                </a:solidFill>
                <a:effectLst/>
                <a:uLnTx/>
                <a:uFillTx/>
              </a:rPr>
              <a:t>high flux</a:t>
            </a:r>
            <a:r>
              <a:rPr kumimoji="0" lang="en-US" sz="1600" b="0" i="0" u="none" strike="noStrike" kern="0" cap="none" spc="0" normalizeH="0" baseline="0" noProof="0" dirty="0">
                <a:ln>
                  <a:noFill/>
                </a:ln>
                <a:solidFill>
                  <a:sysClr val="windowText" lastClr="000000"/>
                </a:solidFill>
                <a:effectLst/>
                <a:uLnTx/>
                <a:uFillTx/>
              </a:rPr>
              <a:t>), energetic radiation over a wide range of energies/wavelengths with a brightness 100 times that of bending magnets.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a:ln>
                  <a:noFill/>
                </a:ln>
                <a:solidFill>
                  <a:sysClr val="windowText" lastClr="000000"/>
                </a:solidFill>
                <a:effectLst/>
                <a:uLnTx/>
                <a:uFillTx/>
              </a:rPr>
              <a:t>Undulators</a:t>
            </a:r>
            <a:r>
              <a:rPr kumimoji="0" lang="en-US" sz="1600" b="0" i="0" u="none" strike="noStrike" kern="0" cap="none" spc="0" normalizeH="0" baseline="0" noProof="0" dirty="0">
                <a:ln>
                  <a:noFill/>
                </a:ln>
                <a:solidFill>
                  <a:sysClr val="windowText" lastClr="000000"/>
                </a:solidFill>
                <a:effectLst/>
                <a:uLnTx/>
                <a:uFillTx/>
              </a:rPr>
              <a:t> produce radiation of only selected energies (harmonics) at </a:t>
            </a:r>
            <a:r>
              <a:rPr kumimoji="0" lang="en-US" sz="1600" b="1" i="0" u="none" strike="noStrike" kern="0" cap="none" spc="0" normalizeH="0" baseline="0" noProof="0" dirty="0">
                <a:ln>
                  <a:noFill/>
                </a:ln>
                <a:solidFill>
                  <a:sysClr val="windowText" lastClr="000000"/>
                </a:solidFill>
                <a:effectLst/>
                <a:uLnTx/>
                <a:uFillTx/>
              </a:rPr>
              <a:t>high brilliance </a:t>
            </a:r>
            <a:r>
              <a:rPr kumimoji="0" lang="en-US" sz="1600" b="0" i="0" u="none" strike="noStrike" kern="0" cap="none" spc="0" normalizeH="0" baseline="0" noProof="0" dirty="0">
                <a:ln>
                  <a:noFill/>
                </a:ln>
                <a:solidFill>
                  <a:sysClr val="windowText" lastClr="000000"/>
                </a:solidFill>
                <a:effectLst/>
                <a:uLnTx/>
                <a:uFillTx/>
              </a:rPr>
              <a:t>with a brightness 1,000 times that of bending magnets. </a:t>
            </a:r>
            <a:endParaRPr kumimoji="0" lang="en-US" sz="1800" b="0" i="0" u="none" strike="noStrike" kern="0" cap="none" spc="0" normalizeH="0" baseline="0" noProof="0" dirty="0">
              <a:ln>
                <a:noFill/>
              </a:ln>
              <a:solidFill>
                <a:sysClr val="windowText" lastClr="000000"/>
              </a:solidFill>
              <a:effectLst/>
              <a:uLnTx/>
              <a:uFillTx/>
            </a:endParaRPr>
          </a:p>
        </p:txBody>
      </p:sp>
      <p:sp>
        <p:nvSpPr>
          <p:cNvPr id="8" name="TextBox 7"/>
          <p:cNvSpPr txBox="1"/>
          <p:nvPr/>
        </p:nvSpPr>
        <p:spPr>
          <a:xfrm>
            <a:off x="4598921" y="4488356"/>
            <a:ext cx="4209101"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https://www.cells.es/en/accelerators/insertion-devices</a:t>
            </a:r>
          </a:p>
        </p:txBody>
      </p:sp>
      <p:sp>
        <p:nvSpPr>
          <p:cNvPr id="6" name="TextBox 5"/>
          <p:cNvSpPr txBox="1"/>
          <p:nvPr/>
        </p:nvSpPr>
        <p:spPr>
          <a:xfrm>
            <a:off x="609600" y="1995845"/>
            <a:ext cx="82296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1" i="0" u="none" strike="noStrike" kern="0" cap="none" spc="0" normalizeH="0" baseline="0" noProof="0" dirty="0">
                <a:ln>
                  <a:noFill/>
                </a:ln>
                <a:solidFill>
                  <a:sysClr val="windowText" lastClr="000000"/>
                </a:solidFill>
                <a:effectLst/>
                <a:uLnTx/>
                <a:uFillTx/>
              </a:rPr>
              <a:t> Synchrotron Radiation – Beamlines</a:t>
            </a: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76798031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5899500"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X-ray Sources</a:t>
            </a:r>
          </a:p>
        </p:txBody>
      </p:sp>
      <p:sp>
        <p:nvSpPr>
          <p:cNvPr id="6" name="TextBox 5"/>
          <p:cNvSpPr txBox="1"/>
          <p:nvPr/>
        </p:nvSpPr>
        <p:spPr>
          <a:xfrm>
            <a:off x="609600" y="1995845"/>
            <a:ext cx="82296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1" i="0" u="none" strike="noStrike" kern="0" cap="none" spc="0" normalizeH="0" baseline="0" noProof="0" dirty="0">
                <a:ln>
                  <a:noFill/>
                </a:ln>
                <a:solidFill>
                  <a:sysClr val="windowText" lastClr="000000"/>
                </a:solidFill>
                <a:effectLst/>
                <a:uLnTx/>
                <a:uFillTx/>
              </a:rPr>
              <a:t> Synchrotron Radiation – Beamlines</a:t>
            </a:r>
            <a:endParaRPr kumimoji="0" lang="en-US" sz="1800" b="0" i="0" u="none" strike="noStrike" kern="0" cap="none" spc="0" normalizeH="0" baseline="0" noProof="0" dirty="0">
              <a:ln>
                <a:noFill/>
              </a:ln>
              <a:solidFill>
                <a:sysClr val="windowText" lastClr="000000"/>
              </a:solidFill>
              <a:effectLst/>
              <a:uLnTx/>
              <a:uFillTx/>
            </a:endParaRPr>
          </a:p>
        </p:txBody>
      </p:sp>
      <p:pic>
        <p:nvPicPr>
          <p:cNvPr id="7" name="Picture 6"/>
          <p:cNvPicPr>
            <a:picLocks noChangeAspect="1"/>
          </p:cNvPicPr>
          <p:nvPr/>
        </p:nvPicPr>
        <p:blipFill>
          <a:blip r:embed="rId2"/>
          <a:stretch>
            <a:fillRect/>
          </a:stretch>
        </p:blipFill>
        <p:spPr>
          <a:xfrm>
            <a:off x="533400" y="2438400"/>
            <a:ext cx="5362575" cy="4095750"/>
          </a:xfrm>
          <a:prstGeom prst="rect">
            <a:avLst/>
          </a:prstGeom>
        </p:spPr>
      </p:pic>
      <p:sp>
        <p:nvSpPr>
          <p:cNvPr id="15" name="TextBox 14"/>
          <p:cNvSpPr txBox="1"/>
          <p:nvPr/>
        </p:nvSpPr>
        <p:spPr>
          <a:xfrm>
            <a:off x="3810000" y="5791200"/>
            <a:ext cx="4942443"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http://www.esrf.eu/about/synchrotron-science/synchrotron-light</a:t>
            </a:r>
          </a:p>
        </p:txBody>
      </p:sp>
    </p:spTree>
    <p:extLst>
      <p:ext uri="{BB962C8B-B14F-4D97-AF65-F5344CB8AC3E}">
        <p14:creationId xmlns:p14="http://schemas.microsoft.com/office/powerpoint/2010/main" val="167539301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5899500"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X-ray Sources</a:t>
            </a:r>
          </a:p>
        </p:txBody>
      </p:sp>
      <p:sp>
        <p:nvSpPr>
          <p:cNvPr id="6" name="TextBox 5"/>
          <p:cNvSpPr txBox="1"/>
          <p:nvPr/>
        </p:nvSpPr>
        <p:spPr>
          <a:xfrm>
            <a:off x="609600" y="1995845"/>
            <a:ext cx="82296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1" i="0" u="none" strike="noStrike" kern="0" cap="none" spc="0" normalizeH="0" baseline="0" noProof="0" dirty="0">
                <a:ln>
                  <a:noFill/>
                </a:ln>
                <a:solidFill>
                  <a:sysClr val="windowText" lastClr="000000"/>
                </a:solidFill>
                <a:effectLst/>
                <a:uLnTx/>
                <a:uFillTx/>
              </a:rPr>
              <a:t> Metal Jet X-ray Source </a:t>
            </a:r>
            <a:endParaRPr kumimoji="0" lang="en-US" sz="1800" b="0" i="0" u="none" strike="noStrike" kern="0" cap="none" spc="0" normalizeH="0" baseline="0" noProof="0" dirty="0">
              <a:ln>
                <a:noFill/>
              </a:ln>
              <a:solidFill>
                <a:sysClr val="windowText" lastClr="000000"/>
              </a:solidFill>
              <a:effectLst/>
              <a:uLnTx/>
              <a:uFillTx/>
            </a:endParaRPr>
          </a:p>
        </p:txBody>
      </p:sp>
      <p:sp>
        <p:nvSpPr>
          <p:cNvPr id="4" name="TextBox 3"/>
          <p:cNvSpPr txBox="1"/>
          <p:nvPr/>
        </p:nvSpPr>
        <p:spPr>
          <a:xfrm>
            <a:off x="304800" y="6400800"/>
            <a:ext cx="3962400"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From: Ruf_talk_2014_1.pdf (Michael </a:t>
            </a:r>
            <a:r>
              <a:rPr kumimoji="0" lang="en-US" sz="1200" b="0" i="0" u="none" strike="noStrike" kern="0" cap="none" spc="0" normalizeH="0" baseline="0" noProof="0" dirty="0" err="1">
                <a:ln>
                  <a:noFill/>
                </a:ln>
                <a:solidFill>
                  <a:sysClr val="windowText" lastClr="000000"/>
                </a:solidFill>
                <a:effectLst/>
                <a:uLnTx/>
                <a:uFillTx/>
              </a:rPr>
              <a:t>Ruf</a:t>
            </a:r>
            <a:r>
              <a:rPr kumimoji="0" lang="en-US" sz="1200" b="0" i="0" u="none" strike="noStrike" kern="0" cap="none" spc="0" normalizeH="0" baseline="0" noProof="0" dirty="0">
                <a:ln>
                  <a:noFill/>
                </a:ln>
                <a:solidFill>
                  <a:sysClr val="windowText" lastClr="000000"/>
                </a:solidFill>
                <a:effectLst/>
                <a:uLnTx/>
                <a:uFillTx/>
              </a:rPr>
              <a:t>, Bruker AXS)</a:t>
            </a:r>
          </a:p>
        </p:txBody>
      </p:sp>
      <p:pic>
        <p:nvPicPr>
          <p:cNvPr id="11" name="Picture 10"/>
          <p:cNvPicPr>
            <a:picLocks noChangeAspect="1"/>
          </p:cNvPicPr>
          <p:nvPr/>
        </p:nvPicPr>
        <p:blipFill>
          <a:blip r:embed="rId2"/>
          <a:stretch>
            <a:fillRect/>
          </a:stretch>
        </p:blipFill>
        <p:spPr>
          <a:xfrm>
            <a:off x="445101" y="2365176"/>
            <a:ext cx="7098699" cy="3976269"/>
          </a:xfrm>
          <a:prstGeom prst="rect">
            <a:avLst/>
          </a:prstGeom>
        </p:spPr>
      </p:pic>
    </p:spTree>
    <p:extLst>
      <p:ext uri="{BB962C8B-B14F-4D97-AF65-F5344CB8AC3E}">
        <p14:creationId xmlns:p14="http://schemas.microsoft.com/office/powerpoint/2010/main" val="3088623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mc:AlternateContent xmlns:mc="http://schemas.openxmlformats.org/markup-compatibility/2006" xmlns:a14="http://schemas.microsoft.com/office/drawing/2010/main">
        <mc:Choice Requires="a14">
          <p:sp>
            <p:nvSpPr>
              <p:cNvPr id="5" name="TextBox 4"/>
              <p:cNvSpPr txBox="1"/>
              <p:nvPr/>
            </p:nvSpPr>
            <p:spPr>
              <a:xfrm>
                <a:off x="457200" y="1199614"/>
                <a:ext cx="7848600" cy="5263557"/>
              </a:xfrm>
              <a:prstGeom prst="rect">
                <a:avLst/>
              </a:prstGeom>
              <a:noFill/>
            </p:spPr>
            <p:txBody>
              <a:bodyPr wrap="square" rtlCol="0">
                <a:spAutoFit/>
              </a:bodyPr>
              <a:lstStyle/>
              <a:p>
                <a:r>
                  <a:rPr lang="en-US" sz="2800" b="1" dirty="0"/>
                  <a:t>Miller Indices and planes (brief):</a:t>
                </a:r>
              </a:p>
              <a:p>
                <a:endParaRPr lang="en-US" sz="2000" dirty="0"/>
              </a:p>
              <a:p>
                <a:r>
                  <a:rPr lang="en-US" dirty="0"/>
                  <a:t>Miller </a:t>
                </a:r>
                <a:r>
                  <a:rPr lang="en-US" b="1" dirty="0"/>
                  <a:t>planes</a:t>
                </a:r>
                <a:r>
                  <a:rPr lang="en-US" dirty="0"/>
                  <a:t> are abbreviated using rounded parentheses: </a:t>
                </a:r>
              </a:p>
              <a:p>
                <a:endParaRPr lang="en-US" dirty="0"/>
              </a:p>
              <a:p>
                <a:r>
                  <a:rPr lang="en-US" dirty="0"/>
                  <a:t>		(1 0 0), (0 2 1), </a:t>
                </a:r>
                <a:r>
                  <a:rPr lang="en-US" dirty="0" err="1"/>
                  <a:t>etc</a:t>
                </a:r>
                <a:endParaRPr lang="en-US" dirty="0"/>
              </a:p>
              <a:p>
                <a:endParaRPr lang="en-US" dirty="0"/>
              </a:p>
              <a:p>
                <a:endParaRPr lang="en-US" dirty="0"/>
              </a:p>
              <a:p>
                <a:r>
                  <a:rPr lang="en-US" dirty="0"/>
                  <a:t>The </a:t>
                </a:r>
                <a:r>
                  <a:rPr lang="en-US" b="1" dirty="0"/>
                  <a:t>directions</a:t>
                </a:r>
                <a:r>
                  <a:rPr lang="en-US" dirty="0"/>
                  <a:t> perpendicular to the Miller planes are written with brackets:</a:t>
                </a:r>
              </a:p>
              <a:p>
                <a:endParaRPr lang="en-US" dirty="0"/>
              </a:p>
              <a:p>
                <a:r>
                  <a:rPr lang="en-US" dirty="0"/>
                  <a:t>		[ 1 0 0], [0 2 1], </a:t>
                </a:r>
                <a:r>
                  <a:rPr lang="en-US" dirty="0" err="1"/>
                  <a:t>etc</a:t>
                </a:r>
                <a:endParaRPr lang="en-US" dirty="0"/>
              </a:p>
              <a:p>
                <a:endParaRPr lang="en-US" dirty="0"/>
              </a:p>
              <a:p>
                <a:r>
                  <a:rPr lang="en-US" dirty="0"/>
                  <a:t>[1 0 0] is thus the a-axis direction, [1 1 1] the direction of the space diagonal of the unit cell, </a:t>
                </a:r>
                <a:r>
                  <a:rPr lang="en-US" dirty="0" err="1"/>
                  <a:t>etc</a:t>
                </a:r>
                <a:endParaRPr lang="en-US" dirty="0"/>
              </a:p>
              <a:p>
                <a:endParaRPr lang="en-US" dirty="0"/>
              </a:p>
              <a:p>
                <a:r>
                  <a:rPr lang="en-US" dirty="0"/>
                  <a:t>“Backwards” (negative) directions are indicated by an overbar (spoken “bar”):</a:t>
                </a:r>
              </a:p>
              <a:p>
                <a:endParaRPr lang="en-US" dirty="0"/>
              </a:p>
              <a:p>
                <a:r>
                  <a:rPr lang="en-US" dirty="0"/>
                  <a:t>		(0 2 </a:t>
                </a:r>
                <a14:m>
                  <m:oMath xmlns:m="http://schemas.openxmlformats.org/officeDocument/2006/math">
                    <m:acc>
                      <m:accPr>
                        <m:chr m:val="̅"/>
                        <m:ctrlPr>
                          <a:rPr lang="en-US" i="1" dirty="0" smtClean="0">
                            <a:latin typeface="Cambria Math" panose="02040503050406030204" pitchFamily="18" charset="0"/>
                          </a:rPr>
                        </m:ctrlPr>
                      </m:accPr>
                      <m:e>
                        <m:r>
                          <a:rPr lang="en-US" b="0" i="1" dirty="0" smtClean="0">
                            <a:latin typeface="Cambria Math" panose="02040503050406030204" pitchFamily="18" charset="0"/>
                          </a:rPr>
                          <m:t>1</m:t>
                        </m:r>
                      </m:e>
                    </m:acc>
                  </m:oMath>
                </a14:m>
                <a:r>
                  <a:rPr lang="en-US" dirty="0"/>
                  <a:t>) would be the “oh two one-bar plane”</a:t>
                </a:r>
              </a:p>
              <a:p>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457200" y="1199614"/>
                <a:ext cx="7848600" cy="5263557"/>
              </a:xfrm>
              <a:prstGeom prst="rect">
                <a:avLst/>
              </a:prstGeom>
              <a:blipFill>
                <a:blip r:embed="rId2"/>
                <a:stretch>
                  <a:fillRect l="-1553" t="-1159" r="-1165"/>
                </a:stretch>
              </a:blipFill>
            </p:spPr>
            <p:txBody>
              <a:bodyPr/>
              <a:lstStyle/>
              <a:p>
                <a:r>
                  <a:rPr lang="en-US">
                    <a:noFill/>
                  </a:rPr>
                  <a:t> </a:t>
                </a:r>
              </a:p>
            </p:txBody>
          </p:sp>
        </mc:Fallback>
      </mc:AlternateContent>
    </p:spTree>
    <p:extLst>
      <p:ext uri="{BB962C8B-B14F-4D97-AF65-F5344CB8AC3E}">
        <p14:creationId xmlns:p14="http://schemas.microsoft.com/office/powerpoint/2010/main" val="189469045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5899500"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X-ray Sources</a:t>
            </a:r>
          </a:p>
        </p:txBody>
      </p:sp>
      <p:sp>
        <p:nvSpPr>
          <p:cNvPr id="6" name="TextBox 5"/>
          <p:cNvSpPr txBox="1"/>
          <p:nvPr/>
        </p:nvSpPr>
        <p:spPr>
          <a:xfrm>
            <a:off x="609600" y="1995845"/>
            <a:ext cx="82296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1" i="0" u="none" strike="noStrike" kern="0" cap="none" spc="0" normalizeH="0" baseline="0" noProof="0" dirty="0">
                <a:ln>
                  <a:noFill/>
                </a:ln>
                <a:solidFill>
                  <a:sysClr val="windowText" lastClr="000000"/>
                </a:solidFill>
                <a:effectLst/>
                <a:uLnTx/>
                <a:uFillTx/>
              </a:rPr>
              <a:t> Metal Jet X-ray Source </a:t>
            </a:r>
            <a:endParaRPr kumimoji="0" lang="en-US" sz="1800" b="0" i="0" u="none" strike="noStrike" kern="0" cap="none" spc="0" normalizeH="0" baseline="0" noProof="0" dirty="0">
              <a:ln>
                <a:noFill/>
              </a:ln>
              <a:solidFill>
                <a:sysClr val="windowText" lastClr="000000"/>
              </a:solidFill>
              <a:effectLst/>
              <a:uLnTx/>
              <a:uFillTx/>
            </a:endParaRPr>
          </a:p>
        </p:txBody>
      </p:sp>
      <p:sp>
        <p:nvSpPr>
          <p:cNvPr id="4" name="TextBox 3"/>
          <p:cNvSpPr txBox="1"/>
          <p:nvPr/>
        </p:nvSpPr>
        <p:spPr>
          <a:xfrm>
            <a:off x="304800" y="6400800"/>
            <a:ext cx="3962400"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From: Ruf_talk_2014_1.pdf (Michael </a:t>
            </a:r>
            <a:r>
              <a:rPr kumimoji="0" lang="en-US" sz="1200" b="0" i="0" u="none" strike="noStrike" kern="0" cap="none" spc="0" normalizeH="0" baseline="0" noProof="0" dirty="0" err="1">
                <a:ln>
                  <a:noFill/>
                </a:ln>
                <a:solidFill>
                  <a:sysClr val="windowText" lastClr="000000"/>
                </a:solidFill>
                <a:effectLst/>
                <a:uLnTx/>
                <a:uFillTx/>
              </a:rPr>
              <a:t>Ruf</a:t>
            </a:r>
            <a:r>
              <a:rPr kumimoji="0" lang="en-US" sz="1200" b="0" i="0" u="none" strike="noStrike" kern="0" cap="none" spc="0" normalizeH="0" baseline="0" noProof="0" dirty="0">
                <a:ln>
                  <a:noFill/>
                </a:ln>
                <a:solidFill>
                  <a:sysClr val="windowText" lastClr="000000"/>
                </a:solidFill>
                <a:effectLst/>
                <a:uLnTx/>
                <a:uFillTx/>
              </a:rPr>
              <a:t>, Bruker AXS)</a:t>
            </a:r>
          </a:p>
        </p:txBody>
      </p:sp>
      <p:sp>
        <p:nvSpPr>
          <p:cNvPr id="2" name="TextBox 1"/>
          <p:cNvSpPr txBox="1"/>
          <p:nvPr/>
        </p:nvSpPr>
        <p:spPr>
          <a:xfrm>
            <a:off x="762000" y="2516915"/>
            <a:ext cx="4921950" cy="2800767"/>
          </a:xfrm>
          <a:prstGeom prst="rect">
            <a:avLst/>
          </a:prstGeom>
          <a:noFill/>
        </p:spPr>
        <p:txBody>
          <a:bodyPr wrap="square" rtlCol="0">
            <a:spAutoFit/>
          </a:bodyPr>
          <a:lstStyle/>
          <a:p>
            <a:pPr marL="457200" marR="0" lvl="0" indent="-45720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 Electrons impacts a liquid metal target (e.g. Ga-In alloy) </a:t>
            </a:r>
          </a:p>
          <a:p>
            <a:pPr marL="457200" marR="0" lvl="0" indent="-45720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ysClr val="windowText" lastClr="000000"/>
              </a:solidFill>
              <a:effectLst/>
              <a:uLnTx/>
              <a:uFillTx/>
            </a:endParaRPr>
          </a:p>
          <a:p>
            <a:pPr marL="457200" marR="0" lvl="0" indent="-45720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 High-speed jet of liquid gallium: metal surface is constantly regenerated to provide a fresh and smooth target</a:t>
            </a:r>
          </a:p>
          <a:p>
            <a:pPr marL="457200" marR="0" lvl="0" indent="-45720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ysClr val="windowText" lastClr="000000"/>
              </a:solidFill>
              <a:effectLst/>
              <a:uLnTx/>
              <a:uFillTx/>
            </a:endParaRPr>
          </a:p>
          <a:p>
            <a:pPr marL="457200" marR="0" lvl="0" indent="-45720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 Very fast heat dissipation, much brighter X-ray beam</a:t>
            </a:r>
          </a:p>
          <a:p>
            <a:pPr marL="457200" marR="0" lvl="0" indent="-45720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ysClr val="windowText" lastClr="000000"/>
              </a:solidFill>
              <a:effectLst/>
              <a:uLnTx/>
              <a:uFillTx/>
            </a:endParaRPr>
          </a:p>
          <a:p>
            <a:pPr marL="457200" marR="0" lvl="0" indent="-45720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 Can use either Ga K</a:t>
            </a:r>
            <a:r>
              <a:rPr kumimoji="0" lang="en-US" sz="1600" b="0" i="0" u="none" strike="noStrike" kern="0" cap="none" spc="0" normalizeH="0" baseline="-25000" noProof="0" dirty="0">
                <a:ln>
                  <a:noFill/>
                </a:ln>
                <a:solidFill>
                  <a:sysClr val="windowText" lastClr="000000"/>
                </a:solidFill>
                <a:effectLst/>
                <a:uLnTx/>
                <a:uFillTx/>
                <a:sym typeface="Symbol" panose="05050102010706020507" pitchFamily="18" charset="2"/>
              </a:rPr>
              <a:t></a:t>
            </a:r>
            <a:r>
              <a:rPr kumimoji="0" lang="en-US" sz="1600" b="0" i="0" u="none" strike="noStrike" kern="0" cap="none" spc="0" normalizeH="0" baseline="0" noProof="0" dirty="0">
                <a:ln>
                  <a:noFill/>
                </a:ln>
                <a:solidFill>
                  <a:sysClr val="windowText" lastClr="000000"/>
                </a:solidFill>
                <a:effectLst/>
                <a:uLnTx/>
                <a:uFillTx/>
              </a:rPr>
              <a:t> or In K</a:t>
            </a:r>
            <a:r>
              <a:rPr kumimoji="0" lang="en-US" sz="1600" b="0" i="0" u="none" strike="noStrike" kern="0" cap="none" spc="0" normalizeH="0" baseline="-25000" noProof="0" dirty="0">
                <a:ln>
                  <a:noFill/>
                </a:ln>
                <a:solidFill>
                  <a:sysClr val="windowText" lastClr="000000"/>
                </a:solidFill>
                <a:effectLst/>
                <a:uLnTx/>
                <a:uFillTx/>
                <a:sym typeface="Symbol" panose="05050102010706020507" pitchFamily="18" charset="2"/>
              </a:rPr>
              <a:t></a:t>
            </a:r>
            <a:r>
              <a:rPr kumimoji="0" lang="en-US" sz="1600" b="0" i="0" u="none" strike="noStrike" kern="0" cap="none" spc="0" normalizeH="0" baseline="0" noProof="0" dirty="0">
                <a:ln>
                  <a:noFill/>
                </a:ln>
                <a:solidFill>
                  <a:sysClr val="windowText" lastClr="000000"/>
                </a:solidFill>
                <a:effectLst/>
                <a:uLnTx/>
                <a:uFillTx/>
              </a:rPr>
              <a:t> line </a:t>
            </a:r>
          </a:p>
          <a:p>
            <a:pPr marL="457200" marR="0" lvl="0" indent="-45720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ysClr val="windowText" lastClr="000000"/>
              </a:solidFill>
              <a:effectLst/>
              <a:uLnTx/>
              <a:uFillTx/>
            </a:endParaRPr>
          </a:p>
          <a:p>
            <a:pPr marL="457200" marR="0" lvl="0" indent="-45720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 Ca. $ 1,000,000 per instrument! </a:t>
            </a:r>
          </a:p>
        </p:txBody>
      </p:sp>
      <p:pic>
        <p:nvPicPr>
          <p:cNvPr id="9" name="Picture 8"/>
          <p:cNvPicPr>
            <a:picLocks noChangeAspect="1"/>
          </p:cNvPicPr>
          <p:nvPr/>
        </p:nvPicPr>
        <p:blipFill>
          <a:blip r:embed="rId2"/>
          <a:stretch>
            <a:fillRect/>
          </a:stretch>
        </p:blipFill>
        <p:spPr>
          <a:xfrm>
            <a:off x="6400800" y="2528911"/>
            <a:ext cx="1504950" cy="2119289"/>
          </a:xfrm>
          <a:prstGeom prst="rect">
            <a:avLst/>
          </a:prstGeom>
        </p:spPr>
      </p:pic>
    </p:spTree>
    <p:extLst>
      <p:ext uri="{BB962C8B-B14F-4D97-AF65-F5344CB8AC3E}">
        <p14:creationId xmlns:p14="http://schemas.microsoft.com/office/powerpoint/2010/main" val="387833775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5899500"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X-ray Sources</a:t>
            </a:r>
          </a:p>
        </p:txBody>
      </p:sp>
      <p:graphicFrame>
        <p:nvGraphicFramePr>
          <p:cNvPr id="10" name="Table 9"/>
          <p:cNvGraphicFramePr>
            <a:graphicFrameLocks noGrp="1"/>
          </p:cNvGraphicFramePr>
          <p:nvPr/>
        </p:nvGraphicFramePr>
        <p:xfrm>
          <a:off x="640080" y="2120525"/>
          <a:ext cx="7970520" cy="3171067"/>
        </p:xfrm>
        <a:graphic>
          <a:graphicData uri="http://schemas.openxmlformats.org/drawingml/2006/table">
            <a:tbl>
              <a:tblPr/>
              <a:tblGrid>
                <a:gridCol w="2345222">
                  <a:extLst>
                    <a:ext uri="{9D8B030D-6E8A-4147-A177-3AD203B41FA5}">
                      <a16:colId xmlns:a16="http://schemas.microsoft.com/office/drawing/2014/main" val="20000"/>
                    </a:ext>
                  </a:extLst>
                </a:gridCol>
                <a:gridCol w="842986">
                  <a:extLst>
                    <a:ext uri="{9D8B030D-6E8A-4147-A177-3AD203B41FA5}">
                      <a16:colId xmlns:a16="http://schemas.microsoft.com/office/drawing/2014/main" val="20001"/>
                    </a:ext>
                  </a:extLst>
                </a:gridCol>
                <a:gridCol w="1277112">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2209800">
                  <a:extLst>
                    <a:ext uri="{9D8B030D-6E8A-4147-A177-3AD203B41FA5}">
                      <a16:colId xmlns:a16="http://schemas.microsoft.com/office/drawing/2014/main" val="20004"/>
                    </a:ext>
                  </a:extLst>
                </a:gridCol>
              </a:tblGrid>
              <a:tr h="707182">
                <a:tc>
                  <a:txBody>
                    <a:bodyPr/>
                    <a:lstStyle/>
                    <a:p>
                      <a:pPr algn="l"/>
                      <a:r>
                        <a:rPr lang="en-US" sz="1400" dirty="0">
                          <a:effectLst/>
                        </a:rPr>
                        <a:t>System</a:t>
                      </a:r>
                    </a:p>
                  </a:txBody>
                  <a:tcPr marL="70718" marR="70718" marT="35359" marB="35359" anchor="b">
                    <a:lnL>
                      <a:noFill/>
                    </a:lnL>
                    <a:lnR>
                      <a:noFill/>
                    </a:lnR>
                    <a:lnT>
                      <a:noFill/>
                    </a:lnT>
                    <a:lnB w="9525" cap="flat" cmpd="sng" algn="ctr">
                      <a:solidFill>
                        <a:srgbClr val="000000"/>
                      </a:solidFill>
                      <a:prstDash val="solid"/>
                      <a:round/>
                      <a:headEnd type="none" w="med" len="med"/>
                      <a:tailEnd type="none" w="med" len="med"/>
                    </a:lnB>
                  </a:tcPr>
                </a:tc>
                <a:tc>
                  <a:txBody>
                    <a:bodyPr/>
                    <a:lstStyle/>
                    <a:p>
                      <a:pPr algn="l"/>
                      <a:r>
                        <a:rPr lang="en-US" sz="1400" dirty="0">
                          <a:effectLst/>
                        </a:rPr>
                        <a:t>Power (W)</a:t>
                      </a:r>
                    </a:p>
                  </a:txBody>
                  <a:tcPr marL="70718" marR="70718" marT="35359" marB="35359" anchor="b">
                    <a:lnL>
                      <a:noFill/>
                    </a:lnL>
                    <a:lnR>
                      <a:noFill/>
                    </a:lnR>
                    <a:lnT>
                      <a:noFill/>
                    </a:lnT>
                    <a:lnB w="9525" cap="flat" cmpd="sng" algn="ctr">
                      <a:solidFill>
                        <a:srgbClr val="000000"/>
                      </a:solidFill>
                      <a:prstDash val="solid"/>
                      <a:round/>
                      <a:headEnd type="none" w="med" len="med"/>
                      <a:tailEnd type="none" w="med" len="med"/>
                    </a:lnB>
                  </a:tcPr>
                </a:tc>
                <a:tc>
                  <a:txBody>
                    <a:bodyPr/>
                    <a:lstStyle/>
                    <a:p>
                      <a:pPr algn="l"/>
                      <a:r>
                        <a:rPr lang="en-US" sz="1400" dirty="0">
                          <a:effectLst/>
                        </a:rPr>
                        <a:t>Actual spot on anode (µm)</a:t>
                      </a:r>
                    </a:p>
                  </a:txBody>
                  <a:tcPr marL="70718" marR="70718" marT="35359" marB="35359" anchor="b">
                    <a:lnL>
                      <a:noFill/>
                    </a:lnL>
                    <a:lnR>
                      <a:noFill/>
                    </a:lnR>
                    <a:lnT>
                      <a:noFill/>
                    </a:lnT>
                    <a:lnB w="9525" cap="flat" cmpd="sng" algn="ctr">
                      <a:solidFill>
                        <a:srgbClr val="000000"/>
                      </a:solidFill>
                      <a:prstDash val="solid"/>
                      <a:round/>
                      <a:headEnd type="none" w="med" len="med"/>
                      <a:tailEnd type="none" w="med" len="med"/>
                    </a:lnB>
                  </a:tcPr>
                </a:tc>
                <a:tc>
                  <a:txBody>
                    <a:bodyPr/>
                    <a:lstStyle/>
                    <a:p>
                      <a:pPr algn="l"/>
                      <a:r>
                        <a:rPr lang="en-US" sz="1400">
                          <a:effectLst/>
                        </a:rPr>
                        <a:t>Apparent spot on anode (µm)</a:t>
                      </a:r>
                    </a:p>
                  </a:txBody>
                  <a:tcPr marL="70718" marR="70718" marT="35359" marB="35359" anchor="b">
                    <a:lnL>
                      <a:noFill/>
                    </a:lnL>
                    <a:lnR>
                      <a:noFill/>
                    </a:lnR>
                    <a:lnT>
                      <a:noFill/>
                    </a:lnT>
                    <a:lnB w="9525" cap="flat" cmpd="sng" algn="ctr">
                      <a:solidFill>
                        <a:srgbClr val="000000"/>
                      </a:solidFill>
                      <a:prstDash val="solid"/>
                      <a:round/>
                      <a:headEnd type="none" w="med" len="med"/>
                      <a:tailEnd type="none" w="med" len="med"/>
                    </a:lnB>
                  </a:tcPr>
                </a:tc>
                <a:tc>
                  <a:txBody>
                    <a:bodyPr/>
                    <a:lstStyle/>
                    <a:p>
                      <a:pPr algn="l"/>
                      <a:r>
                        <a:rPr lang="fr-FR" sz="1400" dirty="0" err="1">
                          <a:effectLst/>
                        </a:rPr>
                        <a:t>Brilliance</a:t>
                      </a:r>
                      <a:r>
                        <a:rPr lang="fr-FR" sz="1400" dirty="0">
                          <a:effectLst/>
                        </a:rPr>
                        <a:t> (photons s</a:t>
                      </a:r>
                      <a:r>
                        <a:rPr lang="fr-FR" sz="1400" baseline="30000" dirty="0">
                          <a:effectLst/>
                        </a:rPr>
                        <a:t>−1</a:t>
                      </a:r>
                      <a:r>
                        <a:rPr lang="fr-FR" sz="1400" dirty="0">
                          <a:effectLst/>
                        </a:rPr>
                        <a:t> mm</a:t>
                      </a:r>
                      <a:r>
                        <a:rPr lang="fr-FR" sz="1400" baseline="30000" dirty="0">
                          <a:effectLst/>
                        </a:rPr>
                        <a:t>−2</a:t>
                      </a:r>
                      <a:r>
                        <a:rPr lang="fr-FR" sz="1400" dirty="0">
                          <a:effectLst/>
                        </a:rPr>
                        <a:t> mrad</a:t>
                      </a:r>
                      <a:r>
                        <a:rPr lang="fr-FR" sz="1400" baseline="30000" dirty="0">
                          <a:effectLst/>
                        </a:rPr>
                        <a:t>−1</a:t>
                      </a:r>
                      <a:r>
                        <a:rPr lang="fr-FR" sz="1400" dirty="0">
                          <a:effectLst/>
                        </a:rPr>
                        <a:t>)</a:t>
                      </a:r>
                    </a:p>
                  </a:txBody>
                  <a:tcPr marL="70718" marR="70718" marT="35359" marB="35359" anchor="b">
                    <a:lnL>
                      <a:noFill/>
                    </a:lnL>
                    <a:lnR>
                      <a:noFill/>
                    </a:lnR>
                    <a:lnT>
                      <a:noFill/>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67453">
                <a:tc>
                  <a:txBody>
                    <a:bodyPr/>
                    <a:lstStyle/>
                    <a:p>
                      <a:pPr algn="l"/>
                      <a:r>
                        <a:rPr lang="en-US" sz="1400" dirty="0"/>
                        <a:t>Sealed tube</a:t>
                      </a:r>
                    </a:p>
                  </a:txBody>
                  <a:tcPr marL="70718" marR="70718" marT="35359" marB="35359">
                    <a:lnL>
                      <a:noFill/>
                    </a:lnL>
                    <a:lnR>
                      <a:noFill/>
                    </a:lnR>
                    <a:lnT w="9525" cap="flat" cmpd="sng" algn="ctr">
                      <a:solidFill>
                        <a:srgbClr val="000000"/>
                      </a:solidFill>
                      <a:prstDash val="solid"/>
                      <a:round/>
                      <a:headEnd type="none" w="med" len="med"/>
                      <a:tailEnd type="none" w="med" len="med"/>
                    </a:lnT>
                    <a:lnB>
                      <a:noFill/>
                    </a:lnB>
                  </a:tcPr>
                </a:tc>
                <a:tc>
                  <a:txBody>
                    <a:bodyPr/>
                    <a:lstStyle/>
                    <a:p>
                      <a:pPr algn="l"/>
                      <a:r>
                        <a:rPr lang="en-US" sz="1400"/>
                        <a:t>2000</a:t>
                      </a:r>
                    </a:p>
                  </a:txBody>
                  <a:tcPr marL="70718" marR="70718" marT="35359" marB="35359">
                    <a:lnL>
                      <a:noFill/>
                    </a:lnL>
                    <a:lnR>
                      <a:noFill/>
                    </a:lnR>
                    <a:lnT w="9525" cap="flat" cmpd="sng" algn="ctr">
                      <a:solidFill>
                        <a:srgbClr val="000000"/>
                      </a:solidFill>
                      <a:prstDash val="solid"/>
                      <a:round/>
                      <a:headEnd type="none" w="med" len="med"/>
                      <a:tailEnd type="none" w="med" len="med"/>
                    </a:lnT>
                    <a:lnB>
                      <a:noFill/>
                    </a:lnB>
                  </a:tcPr>
                </a:tc>
                <a:tc>
                  <a:txBody>
                    <a:bodyPr/>
                    <a:lstStyle/>
                    <a:p>
                      <a:pPr algn="l"/>
                      <a:r>
                        <a:rPr lang="en-US" sz="1400" dirty="0"/>
                        <a:t>10000 × 1000</a:t>
                      </a:r>
                    </a:p>
                  </a:txBody>
                  <a:tcPr marL="70718" marR="70718" marT="35359" marB="35359">
                    <a:lnL>
                      <a:noFill/>
                    </a:lnL>
                    <a:lnR>
                      <a:noFill/>
                    </a:lnR>
                    <a:lnT w="9525" cap="flat" cmpd="sng" algn="ctr">
                      <a:solidFill>
                        <a:srgbClr val="000000"/>
                      </a:solidFill>
                      <a:prstDash val="solid"/>
                      <a:round/>
                      <a:headEnd type="none" w="med" len="med"/>
                      <a:tailEnd type="none" w="med" len="med"/>
                    </a:lnT>
                    <a:lnB>
                      <a:noFill/>
                    </a:lnB>
                  </a:tcPr>
                </a:tc>
                <a:tc>
                  <a:txBody>
                    <a:bodyPr/>
                    <a:lstStyle/>
                    <a:p>
                      <a:pPr algn="l"/>
                      <a:r>
                        <a:rPr lang="en-US" sz="1400" dirty="0"/>
                        <a:t>1000 × 1000</a:t>
                      </a:r>
                    </a:p>
                  </a:txBody>
                  <a:tcPr marL="70718" marR="70718" marT="35359" marB="35359">
                    <a:lnL>
                      <a:noFill/>
                    </a:lnL>
                    <a:lnR>
                      <a:noFill/>
                    </a:lnR>
                    <a:lnT w="9525" cap="flat" cmpd="sng" algn="ctr">
                      <a:solidFill>
                        <a:srgbClr val="000000"/>
                      </a:solidFill>
                      <a:prstDash val="solid"/>
                      <a:round/>
                      <a:headEnd type="none" w="med" len="med"/>
                      <a:tailEnd type="none" w="med" len="med"/>
                    </a:lnT>
                    <a:lnB>
                      <a:noFill/>
                    </a:lnB>
                  </a:tcPr>
                </a:tc>
                <a:tc>
                  <a:txBody>
                    <a:bodyPr/>
                    <a:lstStyle/>
                    <a:p>
                      <a:pPr algn="l"/>
                      <a:r>
                        <a:rPr lang="en-US" sz="1400" dirty="0"/>
                        <a:t>1 × 10</a:t>
                      </a:r>
                      <a:r>
                        <a:rPr lang="en-US" sz="1400" baseline="30000" dirty="0"/>
                        <a:t>8</a:t>
                      </a:r>
                      <a:r>
                        <a:rPr lang="en-US" sz="1400" dirty="0"/>
                        <a:t> </a:t>
                      </a:r>
                    </a:p>
                  </a:txBody>
                  <a:tcPr marL="70718" marR="70718" marT="35359" marB="35359">
                    <a:lnL>
                      <a:noFill/>
                    </a:lnL>
                    <a:lnR>
                      <a:noFill/>
                    </a:lnR>
                    <a:lnT w="9525"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457200">
                <a:tc>
                  <a:txBody>
                    <a:bodyPr/>
                    <a:lstStyle/>
                    <a:p>
                      <a:pPr algn="l"/>
                      <a:r>
                        <a:rPr lang="en-US" sz="1400" dirty="0"/>
                        <a:t>Rotating-anode</a:t>
                      </a:r>
                    </a:p>
                  </a:txBody>
                  <a:tcPr marL="70718" marR="70718" marT="35359" marB="35359">
                    <a:lnL>
                      <a:noFill/>
                    </a:lnL>
                    <a:lnR>
                      <a:noFill/>
                    </a:lnR>
                    <a:lnT>
                      <a:noFill/>
                    </a:lnT>
                    <a:lnB>
                      <a:noFill/>
                    </a:lnB>
                  </a:tcPr>
                </a:tc>
                <a:tc>
                  <a:txBody>
                    <a:bodyPr/>
                    <a:lstStyle/>
                    <a:p>
                      <a:pPr algn="l"/>
                      <a:r>
                        <a:rPr lang="en-US" sz="1400"/>
                        <a:t>3000</a:t>
                      </a:r>
                    </a:p>
                  </a:txBody>
                  <a:tcPr marL="70718" marR="70718" marT="35359" marB="35359">
                    <a:lnL>
                      <a:noFill/>
                    </a:lnL>
                    <a:lnR>
                      <a:noFill/>
                    </a:lnR>
                    <a:lnT>
                      <a:noFill/>
                    </a:lnT>
                    <a:lnB>
                      <a:noFill/>
                    </a:lnB>
                  </a:tcPr>
                </a:tc>
                <a:tc>
                  <a:txBody>
                    <a:bodyPr/>
                    <a:lstStyle/>
                    <a:p>
                      <a:pPr algn="l"/>
                      <a:r>
                        <a:rPr lang="en-US" sz="1400" dirty="0"/>
                        <a:t>3000 × 300</a:t>
                      </a:r>
                    </a:p>
                  </a:txBody>
                  <a:tcPr marL="70718" marR="70718" marT="35359" marB="35359">
                    <a:lnL>
                      <a:noFill/>
                    </a:lnL>
                    <a:lnR>
                      <a:noFill/>
                    </a:lnR>
                    <a:lnT>
                      <a:noFill/>
                    </a:lnT>
                    <a:lnB>
                      <a:noFill/>
                    </a:lnB>
                  </a:tcPr>
                </a:tc>
                <a:tc>
                  <a:txBody>
                    <a:bodyPr/>
                    <a:lstStyle/>
                    <a:p>
                      <a:pPr algn="l"/>
                      <a:r>
                        <a:rPr lang="en-US" sz="1400"/>
                        <a:t>300 × 300</a:t>
                      </a:r>
                    </a:p>
                  </a:txBody>
                  <a:tcPr marL="70718" marR="70718" marT="35359" marB="35359">
                    <a:lnL>
                      <a:noFill/>
                    </a:lnL>
                    <a:lnR>
                      <a:noFill/>
                    </a:lnR>
                    <a:lnT>
                      <a:noFill/>
                    </a:lnT>
                    <a:lnB>
                      <a:noFill/>
                    </a:lnB>
                  </a:tcPr>
                </a:tc>
                <a:tc>
                  <a:txBody>
                    <a:bodyPr/>
                    <a:lstStyle/>
                    <a:p>
                      <a:pPr algn="l"/>
                      <a:r>
                        <a:rPr lang="en-US" sz="1400" dirty="0"/>
                        <a:t>6 × 10</a:t>
                      </a:r>
                      <a:r>
                        <a:rPr lang="en-US" sz="1400" baseline="30000" dirty="0"/>
                        <a:t>8</a:t>
                      </a:r>
                      <a:r>
                        <a:rPr lang="en-US" sz="1400" dirty="0"/>
                        <a:t> </a:t>
                      </a:r>
                    </a:p>
                  </a:txBody>
                  <a:tcPr marL="70718" marR="70718" marT="35359" marB="35359">
                    <a:lnL>
                      <a:noFill/>
                    </a:lnL>
                    <a:lnR>
                      <a:noFill/>
                    </a:lnR>
                    <a:lnT>
                      <a:noFill/>
                    </a:lnT>
                    <a:lnB>
                      <a:noFill/>
                    </a:lnB>
                  </a:tcPr>
                </a:tc>
                <a:extLst>
                  <a:ext uri="{0D108BD9-81ED-4DB2-BD59-A6C34878D82A}">
                    <a16:rowId xmlns:a16="http://schemas.microsoft.com/office/drawing/2014/main" val="10002"/>
                  </a:ext>
                </a:extLst>
              </a:tr>
              <a:tr h="284078">
                <a:tc>
                  <a:txBody>
                    <a:bodyPr/>
                    <a:lstStyle/>
                    <a:p>
                      <a:pPr algn="l"/>
                      <a:r>
                        <a:rPr lang="en-US" sz="1400"/>
                        <a:t>Microfocus sealed tube</a:t>
                      </a:r>
                    </a:p>
                  </a:txBody>
                  <a:tcPr marL="70718" marR="70718" marT="35359" marB="35359">
                    <a:lnL>
                      <a:noFill/>
                    </a:lnL>
                    <a:lnR>
                      <a:noFill/>
                    </a:lnR>
                    <a:lnT>
                      <a:noFill/>
                    </a:lnT>
                    <a:lnB>
                      <a:noFill/>
                    </a:lnB>
                  </a:tcPr>
                </a:tc>
                <a:tc>
                  <a:txBody>
                    <a:bodyPr/>
                    <a:lstStyle/>
                    <a:p>
                      <a:pPr algn="l"/>
                      <a:r>
                        <a:rPr lang="en-US" sz="1400"/>
                        <a:t>50</a:t>
                      </a:r>
                    </a:p>
                  </a:txBody>
                  <a:tcPr marL="70718" marR="70718" marT="35359" marB="35359">
                    <a:lnL>
                      <a:noFill/>
                    </a:lnL>
                    <a:lnR>
                      <a:noFill/>
                    </a:lnR>
                    <a:lnT>
                      <a:noFill/>
                    </a:lnT>
                    <a:lnB>
                      <a:noFill/>
                    </a:lnB>
                  </a:tcPr>
                </a:tc>
                <a:tc>
                  <a:txBody>
                    <a:bodyPr/>
                    <a:lstStyle/>
                    <a:p>
                      <a:pPr algn="l"/>
                      <a:r>
                        <a:rPr lang="en-US" sz="1400" dirty="0"/>
                        <a:t>150 × 30</a:t>
                      </a:r>
                    </a:p>
                  </a:txBody>
                  <a:tcPr marL="70718" marR="70718" marT="35359" marB="35359">
                    <a:lnL>
                      <a:noFill/>
                    </a:lnL>
                    <a:lnR>
                      <a:noFill/>
                    </a:lnR>
                    <a:lnT>
                      <a:noFill/>
                    </a:lnT>
                    <a:lnB>
                      <a:noFill/>
                    </a:lnB>
                  </a:tcPr>
                </a:tc>
                <a:tc>
                  <a:txBody>
                    <a:bodyPr/>
                    <a:lstStyle/>
                    <a:p>
                      <a:pPr algn="l"/>
                      <a:r>
                        <a:rPr lang="en-US" sz="1400" dirty="0"/>
                        <a:t>30 × 30</a:t>
                      </a:r>
                    </a:p>
                  </a:txBody>
                  <a:tcPr marL="70718" marR="70718" marT="35359" marB="35359">
                    <a:lnL>
                      <a:noFill/>
                    </a:lnL>
                    <a:lnR>
                      <a:noFill/>
                    </a:lnR>
                    <a:lnT>
                      <a:noFill/>
                    </a:lnT>
                    <a:lnB>
                      <a:noFill/>
                    </a:lnB>
                  </a:tcPr>
                </a:tc>
                <a:tc>
                  <a:txBody>
                    <a:bodyPr/>
                    <a:lstStyle/>
                    <a:p>
                      <a:pPr algn="l"/>
                      <a:r>
                        <a:rPr lang="en-US" sz="1400" dirty="0"/>
                        <a:t>2 × 10</a:t>
                      </a:r>
                      <a:r>
                        <a:rPr lang="en-US" sz="1400" baseline="30000" dirty="0"/>
                        <a:t>9</a:t>
                      </a:r>
                      <a:r>
                        <a:rPr lang="en-US" sz="1400" dirty="0"/>
                        <a:t> </a:t>
                      </a:r>
                    </a:p>
                  </a:txBody>
                  <a:tcPr marL="70718" marR="70718" marT="35359" marB="35359">
                    <a:lnL>
                      <a:noFill/>
                    </a:lnL>
                    <a:lnR>
                      <a:noFill/>
                    </a:lnR>
                    <a:lnT>
                      <a:noFill/>
                    </a:lnT>
                    <a:lnB>
                      <a:noFill/>
                    </a:lnB>
                  </a:tcPr>
                </a:tc>
                <a:extLst>
                  <a:ext uri="{0D108BD9-81ED-4DB2-BD59-A6C34878D82A}">
                    <a16:rowId xmlns:a16="http://schemas.microsoft.com/office/drawing/2014/main" val="10003"/>
                  </a:ext>
                </a:extLst>
              </a:tr>
              <a:tr h="284078">
                <a:tc>
                  <a:txBody>
                    <a:bodyPr/>
                    <a:lstStyle/>
                    <a:p>
                      <a:pPr algn="l"/>
                      <a:r>
                        <a:rPr lang="en-US" sz="1400" dirty="0" err="1"/>
                        <a:t>Microfocus</a:t>
                      </a:r>
                      <a:r>
                        <a:rPr lang="en-US" sz="1400" dirty="0"/>
                        <a:t> rotating-anode</a:t>
                      </a:r>
                    </a:p>
                  </a:txBody>
                  <a:tcPr marL="70718" marR="70718" marT="35359" marB="35359">
                    <a:lnL>
                      <a:noFill/>
                    </a:lnL>
                    <a:lnR>
                      <a:noFill/>
                    </a:lnR>
                    <a:lnT>
                      <a:noFill/>
                    </a:lnT>
                    <a:lnB>
                      <a:noFill/>
                    </a:lnB>
                  </a:tcPr>
                </a:tc>
                <a:tc>
                  <a:txBody>
                    <a:bodyPr/>
                    <a:lstStyle/>
                    <a:p>
                      <a:pPr algn="l"/>
                      <a:r>
                        <a:rPr lang="en-US" sz="1400"/>
                        <a:t>1200</a:t>
                      </a:r>
                    </a:p>
                  </a:txBody>
                  <a:tcPr marL="70718" marR="70718" marT="35359" marB="35359">
                    <a:lnL>
                      <a:noFill/>
                    </a:lnL>
                    <a:lnR>
                      <a:noFill/>
                    </a:lnR>
                    <a:lnT>
                      <a:noFill/>
                    </a:lnT>
                    <a:lnB>
                      <a:noFill/>
                    </a:lnB>
                  </a:tcPr>
                </a:tc>
                <a:tc>
                  <a:txBody>
                    <a:bodyPr/>
                    <a:lstStyle/>
                    <a:p>
                      <a:pPr algn="l"/>
                      <a:r>
                        <a:rPr lang="en-US" sz="1400"/>
                        <a:t>700 × 70</a:t>
                      </a:r>
                    </a:p>
                  </a:txBody>
                  <a:tcPr marL="70718" marR="70718" marT="35359" marB="35359">
                    <a:lnL>
                      <a:noFill/>
                    </a:lnL>
                    <a:lnR>
                      <a:noFill/>
                    </a:lnR>
                    <a:lnT>
                      <a:noFill/>
                    </a:lnT>
                    <a:lnB>
                      <a:noFill/>
                    </a:lnB>
                  </a:tcPr>
                </a:tc>
                <a:tc>
                  <a:txBody>
                    <a:bodyPr/>
                    <a:lstStyle/>
                    <a:p>
                      <a:pPr algn="l"/>
                      <a:r>
                        <a:rPr lang="en-US" sz="1400" dirty="0"/>
                        <a:t>70 × 70</a:t>
                      </a:r>
                    </a:p>
                  </a:txBody>
                  <a:tcPr marL="70718" marR="70718" marT="35359" marB="35359">
                    <a:lnL>
                      <a:noFill/>
                    </a:lnL>
                    <a:lnR>
                      <a:noFill/>
                    </a:lnR>
                    <a:lnT>
                      <a:noFill/>
                    </a:lnT>
                    <a:lnB>
                      <a:noFill/>
                    </a:lnB>
                  </a:tcPr>
                </a:tc>
                <a:tc>
                  <a:txBody>
                    <a:bodyPr/>
                    <a:lstStyle/>
                    <a:p>
                      <a:pPr algn="l"/>
                      <a:r>
                        <a:rPr lang="en-US" sz="1400" dirty="0"/>
                        <a:t>6 × 10</a:t>
                      </a:r>
                      <a:r>
                        <a:rPr lang="en-US" sz="1400" baseline="30000" dirty="0"/>
                        <a:t>9</a:t>
                      </a:r>
                      <a:r>
                        <a:rPr lang="en-US" sz="1400" dirty="0"/>
                        <a:t> </a:t>
                      </a:r>
                    </a:p>
                  </a:txBody>
                  <a:tcPr marL="70718" marR="70718" marT="35359" marB="35359">
                    <a:lnL>
                      <a:noFill/>
                    </a:lnL>
                    <a:lnR>
                      <a:noFill/>
                    </a:lnR>
                    <a:lnT>
                      <a:noFill/>
                    </a:lnT>
                    <a:lnB>
                      <a:noFill/>
                    </a:lnB>
                  </a:tcPr>
                </a:tc>
                <a:extLst>
                  <a:ext uri="{0D108BD9-81ED-4DB2-BD59-A6C34878D82A}">
                    <a16:rowId xmlns:a16="http://schemas.microsoft.com/office/drawing/2014/main" val="10004"/>
                  </a:ext>
                </a:extLst>
              </a:tr>
              <a:tr h="497438">
                <a:tc>
                  <a:txBody>
                    <a:bodyPr/>
                    <a:lstStyle/>
                    <a:p>
                      <a:pPr algn="l"/>
                      <a:r>
                        <a:rPr lang="en-US" sz="1400"/>
                        <a:t>State-of-the-art microfocus rotating-anode generator</a:t>
                      </a:r>
                    </a:p>
                  </a:txBody>
                  <a:tcPr marL="70718" marR="70718" marT="35359" marB="35359">
                    <a:lnL>
                      <a:noFill/>
                    </a:lnL>
                    <a:lnR>
                      <a:noFill/>
                    </a:lnR>
                    <a:lnT>
                      <a:noFill/>
                    </a:lnT>
                    <a:lnB>
                      <a:noFill/>
                    </a:lnB>
                  </a:tcPr>
                </a:tc>
                <a:tc>
                  <a:txBody>
                    <a:bodyPr/>
                    <a:lstStyle/>
                    <a:p>
                      <a:pPr algn="l"/>
                      <a:r>
                        <a:rPr lang="en-US" sz="1400" dirty="0"/>
                        <a:t>2500</a:t>
                      </a:r>
                    </a:p>
                  </a:txBody>
                  <a:tcPr marL="70718" marR="70718" marT="35359" marB="35359">
                    <a:lnL>
                      <a:noFill/>
                    </a:lnL>
                    <a:lnR>
                      <a:noFill/>
                    </a:lnR>
                    <a:lnT>
                      <a:noFill/>
                    </a:lnT>
                    <a:lnB>
                      <a:noFill/>
                    </a:lnB>
                  </a:tcPr>
                </a:tc>
                <a:tc>
                  <a:txBody>
                    <a:bodyPr/>
                    <a:lstStyle/>
                    <a:p>
                      <a:pPr algn="l"/>
                      <a:r>
                        <a:rPr lang="en-US" sz="1400"/>
                        <a:t>800 × 80</a:t>
                      </a:r>
                    </a:p>
                  </a:txBody>
                  <a:tcPr marL="70718" marR="70718" marT="35359" marB="35359">
                    <a:lnL>
                      <a:noFill/>
                    </a:lnL>
                    <a:lnR>
                      <a:noFill/>
                    </a:lnR>
                    <a:lnT>
                      <a:noFill/>
                    </a:lnT>
                    <a:lnB>
                      <a:noFill/>
                    </a:lnB>
                  </a:tcPr>
                </a:tc>
                <a:tc>
                  <a:txBody>
                    <a:bodyPr/>
                    <a:lstStyle/>
                    <a:p>
                      <a:pPr algn="l"/>
                      <a:r>
                        <a:rPr lang="en-US" sz="1400"/>
                        <a:t>80 × 80</a:t>
                      </a:r>
                    </a:p>
                  </a:txBody>
                  <a:tcPr marL="70718" marR="70718" marT="35359" marB="35359">
                    <a:lnL>
                      <a:noFill/>
                    </a:lnL>
                    <a:lnR>
                      <a:noFill/>
                    </a:lnR>
                    <a:lnT>
                      <a:noFill/>
                    </a:lnT>
                    <a:lnB>
                      <a:noFill/>
                    </a:lnB>
                  </a:tcPr>
                </a:tc>
                <a:tc>
                  <a:txBody>
                    <a:bodyPr/>
                    <a:lstStyle/>
                    <a:p>
                      <a:pPr algn="l"/>
                      <a:r>
                        <a:rPr lang="en-US" sz="1400" dirty="0"/>
                        <a:t>12 × 10</a:t>
                      </a:r>
                      <a:r>
                        <a:rPr lang="en-US" sz="1400" baseline="30000" dirty="0"/>
                        <a:t>9</a:t>
                      </a:r>
                      <a:r>
                        <a:rPr lang="en-US" sz="1400" dirty="0"/>
                        <a:t> </a:t>
                      </a:r>
                    </a:p>
                  </a:txBody>
                  <a:tcPr marL="70718" marR="70718" marT="35359" marB="35359">
                    <a:lnL>
                      <a:noFill/>
                    </a:lnL>
                    <a:lnR>
                      <a:noFill/>
                    </a:lnR>
                    <a:lnT>
                      <a:noFill/>
                    </a:lnT>
                    <a:lnB>
                      <a:noFill/>
                    </a:lnB>
                  </a:tcPr>
                </a:tc>
                <a:extLst>
                  <a:ext uri="{0D108BD9-81ED-4DB2-BD59-A6C34878D82A}">
                    <a16:rowId xmlns:a16="http://schemas.microsoft.com/office/drawing/2014/main" val="10005"/>
                  </a:ext>
                </a:extLst>
              </a:tr>
              <a:tr h="573638">
                <a:tc>
                  <a:txBody>
                    <a:bodyPr/>
                    <a:lstStyle/>
                    <a:p>
                      <a:pPr algn="l">
                        <a:spcAft>
                          <a:spcPts val="600"/>
                        </a:spcAft>
                      </a:pPr>
                      <a:r>
                        <a:rPr lang="en-US" sz="1400" dirty="0"/>
                        <a:t>Metal</a:t>
                      </a:r>
                      <a:r>
                        <a:rPr lang="en-US" sz="1400" baseline="0" dirty="0"/>
                        <a:t> Jet</a:t>
                      </a:r>
                    </a:p>
                  </a:txBody>
                  <a:tcPr marL="70718" marR="70718" marT="35359" marB="35359">
                    <a:lnL>
                      <a:noFill/>
                    </a:lnL>
                    <a:lnR>
                      <a:noFill/>
                    </a:lnR>
                    <a:lnT>
                      <a:noFill/>
                    </a:lnT>
                    <a:lnB>
                      <a:noFill/>
                    </a:lnB>
                  </a:tcPr>
                </a:tc>
                <a:tc>
                  <a:txBody>
                    <a:bodyPr/>
                    <a:lstStyle/>
                    <a:p>
                      <a:pPr algn="l">
                        <a:spcAft>
                          <a:spcPts val="600"/>
                        </a:spcAft>
                      </a:pPr>
                      <a:r>
                        <a:rPr lang="en-US" sz="1400" dirty="0"/>
                        <a:t>200</a:t>
                      </a:r>
                    </a:p>
                    <a:p>
                      <a:pPr algn="l">
                        <a:spcAft>
                          <a:spcPts val="600"/>
                        </a:spcAft>
                      </a:pPr>
                      <a:endParaRPr lang="en-US" sz="1400" dirty="0"/>
                    </a:p>
                  </a:txBody>
                  <a:tcPr marL="70718" marR="70718" marT="35359" marB="35359">
                    <a:lnL>
                      <a:noFill/>
                    </a:lnL>
                    <a:lnR>
                      <a:noFill/>
                    </a:lnR>
                    <a:lnT>
                      <a:noFill/>
                    </a:lnT>
                    <a:lnB>
                      <a:noFill/>
                    </a:lnB>
                  </a:tcPr>
                </a:tc>
                <a:tc>
                  <a:txBody>
                    <a:bodyPr/>
                    <a:lstStyle/>
                    <a:p>
                      <a:pPr algn="l">
                        <a:spcAft>
                          <a:spcPts val="600"/>
                        </a:spcAft>
                      </a:pPr>
                      <a:r>
                        <a:rPr lang="en-US" sz="1400" dirty="0"/>
                        <a:t>20 × 20</a:t>
                      </a:r>
                    </a:p>
                    <a:p>
                      <a:pPr algn="l">
                        <a:spcAft>
                          <a:spcPts val="600"/>
                        </a:spcAft>
                      </a:pPr>
                      <a:endParaRPr lang="en-US" sz="1400" dirty="0"/>
                    </a:p>
                  </a:txBody>
                  <a:tcPr marL="70718" marR="70718" marT="35359" marB="35359">
                    <a:lnL>
                      <a:noFill/>
                    </a:lnL>
                    <a:lnR>
                      <a:noFill/>
                    </a:lnR>
                    <a:lnT>
                      <a:noFill/>
                    </a:lnT>
                    <a:lnB>
                      <a:noFill/>
                    </a:lnB>
                  </a:tcPr>
                </a:tc>
                <a:tc>
                  <a:txBody>
                    <a:bodyPr/>
                    <a:lstStyle/>
                    <a:p>
                      <a:pPr algn="l">
                        <a:spcAft>
                          <a:spcPts val="600"/>
                        </a:spcAft>
                      </a:pPr>
                      <a:r>
                        <a:rPr lang="en-US" sz="1400" dirty="0"/>
                        <a:t>20 × 20</a:t>
                      </a:r>
                    </a:p>
                    <a:p>
                      <a:pPr algn="l">
                        <a:spcAft>
                          <a:spcPts val="600"/>
                        </a:spcAft>
                      </a:pPr>
                      <a:endParaRPr lang="en-US" sz="1400" dirty="0"/>
                    </a:p>
                  </a:txBody>
                  <a:tcPr marL="70718" marR="70718" marT="35359" marB="35359">
                    <a:lnL>
                      <a:noFill/>
                    </a:lnL>
                    <a:lnR>
                      <a:noFill/>
                    </a:lnR>
                    <a:lnT>
                      <a:noFill/>
                    </a:lnT>
                    <a:lnB>
                      <a:noFill/>
                    </a:lnB>
                  </a:tcPr>
                </a:tc>
                <a:tc>
                  <a:txBody>
                    <a:bodyPr/>
                    <a:lstStyle/>
                    <a:p>
                      <a:pPr algn="l">
                        <a:spcAft>
                          <a:spcPts val="600"/>
                        </a:spcAft>
                      </a:pPr>
                      <a:r>
                        <a:rPr lang="en-US" sz="1400" dirty="0"/>
                        <a:t>26 × 10</a:t>
                      </a:r>
                      <a:r>
                        <a:rPr lang="en-US" sz="1400" baseline="30000" dirty="0"/>
                        <a:t>9</a:t>
                      </a:r>
                    </a:p>
                  </a:txBody>
                  <a:tcPr marL="70718" marR="70718" marT="35359" marB="35359">
                    <a:lnL>
                      <a:noFill/>
                    </a:lnL>
                    <a:lnR>
                      <a:noFill/>
                    </a:lnR>
                    <a:lnT>
                      <a:noFill/>
                    </a:lnT>
                    <a:lnB>
                      <a:noFill/>
                    </a:lnB>
                  </a:tcPr>
                </a:tc>
                <a:extLst>
                  <a:ext uri="{0D108BD9-81ED-4DB2-BD59-A6C34878D82A}">
                    <a16:rowId xmlns:a16="http://schemas.microsoft.com/office/drawing/2014/main" val="10006"/>
                  </a:ext>
                </a:extLst>
              </a:tr>
            </a:tbl>
          </a:graphicData>
        </a:graphic>
      </p:graphicFrame>
      <p:sp>
        <p:nvSpPr>
          <p:cNvPr id="7" name="TextBox 6"/>
          <p:cNvSpPr txBox="1"/>
          <p:nvPr/>
        </p:nvSpPr>
        <p:spPr>
          <a:xfrm>
            <a:off x="640080" y="5808047"/>
            <a:ext cx="7703647"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Adapted from: Tadeusz </a:t>
            </a:r>
            <a:r>
              <a:rPr kumimoji="0" lang="en-US" sz="1400" b="0" i="0" u="none" strike="noStrike" kern="0" cap="none" spc="0" normalizeH="0" baseline="0" noProof="0" dirty="0" err="1">
                <a:ln>
                  <a:noFill/>
                </a:ln>
                <a:solidFill>
                  <a:sysClr val="windowText" lastClr="000000"/>
                </a:solidFill>
                <a:effectLst/>
                <a:uLnTx/>
                <a:uFillTx/>
              </a:rPr>
              <a:t>Skarzynski</a:t>
            </a:r>
            <a:r>
              <a:rPr kumimoji="0" lang="en-US" sz="1400" b="0" i="0" u="none" strike="noStrike" kern="0" cap="none" spc="0" normalizeH="0" baseline="0" noProof="0" dirty="0">
                <a:ln>
                  <a:noFill/>
                </a:ln>
                <a:solidFill>
                  <a:sysClr val="windowText" lastClr="000000"/>
                </a:solidFill>
                <a:effectLst/>
                <a:uLnTx/>
                <a:uFillTx/>
              </a:rPr>
              <a:t>, </a:t>
            </a:r>
            <a:r>
              <a:rPr kumimoji="0" lang="en-US" sz="1400" b="0" i="0" u="none" strike="noStrike" kern="0" cap="none" spc="0" normalizeH="0" baseline="0" noProof="0" dirty="0" err="1">
                <a:ln>
                  <a:noFill/>
                </a:ln>
                <a:solidFill>
                  <a:sysClr val="windowText" lastClr="000000"/>
                </a:solidFill>
                <a:effectLst/>
                <a:uLnTx/>
                <a:uFillTx/>
              </a:rPr>
              <a:t>Acta</a:t>
            </a:r>
            <a:r>
              <a:rPr kumimoji="0" lang="en-US" sz="1400" b="0" i="0" u="none" strike="noStrike" kern="0" cap="none" spc="0" normalizeH="0" baseline="0" noProof="0" dirty="0">
                <a:ln>
                  <a:noFill/>
                </a:ln>
                <a:solidFill>
                  <a:sysClr val="windowText" lastClr="000000"/>
                </a:solidFill>
                <a:effectLst/>
                <a:uLnTx/>
                <a:uFillTx/>
              </a:rPr>
              <a:t> </a:t>
            </a:r>
            <a:r>
              <a:rPr kumimoji="0" lang="en-US" sz="1400" b="0" i="0" u="none" strike="noStrike" kern="0" cap="none" spc="0" normalizeH="0" baseline="0" noProof="0" dirty="0" err="1">
                <a:ln>
                  <a:noFill/>
                </a:ln>
                <a:solidFill>
                  <a:sysClr val="windowText" lastClr="000000"/>
                </a:solidFill>
                <a:effectLst/>
                <a:uLnTx/>
                <a:uFillTx/>
              </a:rPr>
              <a:t>Crystallogr</a:t>
            </a:r>
            <a:r>
              <a:rPr kumimoji="0" lang="en-US" sz="1400" b="0" i="0" u="none" strike="noStrike" kern="0" cap="none" spc="0" normalizeH="0" baseline="0" noProof="0" dirty="0">
                <a:ln>
                  <a:noFill/>
                </a:ln>
                <a:solidFill>
                  <a:sysClr val="windowText" lastClr="000000"/>
                </a:solidFill>
                <a:effectLst/>
                <a:uLnTx/>
                <a:uFillTx/>
              </a:rPr>
              <a:t> D </a:t>
            </a:r>
            <a:r>
              <a:rPr kumimoji="0" lang="en-US" sz="1400" b="0" i="0" u="none" strike="noStrike" kern="0" cap="none" spc="0" normalizeH="0" baseline="0" noProof="0" dirty="0" err="1">
                <a:ln>
                  <a:noFill/>
                </a:ln>
                <a:solidFill>
                  <a:sysClr val="windowText" lastClr="000000"/>
                </a:solidFill>
                <a:effectLst/>
                <a:uLnTx/>
                <a:uFillTx/>
              </a:rPr>
              <a:t>Biol</a:t>
            </a:r>
            <a:r>
              <a:rPr kumimoji="0" lang="en-US" sz="1400" b="0" i="0" u="none" strike="noStrike" kern="0" cap="none" spc="0" normalizeH="0" baseline="0" noProof="0" dirty="0">
                <a:ln>
                  <a:noFill/>
                </a:ln>
                <a:solidFill>
                  <a:sysClr val="windowText" lastClr="000000"/>
                </a:solidFill>
                <a:effectLst/>
                <a:uLnTx/>
                <a:uFillTx/>
              </a:rPr>
              <a:t> </a:t>
            </a:r>
            <a:r>
              <a:rPr kumimoji="0" lang="en-US" sz="1400" b="0" i="0" u="none" strike="noStrike" kern="0" cap="none" spc="0" normalizeH="0" baseline="0" noProof="0" dirty="0" err="1">
                <a:ln>
                  <a:noFill/>
                </a:ln>
                <a:solidFill>
                  <a:sysClr val="windowText" lastClr="000000"/>
                </a:solidFill>
                <a:effectLst/>
                <a:uLnTx/>
                <a:uFillTx/>
              </a:rPr>
              <a:t>Crystallogr</a:t>
            </a:r>
            <a:r>
              <a:rPr kumimoji="0" lang="en-US" sz="1400" b="0" i="0" u="none" strike="noStrike" kern="0" cap="none" spc="0" normalizeH="0" baseline="0" noProof="0" dirty="0">
                <a:ln>
                  <a:noFill/>
                </a:ln>
                <a:solidFill>
                  <a:sysClr val="windowText" lastClr="000000"/>
                </a:solidFill>
                <a:effectLst/>
                <a:uLnTx/>
                <a:uFillTx/>
              </a:rPr>
              <a:t>. 2013 Jul 1; 69(Pt 7): 1283–1288. </a:t>
            </a:r>
          </a:p>
        </p:txBody>
      </p:sp>
    </p:spTree>
    <p:extLst>
      <p:ext uri="{BB962C8B-B14F-4D97-AF65-F5344CB8AC3E}">
        <p14:creationId xmlns:p14="http://schemas.microsoft.com/office/powerpoint/2010/main" val="288512685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5899500"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X-ray Sources</a:t>
            </a:r>
          </a:p>
        </p:txBody>
      </p:sp>
      <p:graphicFrame>
        <p:nvGraphicFramePr>
          <p:cNvPr id="10" name="Table 9"/>
          <p:cNvGraphicFramePr>
            <a:graphicFrameLocks noGrp="1"/>
          </p:cNvGraphicFramePr>
          <p:nvPr/>
        </p:nvGraphicFramePr>
        <p:xfrm>
          <a:off x="640080" y="2120525"/>
          <a:ext cx="7970520" cy="3171067"/>
        </p:xfrm>
        <a:graphic>
          <a:graphicData uri="http://schemas.openxmlformats.org/drawingml/2006/table">
            <a:tbl>
              <a:tblPr/>
              <a:tblGrid>
                <a:gridCol w="2345222">
                  <a:extLst>
                    <a:ext uri="{9D8B030D-6E8A-4147-A177-3AD203B41FA5}">
                      <a16:colId xmlns:a16="http://schemas.microsoft.com/office/drawing/2014/main" val="20000"/>
                    </a:ext>
                  </a:extLst>
                </a:gridCol>
                <a:gridCol w="842986">
                  <a:extLst>
                    <a:ext uri="{9D8B030D-6E8A-4147-A177-3AD203B41FA5}">
                      <a16:colId xmlns:a16="http://schemas.microsoft.com/office/drawing/2014/main" val="20001"/>
                    </a:ext>
                  </a:extLst>
                </a:gridCol>
                <a:gridCol w="1277112">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2209800">
                  <a:extLst>
                    <a:ext uri="{9D8B030D-6E8A-4147-A177-3AD203B41FA5}">
                      <a16:colId xmlns:a16="http://schemas.microsoft.com/office/drawing/2014/main" val="20004"/>
                    </a:ext>
                  </a:extLst>
                </a:gridCol>
              </a:tblGrid>
              <a:tr h="707182">
                <a:tc>
                  <a:txBody>
                    <a:bodyPr/>
                    <a:lstStyle/>
                    <a:p>
                      <a:pPr algn="l"/>
                      <a:r>
                        <a:rPr lang="en-US" sz="1400" dirty="0">
                          <a:effectLst/>
                        </a:rPr>
                        <a:t>System</a:t>
                      </a:r>
                    </a:p>
                  </a:txBody>
                  <a:tcPr marL="70718" marR="70718" marT="35359" marB="35359" anchor="b">
                    <a:lnL>
                      <a:noFill/>
                    </a:lnL>
                    <a:lnR>
                      <a:noFill/>
                    </a:lnR>
                    <a:lnT>
                      <a:noFill/>
                    </a:lnT>
                    <a:lnB w="9525" cap="flat" cmpd="sng" algn="ctr">
                      <a:solidFill>
                        <a:srgbClr val="000000"/>
                      </a:solidFill>
                      <a:prstDash val="solid"/>
                      <a:round/>
                      <a:headEnd type="none" w="med" len="med"/>
                      <a:tailEnd type="none" w="med" len="med"/>
                    </a:lnB>
                  </a:tcPr>
                </a:tc>
                <a:tc>
                  <a:txBody>
                    <a:bodyPr/>
                    <a:lstStyle/>
                    <a:p>
                      <a:pPr algn="l"/>
                      <a:r>
                        <a:rPr lang="en-US" sz="1400" dirty="0">
                          <a:effectLst/>
                        </a:rPr>
                        <a:t>Power (W)</a:t>
                      </a:r>
                    </a:p>
                  </a:txBody>
                  <a:tcPr marL="70718" marR="70718" marT="35359" marB="35359" anchor="b">
                    <a:lnL>
                      <a:noFill/>
                    </a:lnL>
                    <a:lnR>
                      <a:noFill/>
                    </a:lnR>
                    <a:lnT>
                      <a:noFill/>
                    </a:lnT>
                    <a:lnB w="9525" cap="flat" cmpd="sng" algn="ctr">
                      <a:solidFill>
                        <a:srgbClr val="000000"/>
                      </a:solidFill>
                      <a:prstDash val="solid"/>
                      <a:round/>
                      <a:headEnd type="none" w="med" len="med"/>
                      <a:tailEnd type="none" w="med" len="med"/>
                    </a:lnB>
                  </a:tcPr>
                </a:tc>
                <a:tc>
                  <a:txBody>
                    <a:bodyPr/>
                    <a:lstStyle/>
                    <a:p>
                      <a:pPr algn="l"/>
                      <a:r>
                        <a:rPr lang="en-US" sz="1400" dirty="0">
                          <a:effectLst/>
                        </a:rPr>
                        <a:t>Actual spot on anode (µm)</a:t>
                      </a:r>
                    </a:p>
                  </a:txBody>
                  <a:tcPr marL="70718" marR="70718" marT="35359" marB="35359" anchor="b">
                    <a:lnL>
                      <a:noFill/>
                    </a:lnL>
                    <a:lnR>
                      <a:noFill/>
                    </a:lnR>
                    <a:lnT>
                      <a:noFill/>
                    </a:lnT>
                    <a:lnB w="9525" cap="flat" cmpd="sng" algn="ctr">
                      <a:solidFill>
                        <a:srgbClr val="000000"/>
                      </a:solidFill>
                      <a:prstDash val="solid"/>
                      <a:round/>
                      <a:headEnd type="none" w="med" len="med"/>
                      <a:tailEnd type="none" w="med" len="med"/>
                    </a:lnB>
                  </a:tcPr>
                </a:tc>
                <a:tc>
                  <a:txBody>
                    <a:bodyPr/>
                    <a:lstStyle/>
                    <a:p>
                      <a:pPr algn="l"/>
                      <a:r>
                        <a:rPr lang="en-US" sz="1400">
                          <a:effectLst/>
                        </a:rPr>
                        <a:t>Apparent spot on anode (µm)</a:t>
                      </a:r>
                    </a:p>
                  </a:txBody>
                  <a:tcPr marL="70718" marR="70718" marT="35359" marB="35359" anchor="b">
                    <a:lnL>
                      <a:noFill/>
                    </a:lnL>
                    <a:lnR>
                      <a:noFill/>
                    </a:lnR>
                    <a:lnT>
                      <a:noFill/>
                    </a:lnT>
                    <a:lnB w="9525" cap="flat" cmpd="sng" algn="ctr">
                      <a:solidFill>
                        <a:srgbClr val="000000"/>
                      </a:solidFill>
                      <a:prstDash val="solid"/>
                      <a:round/>
                      <a:headEnd type="none" w="med" len="med"/>
                      <a:tailEnd type="none" w="med" len="med"/>
                    </a:lnB>
                  </a:tcPr>
                </a:tc>
                <a:tc>
                  <a:txBody>
                    <a:bodyPr/>
                    <a:lstStyle/>
                    <a:p>
                      <a:pPr algn="l"/>
                      <a:r>
                        <a:rPr lang="fr-FR" sz="1400" dirty="0" err="1">
                          <a:effectLst/>
                        </a:rPr>
                        <a:t>Brilliance</a:t>
                      </a:r>
                      <a:r>
                        <a:rPr lang="fr-FR" sz="1400" dirty="0">
                          <a:effectLst/>
                        </a:rPr>
                        <a:t> (photons s</a:t>
                      </a:r>
                      <a:r>
                        <a:rPr lang="fr-FR" sz="1400" baseline="30000" dirty="0">
                          <a:effectLst/>
                        </a:rPr>
                        <a:t>−1</a:t>
                      </a:r>
                      <a:r>
                        <a:rPr lang="fr-FR" sz="1400" dirty="0">
                          <a:effectLst/>
                        </a:rPr>
                        <a:t> mm</a:t>
                      </a:r>
                      <a:r>
                        <a:rPr lang="fr-FR" sz="1400" baseline="30000" dirty="0">
                          <a:effectLst/>
                        </a:rPr>
                        <a:t>−2</a:t>
                      </a:r>
                      <a:r>
                        <a:rPr lang="fr-FR" sz="1400" dirty="0">
                          <a:effectLst/>
                        </a:rPr>
                        <a:t> mrad</a:t>
                      </a:r>
                      <a:r>
                        <a:rPr lang="fr-FR" sz="1400" baseline="30000" dirty="0">
                          <a:effectLst/>
                        </a:rPr>
                        <a:t>−2</a:t>
                      </a:r>
                      <a:r>
                        <a:rPr lang="fr-FR" sz="1400" dirty="0">
                          <a:effectLst/>
                        </a:rPr>
                        <a:t>)</a:t>
                      </a:r>
                    </a:p>
                  </a:txBody>
                  <a:tcPr marL="70718" marR="70718" marT="35359" marB="35359" anchor="b">
                    <a:lnL>
                      <a:noFill/>
                    </a:lnL>
                    <a:lnR>
                      <a:noFill/>
                    </a:lnR>
                    <a:lnT>
                      <a:noFill/>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67453">
                <a:tc>
                  <a:txBody>
                    <a:bodyPr/>
                    <a:lstStyle/>
                    <a:p>
                      <a:pPr algn="l"/>
                      <a:r>
                        <a:rPr lang="en-US" sz="1400" dirty="0"/>
                        <a:t>Sealed tube</a:t>
                      </a:r>
                    </a:p>
                  </a:txBody>
                  <a:tcPr marL="70718" marR="70718" marT="35359" marB="35359">
                    <a:lnL>
                      <a:noFill/>
                    </a:lnL>
                    <a:lnR>
                      <a:noFill/>
                    </a:lnR>
                    <a:lnT w="9525" cap="flat" cmpd="sng" algn="ctr">
                      <a:solidFill>
                        <a:srgbClr val="000000"/>
                      </a:solidFill>
                      <a:prstDash val="solid"/>
                      <a:round/>
                      <a:headEnd type="none" w="med" len="med"/>
                      <a:tailEnd type="none" w="med" len="med"/>
                    </a:lnT>
                    <a:lnB>
                      <a:noFill/>
                    </a:lnB>
                  </a:tcPr>
                </a:tc>
                <a:tc>
                  <a:txBody>
                    <a:bodyPr/>
                    <a:lstStyle/>
                    <a:p>
                      <a:pPr algn="l"/>
                      <a:r>
                        <a:rPr lang="en-US" sz="1400"/>
                        <a:t>2000</a:t>
                      </a:r>
                    </a:p>
                  </a:txBody>
                  <a:tcPr marL="70718" marR="70718" marT="35359" marB="35359">
                    <a:lnL>
                      <a:noFill/>
                    </a:lnL>
                    <a:lnR>
                      <a:noFill/>
                    </a:lnR>
                    <a:lnT w="9525" cap="flat" cmpd="sng" algn="ctr">
                      <a:solidFill>
                        <a:srgbClr val="000000"/>
                      </a:solidFill>
                      <a:prstDash val="solid"/>
                      <a:round/>
                      <a:headEnd type="none" w="med" len="med"/>
                      <a:tailEnd type="none" w="med" len="med"/>
                    </a:lnT>
                    <a:lnB>
                      <a:noFill/>
                    </a:lnB>
                  </a:tcPr>
                </a:tc>
                <a:tc>
                  <a:txBody>
                    <a:bodyPr/>
                    <a:lstStyle/>
                    <a:p>
                      <a:pPr algn="l"/>
                      <a:r>
                        <a:rPr lang="en-US" sz="1400" dirty="0"/>
                        <a:t>10000 × 1000</a:t>
                      </a:r>
                    </a:p>
                  </a:txBody>
                  <a:tcPr marL="70718" marR="70718" marT="35359" marB="35359">
                    <a:lnL>
                      <a:noFill/>
                    </a:lnL>
                    <a:lnR>
                      <a:noFill/>
                    </a:lnR>
                    <a:lnT w="9525" cap="flat" cmpd="sng" algn="ctr">
                      <a:solidFill>
                        <a:srgbClr val="000000"/>
                      </a:solidFill>
                      <a:prstDash val="solid"/>
                      <a:round/>
                      <a:headEnd type="none" w="med" len="med"/>
                      <a:tailEnd type="none" w="med" len="med"/>
                    </a:lnT>
                    <a:lnB>
                      <a:noFill/>
                    </a:lnB>
                  </a:tcPr>
                </a:tc>
                <a:tc>
                  <a:txBody>
                    <a:bodyPr/>
                    <a:lstStyle/>
                    <a:p>
                      <a:pPr algn="l"/>
                      <a:r>
                        <a:rPr lang="en-US" sz="1400" dirty="0"/>
                        <a:t>1000 × 1000</a:t>
                      </a:r>
                    </a:p>
                  </a:txBody>
                  <a:tcPr marL="70718" marR="70718" marT="35359" marB="35359">
                    <a:lnL>
                      <a:noFill/>
                    </a:lnL>
                    <a:lnR>
                      <a:noFill/>
                    </a:lnR>
                    <a:lnT w="9525" cap="flat" cmpd="sng" algn="ctr">
                      <a:solidFill>
                        <a:srgbClr val="000000"/>
                      </a:solidFill>
                      <a:prstDash val="solid"/>
                      <a:round/>
                      <a:headEnd type="none" w="med" len="med"/>
                      <a:tailEnd type="none" w="med" len="med"/>
                    </a:lnT>
                    <a:lnB>
                      <a:noFill/>
                    </a:lnB>
                  </a:tcPr>
                </a:tc>
                <a:tc>
                  <a:txBody>
                    <a:bodyPr/>
                    <a:lstStyle/>
                    <a:p>
                      <a:pPr algn="l"/>
                      <a:r>
                        <a:rPr lang="en-US" sz="1400" dirty="0"/>
                        <a:t>1 × 10</a:t>
                      </a:r>
                      <a:r>
                        <a:rPr lang="en-US" sz="1400" baseline="30000" dirty="0"/>
                        <a:t>8</a:t>
                      </a:r>
                      <a:r>
                        <a:rPr lang="en-US" sz="1400" dirty="0"/>
                        <a:t> </a:t>
                      </a:r>
                    </a:p>
                  </a:txBody>
                  <a:tcPr marL="70718" marR="70718" marT="35359" marB="35359">
                    <a:lnL>
                      <a:noFill/>
                    </a:lnL>
                    <a:lnR>
                      <a:noFill/>
                    </a:lnR>
                    <a:lnT w="9525"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457200">
                <a:tc>
                  <a:txBody>
                    <a:bodyPr/>
                    <a:lstStyle/>
                    <a:p>
                      <a:pPr algn="l"/>
                      <a:r>
                        <a:rPr lang="en-US" sz="1400" dirty="0"/>
                        <a:t>Rotating-anode</a:t>
                      </a:r>
                    </a:p>
                  </a:txBody>
                  <a:tcPr marL="70718" marR="70718" marT="35359" marB="35359">
                    <a:lnL>
                      <a:noFill/>
                    </a:lnL>
                    <a:lnR>
                      <a:noFill/>
                    </a:lnR>
                    <a:lnT>
                      <a:noFill/>
                    </a:lnT>
                    <a:lnB>
                      <a:noFill/>
                    </a:lnB>
                  </a:tcPr>
                </a:tc>
                <a:tc>
                  <a:txBody>
                    <a:bodyPr/>
                    <a:lstStyle/>
                    <a:p>
                      <a:pPr algn="l"/>
                      <a:r>
                        <a:rPr lang="en-US" sz="1400"/>
                        <a:t>3000</a:t>
                      </a:r>
                    </a:p>
                  </a:txBody>
                  <a:tcPr marL="70718" marR="70718" marT="35359" marB="35359">
                    <a:lnL>
                      <a:noFill/>
                    </a:lnL>
                    <a:lnR>
                      <a:noFill/>
                    </a:lnR>
                    <a:lnT>
                      <a:noFill/>
                    </a:lnT>
                    <a:lnB>
                      <a:noFill/>
                    </a:lnB>
                  </a:tcPr>
                </a:tc>
                <a:tc>
                  <a:txBody>
                    <a:bodyPr/>
                    <a:lstStyle/>
                    <a:p>
                      <a:pPr algn="l"/>
                      <a:r>
                        <a:rPr lang="en-US" sz="1400" dirty="0"/>
                        <a:t>3000 × 300</a:t>
                      </a:r>
                    </a:p>
                  </a:txBody>
                  <a:tcPr marL="70718" marR="70718" marT="35359" marB="35359">
                    <a:lnL>
                      <a:noFill/>
                    </a:lnL>
                    <a:lnR>
                      <a:noFill/>
                    </a:lnR>
                    <a:lnT>
                      <a:noFill/>
                    </a:lnT>
                    <a:lnB>
                      <a:noFill/>
                    </a:lnB>
                  </a:tcPr>
                </a:tc>
                <a:tc>
                  <a:txBody>
                    <a:bodyPr/>
                    <a:lstStyle/>
                    <a:p>
                      <a:pPr algn="l"/>
                      <a:r>
                        <a:rPr lang="en-US" sz="1400"/>
                        <a:t>300 × 300</a:t>
                      </a:r>
                    </a:p>
                  </a:txBody>
                  <a:tcPr marL="70718" marR="70718" marT="35359" marB="35359">
                    <a:lnL>
                      <a:noFill/>
                    </a:lnL>
                    <a:lnR>
                      <a:noFill/>
                    </a:lnR>
                    <a:lnT>
                      <a:noFill/>
                    </a:lnT>
                    <a:lnB>
                      <a:noFill/>
                    </a:lnB>
                  </a:tcPr>
                </a:tc>
                <a:tc>
                  <a:txBody>
                    <a:bodyPr/>
                    <a:lstStyle/>
                    <a:p>
                      <a:pPr algn="l"/>
                      <a:r>
                        <a:rPr lang="en-US" sz="1400" dirty="0"/>
                        <a:t>6 × 10</a:t>
                      </a:r>
                      <a:r>
                        <a:rPr lang="en-US" sz="1400" baseline="30000" dirty="0"/>
                        <a:t>8</a:t>
                      </a:r>
                      <a:r>
                        <a:rPr lang="en-US" sz="1400" dirty="0"/>
                        <a:t> </a:t>
                      </a:r>
                    </a:p>
                  </a:txBody>
                  <a:tcPr marL="70718" marR="70718" marT="35359" marB="35359">
                    <a:lnL>
                      <a:noFill/>
                    </a:lnL>
                    <a:lnR>
                      <a:noFill/>
                    </a:lnR>
                    <a:lnT>
                      <a:noFill/>
                    </a:lnT>
                    <a:lnB>
                      <a:noFill/>
                    </a:lnB>
                  </a:tcPr>
                </a:tc>
                <a:extLst>
                  <a:ext uri="{0D108BD9-81ED-4DB2-BD59-A6C34878D82A}">
                    <a16:rowId xmlns:a16="http://schemas.microsoft.com/office/drawing/2014/main" val="10002"/>
                  </a:ext>
                </a:extLst>
              </a:tr>
              <a:tr h="284078">
                <a:tc>
                  <a:txBody>
                    <a:bodyPr/>
                    <a:lstStyle/>
                    <a:p>
                      <a:pPr algn="l"/>
                      <a:r>
                        <a:rPr lang="en-US" sz="1400"/>
                        <a:t>Microfocus sealed tube</a:t>
                      </a:r>
                    </a:p>
                  </a:txBody>
                  <a:tcPr marL="70718" marR="70718" marT="35359" marB="35359">
                    <a:lnL>
                      <a:noFill/>
                    </a:lnL>
                    <a:lnR>
                      <a:noFill/>
                    </a:lnR>
                    <a:lnT>
                      <a:noFill/>
                    </a:lnT>
                    <a:lnB>
                      <a:noFill/>
                    </a:lnB>
                  </a:tcPr>
                </a:tc>
                <a:tc>
                  <a:txBody>
                    <a:bodyPr/>
                    <a:lstStyle/>
                    <a:p>
                      <a:pPr algn="l"/>
                      <a:r>
                        <a:rPr lang="en-US" sz="1400"/>
                        <a:t>50</a:t>
                      </a:r>
                    </a:p>
                  </a:txBody>
                  <a:tcPr marL="70718" marR="70718" marT="35359" marB="35359">
                    <a:lnL>
                      <a:noFill/>
                    </a:lnL>
                    <a:lnR>
                      <a:noFill/>
                    </a:lnR>
                    <a:lnT>
                      <a:noFill/>
                    </a:lnT>
                    <a:lnB>
                      <a:noFill/>
                    </a:lnB>
                  </a:tcPr>
                </a:tc>
                <a:tc>
                  <a:txBody>
                    <a:bodyPr/>
                    <a:lstStyle/>
                    <a:p>
                      <a:pPr algn="l"/>
                      <a:r>
                        <a:rPr lang="en-US" sz="1400" dirty="0"/>
                        <a:t>150 × 30</a:t>
                      </a:r>
                    </a:p>
                  </a:txBody>
                  <a:tcPr marL="70718" marR="70718" marT="35359" marB="35359">
                    <a:lnL>
                      <a:noFill/>
                    </a:lnL>
                    <a:lnR>
                      <a:noFill/>
                    </a:lnR>
                    <a:lnT>
                      <a:noFill/>
                    </a:lnT>
                    <a:lnB>
                      <a:noFill/>
                    </a:lnB>
                  </a:tcPr>
                </a:tc>
                <a:tc>
                  <a:txBody>
                    <a:bodyPr/>
                    <a:lstStyle/>
                    <a:p>
                      <a:pPr algn="l"/>
                      <a:r>
                        <a:rPr lang="en-US" sz="1400" dirty="0"/>
                        <a:t>30 × 30</a:t>
                      </a:r>
                    </a:p>
                  </a:txBody>
                  <a:tcPr marL="70718" marR="70718" marT="35359" marB="35359">
                    <a:lnL>
                      <a:noFill/>
                    </a:lnL>
                    <a:lnR>
                      <a:noFill/>
                    </a:lnR>
                    <a:lnT>
                      <a:noFill/>
                    </a:lnT>
                    <a:lnB>
                      <a:noFill/>
                    </a:lnB>
                  </a:tcPr>
                </a:tc>
                <a:tc>
                  <a:txBody>
                    <a:bodyPr/>
                    <a:lstStyle/>
                    <a:p>
                      <a:pPr algn="l"/>
                      <a:r>
                        <a:rPr lang="en-US" sz="1400" dirty="0"/>
                        <a:t>2 × 10</a:t>
                      </a:r>
                      <a:r>
                        <a:rPr lang="en-US" sz="1400" baseline="30000" dirty="0"/>
                        <a:t>9</a:t>
                      </a:r>
                      <a:r>
                        <a:rPr lang="en-US" sz="1400" dirty="0"/>
                        <a:t> </a:t>
                      </a:r>
                    </a:p>
                  </a:txBody>
                  <a:tcPr marL="70718" marR="70718" marT="35359" marB="35359">
                    <a:lnL>
                      <a:noFill/>
                    </a:lnL>
                    <a:lnR>
                      <a:noFill/>
                    </a:lnR>
                    <a:lnT>
                      <a:noFill/>
                    </a:lnT>
                    <a:lnB>
                      <a:noFill/>
                    </a:lnB>
                  </a:tcPr>
                </a:tc>
                <a:extLst>
                  <a:ext uri="{0D108BD9-81ED-4DB2-BD59-A6C34878D82A}">
                    <a16:rowId xmlns:a16="http://schemas.microsoft.com/office/drawing/2014/main" val="10003"/>
                  </a:ext>
                </a:extLst>
              </a:tr>
              <a:tr h="284078">
                <a:tc>
                  <a:txBody>
                    <a:bodyPr/>
                    <a:lstStyle/>
                    <a:p>
                      <a:pPr algn="l"/>
                      <a:r>
                        <a:rPr lang="en-US" sz="1400" dirty="0" err="1"/>
                        <a:t>Microfocus</a:t>
                      </a:r>
                      <a:r>
                        <a:rPr lang="en-US" sz="1400" dirty="0"/>
                        <a:t> rotating-anode</a:t>
                      </a:r>
                    </a:p>
                  </a:txBody>
                  <a:tcPr marL="70718" marR="70718" marT="35359" marB="35359">
                    <a:lnL>
                      <a:noFill/>
                    </a:lnL>
                    <a:lnR>
                      <a:noFill/>
                    </a:lnR>
                    <a:lnT>
                      <a:noFill/>
                    </a:lnT>
                    <a:lnB>
                      <a:noFill/>
                    </a:lnB>
                  </a:tcPr>
                </a:tc>
                <a:tc>
                  <a:txBody>
                    <a:bodyPr/>
                    <a:lstStyle/>
                    <a:p>
                      <a:pPr algn="l"/>
                      <a:r>
                        <a:rPr lang="en-US" sz="1400"/>
                        <a:t>1200</a:t>
                      </a:r>
                    </a:p>
                  </a:txBody>
                  <a:tcPr marL="70718" marR="70718" marT="35359" marB="35359">
                    <a:lnL>
                      <a:noFill/>
                    </a:lnL>
                    <a:lnR>
                      <a:noFill/>
                    </a:lnR>
                    <a:lnT>
                      <a:noFill/>
                    </a:lnT>
                    <a:lnB>
                      <a:noFill/>
                    </a:lnB>
                  </a:tcPr>
                </a:tc>
                <a:tc>
                  <a:txBody>
                    <a:bodyPr/>
                    <a:lstStyle/>
                    <a:p>
                      <a:pPr algn="l"/>
                      <a:r>
                        <a:rPr lang="en-US" sz="1400"/>
                        <a:t>700 × 70</a:t>
                      </a:r>
                    </a:p>
                  </a:txBody>
                  <a:tcPr marL="70718" marR="70718" marT="35359" marB="35359">
                    <a:lnL>
                      <a:noFill/>
                    </a:lnL>
                    <a:lnR>
                      <a:noFill/>
                    </a:lnR>
                    <a:lnT>
                      <a:noFill/>
                    </a:lnT>
                    <a:lnB>
                      <a:noFill/>
                    </a:lnB>
                  </a:tcPr>
                </a:tc>
                <a:tc>
                  <a:txBody>
                    <a:bodyPr/>
                    <a:lstStyle/>
                    <a:p>
                      <a:pPr algn="l"/>
                      <a:r>
                        <a:rPr lang="en-US" sz="1400" dirty="0"/>
                        <a:t>70 × 70</a:t>
                      </a:r>
                    </a:p>
                  </a:txBody>
                  <a:tcPr marL="70718" marR="70718" marT="35359" marB="35359">
                    <a:lnL>
                      <a:noFill/>
                    </a:lnL>
                    <a:lnR>
                      <a:noFill/>
                    </a:lnR>
                    <a:lnT>
                      <a:noFill/>
                    </a:lnT>
                    <a:lnB>
                      <a:noFill/>
                    </a:lnB>
                  </a:tcPr>
                </a:tc>
                <a:tc>
                  <a:txBody>
                    <a:bodyPr/>
                    <a:lstStyle/>
                    <a:p>
                      <a:pPr algn="l"/>
                      <a:r>
                        <a:rPr lang="en-US" sz="1400" dirty="0"/>
                        <a:t>6 × 10</a:t>
                      </a:r>
                      <a:r>
                        <a:rPr lang="en-US" sz="1400" baseline="30000" dirty="0"/>
                        <a:t>9</a:t>
                      </a:r>
                      <a:r>
                        <a:rPr lang="en-US" sz="1400" dirty="0"/>
                        <a:t> </a:t>
                      </a:r>
                    </a:p>
                  </a:txBody>
                  <a:tcPr marL="70718" marR="70718" marT="35359" marB="35359">
                    <a:lnL>
                      <a:noFill/>
                    </a:lnL>
                    <a:lnR>
                      <a:noFill/>
                    </a:lnR>
                    <a:lnT>
                      <a:noFill/>
                    </a:lnT>
                    <a:lnB>
                      <a:noFill/>
                    </a:lnB>
                  </a:tcPr>
                </a:tc>
                <a:extLst>
                  <a:ext uri="{0D108BD9-81ED-4DB2-BD59-A6C34878D82A}">
                    <a16:rowId xmlns:a16="http://schemas.microsoft.com/office/drawing/2014/main" val="10004"/>
                  </a:ext>
                </a:extLst>
              </a:tr>
              <a:tr h="497438">
                <a:tc>
                  <a:txBody>
                    <a:bodyPr/>
                    <a:lstStyle/>
                    <a:p>
                      <a:pPr algn="l"/>
                      <a:r>
                        <a:rPr lang="en-US" sz="1400"/>
                        <a:t>State-of-the-art microfocus rotating-anode generator</a:t>
                      </a:r>
                    </a:p>
                  </a:txBody>
                  <a:tcPr marL="70718" marR="70718" marT="35359" marB="35359">
                    <a:lnL>
                      <a:noFill/>
                    </a:lnL>
                    <a:lnR>
                      <a:noFill/>
                    </a:lnR>
                    <a:lnT>
                      <a:noFill/>
                    </a:lnT>
                    <a:lnB>
                      <a:noFill/>
                    </a:lnB>
                  </a:tcPr>
                </a:tc>
                <a:tc>
                  <a:txBody>
                    <a:bodyPr/>
                    <a:lstStyle/>
                    <a:p>
                      <a:pPr algn="l"/>
                      <a:r>
                        <a:rPr lang="en-US" sz="1400" dirty="0"/>
                        <a:t>2500</a:t>
                      </a:r>
                    </a:p>
                  </a:txBody>
                  <a:tcPr marL="70718" marR="70718" marT="35359" marB="35359">
                    <a:lnL>
                      <a:noFill/>
                    </a:lnL>
                    <a:lnR>
                      <a:noFill/>
                    </a:lnR>
                    <a:lnT>
                      <a:noFill/>
                    </a:lnT>
                    <a:lnB>
                      <a:noFill/>
                    </a:lnB>
                  </a:tcPr>
                </a:tc>
                <a:tc>
                  <a:txBody>
                    <a:bodyPr/>
                    <a:lstStyle/>
                    <a:p>
                      <a:pPr algn="l"/>
                      <a:r>
                        <a:rPr lang="en-US" sz="1400"/>
                        <a:t>800 × 80</a:t>
                      </a:r>
                    </a:p>
                  </a:txBody>
                  <a:tcPr marL="70718" marR="70718" marT="35359" marB="35359">
                    <a:lnL>
                      <a:noFill/>
                    </a:lnL>
                    <a:lnR>
                      <a:noFill/>
                    </a:lnR>
                    <a:lnT>
                      <a:noFill/>
                    </a:lnT>
                    <a:lnB>
                      <a:noFill/>
                    </a:lnB>
                  </a:tcPr>
                </a:tc>
                <a:tc>
                  <a:txBody>
                    <a:bodyPr/>
                    <a:lstStyle/>
                    <a:p>
                      <a:pPr algn="l"/>
                      <a:r>
                        <a:rPr lang="en-US" sz="1400"/>
                        <a:t>80 × 80</a:t>
                      </a:r>
                    </a:p>
                  </a:txBody>
                  <a:tcPr marL="70718" marR="70718" marT="35359" marB="35359">
                    <a:lnL>
                      <a:noFill/>
                    </a:lnL>
                    <a:lnR>
                      <a:noFill/>
                    </a:lnR>
                    <a:lnT>
                      <a:noFill/>
                    </a:lnT>
                    <a:lnB>
                      <a:noFill/>
                    </a:lnB>
                  </a:tcPr>
                </a:tc>
                <a:tc>
                  <a:txBody>
                    <a:bodyPr/>
                    <a:lstStyle/>
                    <a:p>
                      <a:pPr algn="l"/>
                      <a:r>
                        <a:rPr lang="en-US" sz="1400" dirty="0"/>
                        <a:t>12 × 10</a:t>
                      </a:r>
                      <a:r>
                        <a:rPr lang="en-US" sz="1400" baseline="30000" dirty="0"/>
                        <a:t>9</a:t>
                      </a:r>
                      <a:r>
                        <a:rPr lang="en-US" sz="1400" dirty="0"/>
                        <a:t> </a:t>
                      </a:r>
                    </a:p>
                  </a:txBody>
                  <a:tcPr marL="70718" marR="70718" marT="35359" marB="35359">
                    <a:lnL>
                      <a:noFill/>
                    </a:lnL>
                    <a:lnR>
                      <a:noFill/>
                    </a:lnR>
                    <a:lnT>
                      <a:noFill/>
                    </a:lnT>
                    <a:lnB>
                      <a:noFill/>
                    </a:lnB>
                  </a:tcPr>
                </a:tc>
                <a:extLst>
                  <a:ext uri="{0D108BD9-81ED-4DB2-BD59-A6C34878D82A}">
                    <a16:rowId xmlns:a16="http://schemas.microsoft.com/office/drawing/2014/main" val="10005"/>
                  </a:ext>
                </a:extLst>
              </a:tr>
              <a:tr h="573638">
                <a:tc>
                  <a:txBody>
                    <a:bodyPr/>
                    <a:lstStyle/>
                    <a:p>
                      <a:pPr algn="l">
                        <a:spcAft>
                          <a:spcPts val="600"/>
                        </a:spcAft>
                      </a:pPr>
                      <a:r>
                        <a:rPr lang="en-US" sz="1400" dirty="0"/>
                        <a:t>Metal</a:t>
                      </a:r>
                      <a:r>
                        <a:rPr lang="en-US" sz="1400" baseline="0" dirty="0"/>
                        <a:t> Jet</a:t>
                      </a:r>
                    </a:p>
                    <a:p>
                      <a:pPr algn="l">
                        <a:spcAft>
                          <a:spcPts val="600"/>
                        </a:spcAft>
                      </a:pPr>
                      <a:r>
                        <a:rPr lang="en-US" sz="1400" b="0" dirty="0">
                          <a:solidFill>
                            <a:srgbClr val="FF0000"/>
                          </a:solidFill>
                        </a:rPr>
                        <a:t>Synchrotron</a:t>
                      </a:r>
                      <a:r>
                        <a:rPr lang="en-US" sz="1400" b="0" baseline="0" dirty="0">
                          <a:solidFill>
                            <a:srgbClr val="FF0000"/>
                          </a:solidFill>
                        </a:rPr>
                        <a:t> (</a:t>
                      </a:r>
                      <a:r>
                        <a:rPr lang="en-US" sz="1400" b="0" dirty="0">
                          <a:solidFill>
                            <a:srgbClr val="FF0000"/>
                          </a:solidFill>
                        </a:rPr>
                        <a:t>ESRF)</a:t>
                      </a:r>
                      <a:r>
                        <a:rPr lang="en-US" sz="1400" b="0" baseline="0" dirty="0">
                          <a:solidFill>
                            <a:srgbClr val="FF0000"/>
                          </a:solidFill>
                        </a:rPr>
                        <a:t> </a:t>
                      </a:r>
                      <a:endParaRPr lang="en-US" sz="1400" b="0" dirty="0">
                        <a:solidFill>
                          <a:srgbClr val="FF0000"/>
                        </a:solidFill>
                      </a:endParaRPr>
                    </a:p>
                  </a:txBody>
                  <a:tcPr marL="70718" marR="70718" marT="35359" marB="35359">
                    <a:lnL>
                      <a:noFill/>
                    </a:lnL>
                    <a:lnR>
                      <a:noFill/>
                    </a:lnR>
                    <a:lnT>
                      <a:noFill/>
                    </a:lnT>
                    <a:lnB>
                      <a:noFill/>
                    </a:lnB>
                  </a:tcPr>
                </a:tc>
                <a:tc>
                  <a:txBody>
                    <a:bodyPr/>
                    <a:lstStyle/>
                    <a:p>
                      <a:pPr algn="l">
                        <a:spcAft>
                          <a:spcPts val="600"/>
                        </a:spcAft>
                      </a:pPr>
                      <a:r>
                        <a:rPr lang="en-US" sz="1400" dirty="0"/>
                        <a:t>200</a:t>
                      </a:r>
                    </a:p>
                    <a:p>
                      <a:pPr algn="l">
                        <a:spcAft>
                          <a:spcPts val="600"/>
                        </a:spcAft>
                      </a:pPr>
                      <a:endParaRPr lang="en-US" sz="1400" dirty="0"/>
                    </a:p>
                  </a:txBody>
                  <a:tcPr marL="70718" marR="70718" marT="35359" marB="35359">
                    <a:lnL>
                      <a:noFill/>
                    </a:lnL>
                    <a:lnR>
                      <a:noFill/>
                    </a:lnR>
                    <a:lnT>
                      <a:noFill/>
                    </a:lnT>
                    <a:lnB>
                      <a:noFill/>
                    </a:lnB>
                  </a:tcPr>
                </a:tc>
                <a:tc>
                  <a:txBody>
                    <a:bodyPr/>
                    <a:lstStyle/>
                    <a:p>
                      <a:pPr algn="l">
                        <a:spcAft>
                          <a:spcPts val="600"/>
                        </a:spcAft>
                      </a:pPr>
                      <a:r>
                        <a:rPr lang="en-US" sz="1400" dirty="0"/>
                        <a:t>20 × 20</a:t>
                      </a:r>
                    </a:p>
                    <a:p>
                      <a:pPr algn="l">
                        <a:spcAft>
                          <a:spcPts val="600"/>
                        </a:spcAft>
                      </a:pPr>
                      <a:endParaRPr lang="en-US" sz="1400" dirty="0"/>
                    </a:p>
                  </a:txBody>
                  <a:tcPr marL="70718" marR="70718" marT="35359" marB="35359">
                    <a:lnL>
                      <a:noFill/>
                    </a:lnL>
                    <a:lnR>
                      <a:noFill/>
                    </a:lnR>
                    <a:lnT>
                      <a:noFill/>
                    </a:lnT>
                    <a:lnB>
                      <a:noFill/>
                    </a:lnB>
                  </a:tcPr>
                </a:tc>
                <a:tc>
                  <a:txBody>
                    <a:bodyPr/>
                    <a:lstStyle/>
                    <a:p>
                      <a:pPr algn="l">
                        <a:spcAft>
                          <a:spcPts val="600"/>
                        </a:spcAft>
                      </a:pPr>
                      <a:r>
                        <a:rPr lang="en-US" sz="1400" dirty="0"/>
                        <a:t>20 × 20</a:t>
                      </a:r>
                    </a:p>
                    <a:p>
                      <a:pPr algn="l">
                        <a:spcAft>
                          <a:spcPts val="600"/>
                        </a:spcAft>
                      </a:pPr>
                      <a:endParaRPr lang="en-US" sz="1400" dirty="0"/>
                    </a:p>
                  </a:txBody>
                  <a:tcPr marL="70718" marR="70718" marT="35359" marB="35359">
                    <a:lnL>
                      <a:noFill/>
                    </a:lnL>
                    <a:lnR>
                      <a:noFill/>
                    </a:lnR>
                    <a:lnT>
                      <a:noFill/>
                    </a:lnT>
                    <a:lnB>
                      <a:noFill/>
                    </a:lnB>
                  </a:tcPr>
                </a:tc>
                <a:tc>
                  <a:txBody>
                    <a:bodyPr/>
                    <a:lstStyle/>
                    <a:p>
                      <a:pPr algn="l">
                        <a:spcAft>
                          <a:spcPts val="600"/>
                        </a:spcAft>
                      </a:pPr>
                      <a:r>
                        <a:rPr lang="en-US" sz="1400" dirty="0"/>
                        <a:t>26 × 10</a:t>
                      </a:r>
                      <a:r>
                        <a:rPr lang="en-US" sz="1400" baseline="30000" dirty="0"/>
                        <a:t>9</a:t>
                      </a:r>
                    </a:p>
                    <a:p>
                      <a:pPr algn="l">
                        <a:spcAft>
                          <a:spcPts val="600"/>
                        </a:spcAft>
                      </a:pPr>
                      <a:r>
                        <a:rPr lang="en-US" sz="1400" b="0" dirty="0">
                          <a:solidFill>
                            <a:srgbClr val="FF0000"/>
                          </a:solidFill>
                        </a:rPr>
                        <a:t>8 × 10</a:t>
                      </a:r>
                      <a:r>
                        <a:rPr lang="en-US" sz="1400" b="0" baseline="30000" dirty="0">
                          <a:solidFill>
                            <a:srgbClr val="FF0000"/>
                          </a:solidFill>
                        </a:rPr>
                        <a:t>20</a:t>
                      </a:r>
                    </a:p>
                  </a:txBody>
                  <a:tcPr marL="70718" marR="70718" marT="35359" marB="35359">
                    <a:lnL>
                      <a:noFill/>
                    </a:lnL>
                    <a:lnR>
                      <a:noFill/>
                    </a:lnR>
                    <a:lnT>
                      <a:noFill/>
                    </a:lnT>
                    <a:lnB>
                      <a:noFill/>
                    </a:lnB>
                  </a:tcPr>
                </a:tc>
                <a:extLst>
                  <a:ext uri="{0D108BD9-81ED-4DB2-BD59-A6C34878D82A}">
                    <a16:rowId xmlns:a16="http://schemas.microsoft.com/office/drawing/2014/main" val="10006"/>
                  </a:ext>
                </a:extLst>
              </a:tr>
            </a:tbl>
          </a:graphicData>
        </a:graphic>
      </p:graphicFrame>
      <p:sp>
        <p:nvSpPr>
          <p:cNvPr id="7" name="TextBox 6"/>
          <p:cNvSpPr txBox="1"/>
          <p:nvPr/>
        </p:nvSpPr>
        <p:spPr>
          <a:xfrm>
            <a:off x="640080" y="5808047"/>
            <a:ext cx="7703647"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Adapted from: Tadeusz </a:t>
            </a:r>
            <a:r>
              <a:rPr kumimoji="0" lang="en-US" sz="1400" b="0" i="0" u="none" strike="noStrike" kern="0" cap="none" spc="0" normalizeH="0" baseline="0" noProof="0" dirty="0" err="1">
                <a:ln>
                  <a:noFill/>
                </a:ln>
                <a:solidFill>
                  <a:sysClr val="windowText" lastClr="000000"/>
                </a:solidFill>
                <a:effectLst/>
                <a:uLnTx/>
                <a:uFillTx/>
              </a:rPr>
              <a:t>Skarzynski</a:t>
            </a:r>
            <a:r>
              <a:rPr kumimoji="0" lang="en-US" sz="1400" b="0" i="0" u="none" strike="noStrike" kern="0" cap="none" spc="0" normalizeH="0" baseline="0" noProof="0" dirty="0">
                <a:ln>
                  <a:noFill/>
                </a:ln>
                <a:solidFill>
                  <a:sysClr val="windowText" lastClr="000000"/>
                </a:solidFill>
                <a:effectLst/>
                <a:uLnTx/>
                <a:uFillTx/>
              </a:rPr>
              <a:t>, </a:t>
            </a:r>
            <a:r>
              <a:rPr kumimoji="0" lang="en-US" sz="1400" b="0" i="0" u="none" strike="noStrike" kern="0" cap="none" spc="0" normalizeH="0" baseline="0" noProof="0" dirty="0" err="1">
                <a:ln>
                  <a:noFill/>
                </a:ln>
                <a:solidFill>
                  <a:sysClr val="windowText" lastClr="000000"/>
                </a:solidFill>
                <a:effectLst/>
                <a:uLnTx/>
                <a:uFillTx/>
              </a:rPr>
              <a:t>Acta</a:t>
            </a:r>
            <a:r>
              <a:rPr kumimoji="0" lang="en-US" sz="1400" b="0" i="0" u="none" strike="noStrike" kern="0" cap="none" spc="0" normalizeH="0" baseline="0" noProof="0" dirty="0">
                <a:ln>
                  <a:noFill/>
                </a:ln>
                <a:solidFill>
                  <a:sysClr val="windowText" lastClr="000000"/>
                </a:solidFill>
                <a:effectLst/>
                <a:uLnTx/>
                <a:uFillTx/>
              </a:rPr>
              <a:t> </a:t>
            </a:r>
            <a:r>
              <a:rPr kumimoji="0" lang="en-US" sz="1400" b="0" i="0" u="none" strike="noStrike" kern="0" cap="none" spc="0" normalizeH="0" baseline="0" noProof="0" dirty="0" err="1">
                <a:ln>
                  <a:noFill/>
                </a:ln>
                <a:solidFill>
                  <a:sysClr val="windowText" lastClr="000000"/>
                </a:solidFill>
                <a:effectLst/>
                <a:uLnTx/>
                <a:uFillTx/>
              </a:rPr>
              <a:t>Crystallogr</a:t>
            </a:r>
            <a:r>
              <a:rPr kumimoji="0" lang="en-US" sz="1400" b="0" i="0" u="none" strike="noStrike" kern="0" cap="none" spc="0" normalizeH="0" baseline="0" noProof="0" dirty="0">
                <a:ln>
                  <a:noFill/>
                </a:ln>
                <a:solidFill>
                  <a:sysClr val="windowText" lastClr="000000"/>
                </a:solidFill>
                <a:effectLst/>
                <a:uLnTx/>
                <a:uFillTx/>
              </a:rPr>
              <a:t> D </a:t>
            </a:r>
            <a:r>
              <a:rPr kumimoji="0" lang="en-US" sz="1400" b="0" i="0" u="none" strike="noStrike" kern="0" cap="none" spc="0" normalizeH="0" baseline="0" noProof="0" dirty="0" err="1">
                <a:ln>
                  <a:noFill/>
                </a:ln>
                <a:solidFill>
                  <a:sysClr val="windowText" lastClr="000000"/>
                </a:solidFill>
                <a:effectLst/>
                <a:uLnTx/>
                <a:uFillTx/>
              </a:rPr>
              <a:t>Biol</a:t>
            </a:r>
            <a:r>
              <a:rPr kumimoji="0" lang="en-US" sz="1400" b="0" i="0" u="none" strike="noStrike" kern="0" cap="none" spc="0" normalizeH="0" baseline="0" noProof="0" dirty="0">
                <a:ln>
                  <a:noFill/>
                </a:ln>
                <a:solidFill>
                  <a:sysClr val="windowText" lastClr="000000"/>
                </a:solidFill>
                <a:effectLst/>
                <a:uLnTx/>
                <a:uFillTx/>
              </a:rPr>
              <a:t> </a:t>
            </a:r>
            <a:r>
              <a:rPr kumimoji="0" lang="en-US" sz="1400" b="0" i="0" u="none" strike="noStrike" kern="0" cap="none" spc="0" normalizeH="0" baseline="0" noProof="0" dirty="0" err="1">
                <a:ln>
                  <a:noFill/>
                </a:ln>
                <a:solidFill>
                  <a:sysClr val="windowText" lastClr="000000"/>
                </a:solidFill>
                <a:effectLst/>
                <a:uLnTx/>
                <a:uFillTx/>
              </a:rPr>
              <a:t>Crystallogr</a:t>
            </a:r>
            <a:r>
              <a:rPr kumimoji="0" lang="en-US" sz="1400" b="0" i="0" u="none" strike="noStrike" kern="0" cap="none" spc="0" normalizeH="0" baseline="0" noProof="0" dirty="0">
                <a:ln>
                  <a:noFill/>
                </a:ln>
                <a:solidFill>
                  <a:sysClr val="windowText" lastClr="000000"/>
                </a:solidFill>
                <a:effectLst/>
                <a:uLnTx/>
                <a:uFillTx/>
              </a:rPr>
              <a:t>. 2013 Jul 1; 69(Pt 7): 1283–1288. </a:t>
            </a:r>
          </a:p>
        </p:txBody>
      </p:sp>
    </p:spTree>
    <p:extLst>
      <p:ext uri="{BB962C8B-B14F-4D97-AF65-F5344CB8AC3E}">
        <p14:creationId xmlns:p14="http://schemas.microsoft.com/office/powerpoint/2010/main" val="297514596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8050281"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a:t>
            </a:r>
            <a:r>
              <a:rPr kumimoji="0" lang="en-US" sz="2000" b="1" i="0" u="none" strike="noStrike" kern="0" cap="none" spc="0" normalizeH="0" baseline="0" noProof="0" dirty="0" err="1">
                <a:ln>
                  <a:noFill/>
                </a:ln>
                <a:solidFill>
                  <a:sysClr val="windowText" lastClr="000000"/>
                </a:solidFill>
                <a:effectLst/>
                <a:uLnTx/>
                <a:uFillTx/>
              </a:rPr>
              <a:t>Monochromators</a:t>
            </a:r>
            <a:r>
              <a:rPr kumimoji="0" lang="en-US" sz="2000" b="1" i="0" u="none" strike="noStrike" kern="0" cap="none" spc="0" normalizeH="0" baseline="0" noProof="0" dirty="0">
                <a:ln>
                  <a:noFill/>
                </a:ln>
                <a:solidFill>
                  <a:sysClr val="windowText" lastClr="000000"/>
                </a:solidFill>
                <a:effectLst/>
                <a:uLnTx/>
                <a:uFillTx/>
              </a:rPr>
              <a:t> and Collimators</a:t>
            </a:r>
          </a:p>
        </p:txBody>
      </p:sp>
      <p:sp>
        <p:nvSpPr>
          <p:cNvPr id="4" name="TextBox 3"/>
          <p:cNvSpPr txBox="1"/>
          <p:nvPr/>
        </p:nvSpPr>
        <p:spPr>
          <a:xfrm>
            <a:off x="533400" y="1752600"/>
            <a:ext cx="8382000" cy="4093428"/>
          </a:xfrm>
          <a:prstGeom prst="rect">
            <a:avLst/>
          </a:prstGeom>
          <a:noFill/>
        </p:spPr>
        <p:txBody>
          <a:bodyPr wrap="square" rtlCol="0">
            <a:spAutoFit/>
          </a:bodyPr>
          <a:lstStyle/>
          <a:p>
            <a:pPr marL="457200" marR="0" lvl="0" indent="-45720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2000" b="0" i="0" u="none" strike="noStrike" kern="0" cap="none" spc="0" normalizeH="0" baseline="0" noProof="0" dirty="0">
                <a:ln>
                  <a:noFill/>
                </a:ln>
                <a:solidFill>
                  <a:sysClr val="windowText" lastClr="000000"/>
                </a:solidFill>
                <a:effectLst/>
                <a:uLnTx/>
                <a:uFillTx/>
              </a:rPr>
              <a:t>All sealed tube X-ray sources produce a non-monochromatic divergent beam composed of several discrete wavelengths and background radiation (Bremsstrahlung)</a:t>
            </a:r>
          </a:p>
          <a:p>
            <a:pPr marL="457200" marR="0" lvl="0" indent="-45720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endParaRPr>
          </a:p>
          <a:p>
            <a:pPr marL="457200" marR="0" lvl="0" indent="-45720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2000" b="0" i="0" u="none" strike="noStrike" kern="0" cap="none" spc="0" normalizeH="0" baseline="0" noProof="0" dirty="0">
                <a:ln>
                  <a:noFill/>
                </a:ln>
                <a:solidFill>
                  <a:sysClr val="windowText" lastClr="000000"/>
                </a:solidFill>
                <a:effectLst/>
                <a:uLnTx/>
                <a:uFillTx/>
              </a:rPr>
              <a:t>For most diffraction applications, a single wavelength, </a:t>
            </a:r>
            <a:r>
              <a:rPr kumimoji="0" lang="en-US" sz="2000" b="1" i="0" u="none" strike="noStrike" kern="0" cap="none" spc="0" normalizeH="0" baseline="0" noProof="0" dirty="0">
                <a:ln>
                  <a:noFill/>
                </a:ln>
                <a:solidFill>
                  <a:sysClr val="windowText" lastClr="000000"/>
                </a:solidFill>
                <a:effectLst/>
                <a:uLnTx/>
                <a:uFillTx/>
              </a:rPr>
              <a:t>monochromatic</a:t>
            </a:r>
            <a:r>
              <a:rPr kumimoji="0" lang="en-US" sz="2000" b="0" i="0" u="none" strike="noStrike" kern="0" cap="none" spc="0" normalizeH="0" baseline="0" noProof="0" dirty="0">
                <a:ln>
                  <a:noFill/>
                </a:ln>
                <a:solidFill>
                  <a:sysClr val="windowText" lastClr="000000"/>
                </a:solidFill>
                <a:effectLst/>
                <a:uLnTx/>
                <a:uFillTx/>
              </a:rPr>
              <a:t> and </a:t>
            </a:r>
            <a:r>
              <a:rPr kumimoji="0" lang="en-US" sz="2000" b="1" i="0" u="none" strike="noStrike" kern="0" cap="none" spc="0" normalizeH="0" baseline="0" noProof="0" dirty="0">
                <a:ln>
                  <a:noFill/>
                </a:ln>
                <a:solidFill>
                  <a:sysClr val="windowText" lastClr="000000"/>
                </a:solidFill>
                <a:effectLst/>
                <a:uLnTx/>
                <a:uFillTx/>
              </a:rPr>
              <a:t>parallel X-ray beam</a:t>
            </a:r>
            <a:r>
              <a:rPr kumimoji="0" lang="en-US" sz="2000" b="0" i="0" u="none" strike="noStrike" kern="0" cap="none" spc="0" normalizeH="0" baseline="0" noProof="0" dirty="0">
                <a:ln>
                  <a:noFill/>
                </a:ln>
                <a:solidFill>
                  <a:sysClr val="windowText" lastClr="000000"/>
                </a:solidFill>
                <a:effectLst/>
                <a:uLnTx/>
                <a:uFillTx/>
              </a:rPr>
              <a:t> is needed </a:t>
            </a:r>
          </a:p>
          <a:p>
            <a:pPr marL="457200" marR="0" lvl="0" indent="-45720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endParaRPr>
          </a:p>
          <a:p>
            <a:pPr marL="457200" marR="0" lvl="0" indent="-45720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2000" b="0" i="0" u="none" strike="noStrike" kern="0" cap="none" spc="0" normalizeH="0" baseline="0" noProof="0" dirty="0">
                <a:ln>
                  <a:noFill/>
                </a:ln>
                <a:solidFill>
                  <a:sysClr val="windowText" lastClr="000000"/>
                </a:solidFill>
                <a:effectLst/>
                <a:uLnTx/>
                <a:uFillTx/>
              </a:rPr>
              <a:t>All but the desired wavelengths / frequencies have to be removed </a:t>
            </a:r>
          </a:p>
          <a:p>
            <a:pPr marL="457200" marR="0" lvl="0" indent="-45720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endParaRPr>
          </a:p>
          <a:p>
            <a:pPr marL="457200" marR="0" lvl="0" indent="-45720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2000" b="0" i="0" u="none" strike="noStrike" kern="0" cap="none" spc="0" normalizeH="0" baseline="0" noProof="0" dirty="0">
                <a:ln>
                  <a:noFill/>
                </a:ln>
                <a:solidFill>
                  <a:sysClr val="windowText" lastClr="000000"/>
                </a:solidFill>
                <a:effectLst/>
                <a:uLnTx/>
                <a:uFillTx/>
              </a:rPr>
              <a:t>This is done using filters, collimators, </a:t>
            </a:r>
            <a:r>
              <a:rPr kumimoji="0" lang="en-US" sz="2000" b="0" i="0" u="none" strike="noStrike" kern="0" cap="none" spc="0" normalizeH="0" baseline="0" noProof="0" dirty="0" err="1">
                <a:ln>
                  <a:noFill/>
                </a:ln>
                <a:solidFill>
                  <a:sysClr val="windowText" lastClr="000000"/>
                </a:solidFill>
                <a:effectLst/>
                <a:uLnTx/>
                <a:uFillTx/>
              </a:rPr>
              <a:t>monochromators</a:t>
            </a:r>
            <a:r>
              <a:rPr kumimoji="0" lang="en-US" sz="2000" b="0" i="0" u="none" strike="noStrike" kern="0" cap="none" spc="0" normalizeH="0" baseline="0" noProof="0" dirty="0">
                <a:ln>
                  <a:noFill/>
                </a:ln>
                <a:solidFill>
                  <a:sysClr val="windowText" lastClr="000000"/>
                </a:solidFill>
                <a:effectLst/>
                <a:uLnTx/>
                <a:uFillTx/>
              </a:rPr>
              <a:t>, and/or X-ray mirrors (Goebel mirrors)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80728012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8050281"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a:t>
            </a:r>
            <a:r>
              <a:rPr kumimoji="0" lang="en-US" sz="2000" b="1" i="0" u="none" strike="noStrike" kern="0" cap="none" spc="0" normalizeH="0" baseline="0" noProof="0" dirty="0" err="1">
                <a:ln>
                  <a:noFill/>
                </a:ln>
                <a:solidFill>
                  <a:sysClr val="windowText" lastClr="000000"/>
                </a:solidFill>
                <a:effectLst/>
                <a:uLnTx/>
                <a:uFillTx/>
              </a:rPr>
              <a:t>Monochromators</a:t>
            </a:r>
            <a:r>
              <a:rPr kumimoji="0" lang="en-US" sz="2000" b="1" i="0" u="none" strike="noStrike" kern="0" cap="none" spc="0" normalizeH="0" baseline="0" noProof="0" dirty="0">
                <a:ln>
                  <a:noFill/>
                </a:ln>
                <a:solidFill>
                  <a:sysClr val="windowText" lastClr="000000"/>
                </a:solidFill>
                <a:effectLst/>
                <a:uLnTx/>
                <a:uFillTx/>
              </a:rPr>
              <a:t> and Collimators</a:t>
            </a:r>
          </a:p>
        </p:txBody>
      </p:sp>
      <p:pic>
        <p:nvPicPr>
          <p:cNvPr id="16386" name="Picture 2" descr="http://chemwiki.ucdavis.edu/@api/deki/files/13236/=%253Dfilter.jpg?revisio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1828800"/>
            <a:ext cx="4876800" cy="42968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27888" y="2133600"/>
            <a:ext cx="3048000" cy="4031873"/>
          </a:xfrm>
          <a:prstGeom prst="rect">
            <a:avLst/>
          </a:prstGeom>
          <a:noFill/>
        </p:spPr>
        <p:txBody>
          <a:bodyPr wrap="square" rtlCol="0">
            <a:spAutoFit/>
          </a:bodyPr>
          <a:lstStyle/>
          <a:p>
            <a:pPr marL="457200" marR="0" lvl="0" indent="-45720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2000" b="0" i="0" u="none" strike="noStrike" kern="0" cap="none" spc="0" normalizeH="0" baseline="0" noProof="0" dirty="0">
                <a:ln>
                  <a:noFill/>
                </a:ln>
                <a:solidFill>
                  <a:sysClr val="windowText" lastClr="000000"/>
                </a:solidFill>
                <a:effectLst/>
                <a:uLnTx/>
                <a:uFillTx/>
              </a:rPr>
              <a:t>X-ray filters:</a:t>
            </a:r>
          </a:p>
          <a:p>
            <a:pPr marL="457200" marR="0" lvl="0" indent="-45720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2000" b="0" i="0" u="none" strike="noStrike" kern="0" cap="none" spc="0" normalizeH="0" baseline="0" noProof="0" dirty="0">
              <a:ln>
                <a:noFill/>
              </a:ln>
              <a:solidFill>
                <a:sysClr val="windowText" lastClr="000000"/>
              </a:solidFill>
              <a:effectLst/>
              <a:uLnTx/>
              <a:uFillTx/>
            </a:endParaRPr>
          </a:p>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sysClr val="windowText" lastClr="000000"/>
                </a:solidFill>
                <a:effectLst/>
                <a:uLnTx/>
                <a:uFillTx/>
              </a:rPr>
              <a:t>Using a thin foil of an element to the left of the anode target material that selectively filters out the K</a:t>
            </a:r>
            <a:r>
              <a:rPr kumimoji="0" lang="en-US" sz="1600" b="0" i="0" u="none" strike="noStrike" kern="0" cap="none" spc="0" normalizeH="0" baseline="0" noProof="0" dirty="0">
                <a:ln>
                  <a:noFill/>
                </a:ln>
                <a:solidFill>
                  <a:sysClr val="windowText" lastClr="000000"/>
                </a:solidFill>
                <a:effectLst/>
                <a:uLnTx/>
                <a:uFillTx/>
                <a:sym typeface="Symbol" panose="05050102010706020507" pitchFamily="18" charset="2"/>
              </a:rPr>
              <a:t></a:t>
            </a:r>
            <a:r>
              <a:rPr kumimoji="0" lang="en-US" sz="1600" b="0" i="0" u="none" strike="noStrike" kern="0" cap="none" spc="0" normalizeH="0" baseline="0" noProof="0" dirty="0">
                <a:ln>
                  <a:noFill/>
                </a:ln>
                <a:solidFill>
                  <a:sysClr val="windowText" lastClr="000000"/>
                </a:solidFill>
                <a:effectLst/>
                <a:uLnTx/>
                <a:uFillTx/>
              </a:rPr>
              <a:t> radiation and most of the background radiation</a:t>
            </a:r>
          </a:p>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sysClr val="windowText" lastClr="000000"/>
                </a:solidFill>
                <a:effectLst/>
                <a:uLnTx/>
                <a:uFillTx/>
              </a:rPr>
              <a:t>Quite crude and ineffective, also removes large parts of desired radiation</a:t>
            </a:r>
          </a:p>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sysClr val="windowText" lastClr="000000"/>
                </a:solidFill>
                <a:effectLst/>
                <a:uLnTx/>
                <a:uFillTx/>
              </a:rPr>
              <a:t>Not used much any more in X-ray diffractometers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endParaRPr>
          </a:p>
        </p:txBody>
      </p:sp>
      <p:sp>
        <p:nvSpPr>
          <p:cNvPr id="6" name="TextBox 5"/>
          <p:cNvSpPr txBox="1"/>
          <p:nvPr/>
        </p:nvSpPr>
        <p:spPr>
          <a:xfrm>
            <a:off x="4343400" y="6248400"/>
            <a:ext cx="45720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http://chemwiki.ucdavis.edu/Core/Analytical_Chemistry/Instrumental_Analysis/Diffraction/X-ray_Crystallography</a:t>
            </a:r>
          </a:p>
        </p:txBody>
      </p:sp>
    </p:spTree>
    <p:extLst>
      <p:ext uri="{BB962C8B-B14F-4D97-AF65-F5344CB8AC3E}">
        <p14:creationId xmlns:p14="http://schemas.microsoft.com/office/powerpoint/2010/main" val="21477473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8050281"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a:t>
            </a:r>
            <a:r>
              <a:rPr kumimoji="0" lang="en-US" sz="2000" b="1" i="0" u="none" strike="noStrike" kern="0" cap="none" spc="0" normalizeH="0" baseline="0" noProof="0" dirty="0" err="1">
                <a:ln>
                  <a:noFill/>
                </a:ln>
                <a:solidFill>
                  <a:sysClr val="windowText" lastClr="000000"/>
                </a:solidFill>
                <a:effectLst/>
                <a:uLnTx/>
                <a:uFillTx/>
              </a:rPr>
              <a:t>Monochromators</a:t>
            </a:r>
            <a:r>
              <a:rPr kumimoji="0" lang="en-US" sz="2000" b="1" i="0" u="none" strike="noStrike" kern="0" cap="none" spc="0" normalizeH="0" baseline="0" noProof="0" dirty="0">
                <a:ln>
                  <a:noFill/>
                </a:ln>
                <a:solidFill>
                  <a:sysClr val="windowText" lastClr="000000"/>
                </a:solidFill>
                <a:effectLst/>
                <a:uLnTx/>
                <a:uFillTx/>
              </a:rPr>
              <a:t> and Collimators</a:t>
            </a:r>
          </a:p>
        </p:txBody>
      </p:sp>
      <p:sp>
        <p:nvSpPr>
          <p:cNvPr id="4" name="TextBox 3"/>
          <p:cNvSpPr txBox="1"/>
          <p:nvPr/>
        </p:nvSpPr>
        <p:spPr>
          <a:xfrm>
            <a:off x="627888" y="2133600"/>
            <a:ext cx="3486912" cy="4524315"/>
          </a:xfrm>
          <a:prstGeom prst="rect">
            <a:avLst/>
          </a:prstGeom>
          <a:noFill/>
        </p:spPr>
        <p:txBody>
          <a:bodyPr wrap="square" rtlCol="0">
            <a:spAutoFit/>
          </a:bodyPr>
          <a:lstStyle/>
          <a:p>
            <a:pPr marL="457200" marR="0" lvl="0" indent="-45720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2000" b="0" i="0" u="none" strike="noStrike" kern="0" cap="none" spc="0" normalizeH="0" baseline="0" noProof="0" dirty="0" err="1">
                <a:ln>
                  <a:noFill/>
                </a:ln>
                <a:solidFill>
                  <a:sysClr val="windowText" lastClr="000000"/>
                </a:solidFill>
                <a:effectLst/>
                <a:uLnTx/>
                <a:uFillTx/>
              </a:rPr>
              <a:t>Monochromators</a:t>
            </a:r>
            <a:r>
              <a:rPr kumimoji="0" lang="en-US" sz="2000" b="0" i="0" u="none" strike="noStrike" kern="0" cap="none" spc="0" normalizeH="0" baseline="0" noProof="0" dirty="0">
                <a:ln>
                  <a:noFill/>
                </a:ln>
                <a:solidFill>
                  <a:sysClr val="windowText" lastClr="000000"/>
                </a:solidFill>
                <a:effectLst/>
                <a:uLnTx/>
                <a:uFillTx/>
              </a:rPr>
              <a:t>:</a:t>
            </a:r>
          </a:p>
          <a:p>
            <a:pPr marL="457200" marR="0" lvl="0" indent="-45720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2000" b="0" i="0" u="none" strike="noStrike" kern="0" cap="none" spc="0" normalizeH="0" baseline="0" noProof="0" dirty="0">
              <a:ln>
                <a:noFill/>
              </a:ln>
              <a:solidFill>
                <a:sysClr val="windowText" lastClr="000000"/>
              </a:solidFill>
              <a:effectLst/>
              <a:uLnTx/>
              <a:uFillTx/>
            </a:endParaRPr>
          </a:p>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sysClr val="windowText" lastClr="000000"/>
                </a:solidFill>
                <a:effectLst/>
                <a:uLnTx/>
                <a:uFillTx/>
              </a:rPr>
              <a:t>A single crystal (often graphite or germanium) is placed in the X-ray beam and oriented such that the wavelength of interest is in Braggs’ condition</a:t>
            </a:r>
          </a:p>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sysClr val="windowText" lastClr="000000"/>
                </a:solidFill>
                <a:effectLst/>
                <a:uLnTx/>
                <a:uFillTx/>
              </a:rPr>
              <a:t>The main </a:t>
            </a:r>
            <a:r>
              <a:rPr kumimoji="0" lang="en-US" sz="1600" b="0" i="0" u="none" strike="noStrike" kern="0" cap="none" spc="0" normalizeH="0" baseline="0" noProof="0" dirty="0" err="1">
                <a:ln>
                  <a:noFill/>
                </a:ln>
                <a:solidFill>
                  <a:sysClr val="windowText" lastClr="000000"/>
                </a:solidFill>
                <a:effectLst/>
                <a:uLnTx/>
                <a:uFillTx/>
              </a:rPr>
              <a:t>undiffracted</a:t>
            </a:r>
            <a:r>
              <a:rPr kumimoji="0" lang="en-US" sz="1600" b="0" i="0" u="none" strike="noStrike" kern="0" cap="none" spc="0" normalizeH="0" baseline="0" noProof="0" dirty="0">
                <a:ln>
                  <a:noFill/>
                </a:ln>
                <a:solidFill>
                  <a:sysClr val="windowText" lastClr="000000"/>
                </a:solidFill>
                <a:effectLst/>
                <a:uLnTx/>
                <a:uFillTx/>
              </a:rPr>
              <a:t> beam is stopped and discarded</a:t>
            </a:r>
          </a:p>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sysClr val="windowText" lastClr="000000"/>
                </a:solidFill>
                <a:effectLst/>
                <a:uLnTx/>
                <a:uFillTx/>
              </a:rPr>
              <a:t>The diffracted monochromatic beam is used</a:t>
            </a:r>
          </a:p>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sysClr val="windowText" lastClr="000000"/>
                </a:solidFill>
                <a:effectLst/>
                <a:uLnTx/>
                <a:uFillTx/>
              </a:rPr>
              <a:t>The monochromator crystal can be bent to produce a higher intensity parallel or focused X-ray beam (Our Bruker moly D8 Quest)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endParaRPr>
          </a:p>
        </p:txBody>
      </p:sp>
      <p:pic>
        <p:nvPicPr>
          <p:cNvPr id="2" name="Picture 1"/>
          <p:cNvPicPr>
            <a:picLocks noChangeAspect="1"/>
          </p:cNvPicPr>
          <p:nvPr/>
        </p:nvPicPr>
        <p:blipFill>
          <a:blip r:embed="rId2"/>
          <a:stretch>
            <a:fillRect/>
          </a:stretch>
        </p:blipFill>
        <p:spPr>
          <a:xfrm>
            <a:off x="5181600" y="3920936"/>
            <a:ext cx="2509044" cy="2209800"/>
          </a:xfrm>
          <a:prstGeom prst="rect">
            <a:avLst/>
          </a:prstGeom>
        </p:spPr>
      </p:pic>
      <p:sp>
        <p:nvSpPr>
          <p:cNvPr id="6" name="TextBox 5"/>
          <p:cNvSpPr txBox="1"/>
          <p:nvPr/>
        </p:nvSpPr>
        <p:spPr>
          <a:xfrm>
            <a:off x="5117791" y="6134992"/>
            <a:ext cx="3402081"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http://www.xhuber.de/en/product-groups/4-accessories/42-beam/x-ray-optics/monochromator-151/</a:t>
            </a:r>
          </a:p>
        </p:txBody>
      </p:sp>
      <p:pic>
        <p:nvPicPr>
          <p:cNvPr id="8" name="Picture 2" descr="File:Bragg diffraction 2.svg"/>
          <p:cNvPicPr>
            <a:picLocks noChangeAspect="1" noChangeArrowheads="1"/>
          </p:cNvPicPr>
          <p:nvPr/>
        </p:nvPicPr>
        <p:blipFill>
          <a:blip r:embed="rId3" cstate="print"/>
          <a:srcRect/>
          <a:stretch>
            <a:fillRect/>
          </a:stretch>
        </p:blipFill>
        <p:spPr bwMode="auto">
          <a:xfrm>
            <a:off x="4305618" y="1995845"/>
            <a:ext cx="2513214" cy="1617882"/>
          </a:xfrm>
          <a:prstGeom prst="rect">
            <a:avLst/>
          </a:prstGeom>
          <a:noFill/>
        </p:spPr>
      </p:pic>
      <p:sp>
        <p:nvSpPr>
          <p:cNvPr id="9" name="TextBox 8"/>
          <p:cNvSpPr txBox="1"/>
          <p:nvPr/>
        </p:nvSpPr>
        <p:spPr>
          <a:xfrm>
            <a:off x="7009650" y="2604731"/>
            <a:ext cx="171996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2d sin</a:t>
            </a:r>
            <a:r>
              <a:rPr kumimoji="0" lang="en-US" sz="2000" b="0" i="0" u="none" strike="noStrike" kern="0" cap="none" spc="0" normalizeH="0" baseline="0" noProof="0" dirty="0">
                <a:ln>
                  <a:noFill/>
                </a:ln>
                <a:solidFill>
                  <a:sysClr val="windowText" lastClr="000000"/>
                </a:solidFill>
                <a:effectLst/>
                <a:uLnTx/>
                <a:uFillTx/>
                <a:sym typeface="Symbol"/>
              </a:rPr>
              <a:t> = n</a:t>
            </a:r>
            <a:endParaRPr kumimoji="0" lang="en-US" sz="20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70953230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8050281"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a:t>
            </a:r>
            <a:r>
              <a:rPr kumimoji="0" lang="en-US" sz="2000" b="1" i="0" u="none" strike="noStrike" kern="0" cap="none" spc="0" normalizeH="0" baseline="0" noProof="0" dirty="0" err="1">
                <a:ln>
                  <a:noFill/>
                </a:ln>
                <a:solidFill>
                  <a:sysClr val="windowText" lastClr="000000"/>
                </a:solidFill>
                <a:effectLst/>
                <a:uLnTx/>
                <a:uFillTx/>
              </a:rPr>
              <a:t>Monochromators</a:t>
            </a:r>
            <a:r>
              <a:rPr kumimoji="0" lang="en-US" sz="2000" b="1" i="0" u="none" strike="noStrike" kern="0" cap="none" spc="0" normalizeH="0" baseline="0" noProof="0" dirty="0">
                <a:ln>
                  <a:noFill/>
                </a:ln>
                <a:solidFill>
                  <a:sysClr val="windowText" lastClr="000000"/>
                </a:solidFill>
                <a:effectLst/>
                <a:uLnTx/>
                <a:uFillTx/>
              </a:rPr>
              <a:t> and Collimators</a:t>
            </a:r>
          </a:p>
        </p:txBody>
      </p:sp>
      <p:sp>
        <p:nvSpPr>
          <p:cNvPr id="4" name="TextBox 3"/>
          <p:cNvSpPr txBox="1"/>
          <p:nvPr/>
        </p:nvSpPr>
        <p:spPr>
          <a:xfrm>
            <a:off x="627888" y="1828800"/>
            <a:ext cx="4401312" cy="4708981"/>
          </a:xfrm>
          <a:prstGeom prst="rect">
            <a:avLst/>
          </a:prstGeom>
          <a:noFill/>
        </p:spPr>
        <p:txBody>
          <a:bodyPr wrap="square" rtlCol="0">
            <a:spAutoFit/>
          </a:bodyPr>
          <a:lstStyle/>
          <a:p>
            <a:pPr marL="457200" marR="0" lvl="0" indent="-45720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2000" b="0" i="0" u="none" strike="noStrike" kern="0" cap="none" spc="0" normalizeH="0" baseline="0" noProof="0" dirty="0">
                <a:ln>
                  <a:noFill/>
                </a:ln>
                <a:solidFill>
                  <a:sysClr val="windowText" lastClr="000000"/>
                </a:solidFill>
                <a:effectLst/>
                <a:uLnTx/>
                <a:uFillTx/>
              </a:rPr>
              <a:t>Multilayer Optics (X-ray mirrors):</a:t>
            </a:r>
          </a:p>
          <a:p>
            <a:pPr marL="457200" marR="0" lvl="0" indent="-45720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2000" b="0" i="0" u="none" strike="noStrike" kern="0" cap="none" spc="0" normalizeH="0" baseline="0" noProof="0" dirty="0">
              <a:ln>
                <a:noFill/>
              </a:ln>
              <a:solidFill>
                <a:sysClr val="windowText" lastClr="000000"/>
              </a:solidFill>
              <a:effectLst/>
              <a:uLnTx/>
              <a:uFillTx/>
            </a:endParaRPr>
          </a:p>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sysClr val="windowText" lastClr="000000"/>
                </a:solidFill>
                <a:effectLst/>
                <a:uLnTx/>
                <a:uFillTx/>
              </a:rPr>
              <a:t>Multilayer optics also make use of (a modified form) of Braggs’ Law.</a:t>
            </a:r>
          </a:p>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sysClr val="windowText" lastClr="000000"/>
                </a:solidFill>
                <a:effectLst/>
                <a:uLnTx/>
                <a:uFillTx/>
              </a:rPr>
              <a:t>Alternating layers of materials are used rather than a crystal lattice (2D instead of 3D)</a:t>
            </a:r>
          </a:p>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sysClr val="windowText" lastClr="000000"/>
                </a:solidFill>
                <a:effectLst/>
                <a:uLnTx/>
                <a:uFillTx/>
              </a:rPr>
              <a:t>For optimum performance, the layer thicknesses during deposition has to be controlled to sub-nm precision.</a:t>
            </a:r>
          </a:p>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sysClr val="windowText" lastClr="000000"/>
                </a:solidFill>
                <a:effectLst/>
                <a:uLnTx/>
                <a:uFillTx/>
              </a:rPr>
              <a:t>Beams can be focused through a variation of thickness and curvature </a:t>
            </a:r>
            <a:r>
              <a:rPr kumimoji="0" lang="en-US" sz="1600" b="0" i="0" u="none" strike="noStrike" kern="0" cap="none" spc="0" normalizeH="0" baseline="0" noProof="0" dirty="0">
                <a:ln>
                  <a:noFill/>
                </a:ln>
                <a:solidFill>
                  <a:sysClr val="windowText" lastClr="000000"/>
                </a:solidFill>
                <a:effectLst/>
                <a:uLnTx/>
                <a:uFillTx/>
                <a:sym typeface="Symbol" panose="05050102010706020507" pitchFamily="18" charset="2"/>
              </a:rPr>
              <a:t> a divergent beam can be converted into parallel beam (no loss of non-parallel parts of the beam, much higher intensity). </a:t>
            </a:r>
          </a:p>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sysClr val="windowText" lastClr="000000"/>
                </a:solidFill>
                <a:effectLst/>
                <a:uLnTx/>
                <a:uFillTx/>
                <a:sym typeface="Symbol" panose="05050102010706020507" pitchFamily="18" charset="2"/>
              </a:rPr>
              <a:t>Works better for softer X-rays (e.g. Cu radiation)</a:t>
            </a:r>
          </a:p>
          <a:p>
            <a:pPr marL="457200" lvl="0" indent="-457200">
              <a:buFont typeface="Wingdings" panose="05000000000000000000" pitchFamily="2" charset="2"/>
              <a:buChar char="§"/>
              <a:defRPr/>
            </a:pPr>
            <a:r>
              <a:rPr lang="en-US" sz="1600" kern="0" dirty="0">
                <a:solidFill>
                  <a:sysClr val="windowText" lastClr="000000"/>
                </a:solidFill>
              </a:rPr>
              <a:t>Our Bruker copper D8 quest has these optics</a:t>
            </a:r>
            <a:endParaRPr kumimoji="0" lang="en-US" sz="1600" b="0" i="0" u="none" strike="noStrike" kern="0" cap="none" spc="0" normalizeH="0" baseline="0" noProof="0" dirty="0">
              <a:ln>
                <a:noFill/>
              </a:ln>
              <a:solidFill>
                <a:sysClr val="windowText" lastClr="000000"/>
              </a:solidFill>
              <a:effectLst/>
              <a:uLnTx/>
              <a:uFillTx/>
            </a:endParaRPr>
          </a:p>
        </p:txBody>
      </p:sp>
      <p:pic>
        <p:nvPicPr>
          <p:cNvPr id="7" name="Picture 6"/>
          <p:cNvPicPr>
            <a:picLocks noChangeAspect="1"/>
          </p:cNvPicPr>
          <p:nvPr/>
        </p:nvPicPr>
        <p:blipFill>
          <a:blip r:embed="rId2"/>
          <a:stretch>
            <a:fillRect/>
          </a:stretch>
        </p:blipFill>
        <p:spPr>
          <a:xfrm>
            <a:off x="5181600" y="2115312"/>
            <a:ext cx="3279932" cy="2816596"/>
          </a:xfrm>
          <a:prstGeom prst="rect">
            <a:avLst/>
          </a:prstGeom>
        </p:spPr>
      </p:pic>
      <p:pic>
        <p:nvPicPr>
          <p:cNvPr id="10" name="Picture 9"/>
          <p:cNvPicPr>
            <a:picLocks noChangeAspect="1"/>
          </p:cNvPicPr>
          <p:nvPr/>
        </p:nvPicPr>
        <p:blipFill>
          <a:blip r:embed="rId3"/>
          <a:stretch>
            <a:fillRect/>
          </a:stretch>
        </p:blipFill>
        <p:spPr>
          <a:xfrm>
            <a:off x="5534124" y="5334000"/>
            <a:ext cx="1323876" cy="453688"/>
          </a:xfrm>
          <a:prstGeom prst="rect">
            <a:avLst/>
          </a:prstGeom>
        </p:spPr>
      </p:pic>
      <p:pic>
        <p:nvPicPr>
          <p:cNvPr id="11" name="Picture 10"/>
          <p:cNvPicPr>
            <a:picLocks noChangeAspect="1"/>
          </p:cNvPicPr>
          <p:nvPr/>
        </p:nvPicPr>
        <p:blipFill>
          <a:blip r:embed="rId4"/>
          <a:stretch>
            <a:fillRect/>
          </a:stretch>
        </p:blipFill>
        <p:spPr>
          <a:xfrm>
            <a:off x="7024890" y="5417832"/>
            <a:ext cx="1469947" cy="282512"/>
          </a:xfrm>
          <a:prstGeom prst="rect">
            <a:avLst/>
          </a:prstGeom>
        </p:spPr>
      </p:pic>
    </p:spTree>
    <p:extLst>
      <p:ext uri="{BB962C8B-B14F-4D97-AF65-F5344CB8AC3E}">
        <p14:creationId xmlns:p14="http://schemas.microsoft.com/office/powerpoint/2010/main" val="474680790"/>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8050281"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a:t>
            </a:r>
            <a:r>
              <a:rPr kumimoji="0" lang="en-US" sz="2000" b="1" i="0" u="none" strike="noStrike" kern="0" cap="none" spc="0" normalizeH="0" baseline="0" noProof="0" dirty="0" err="1">
                <a:ln>
                  <a:noFill/>
                </a:ln>
                <a:solidFill>
                  <a:sysClr val="windowText" lastClr="000000"/>
                </a:solidFill>
                <a:effectLst/>
                <a:uLnTx/>
                <a:uFillTx/>
              </a:rPr>
              <a:t>Monochromators</a:t>
            </a:r>
            <a:r>
              <a:rPr kumimoji="0" lang="en-US" sz="2000" b="1" i="0" u="none" strike="noStrike" kern="0" cap="none" spc="0" normalizeH="0" baseline="0" noProof="0" dirty="0">
                <a:ln>
                  <a:noFill/>
                </a:ln>
                <a:solidFill>
                  <a:sysClr val="windowText" lastClr="000000"/>
                </a:solidFill>
                <a:effectLst/>
                <a:uLnTx/>
                <a:uFillTx/>
              </a:rPr>
              <a:t> and Collimators</a:t>
            </a:r>
          </a:p>
        </p:txBody>
      </p:sp>
      <p:pic>
        <p:nvPicPr>
          <p:cNvPr id="2" name="Picture 1"/>
          <p:cNvPicPr>
            <a:picLocks noChangeAspect="1"/>
          </p:cNvPicPr>
          <p:nvPr/>
        </p:nvPicPr>
        <p:blipFill>
          <a:blip r:embed="rId2"/>
          <a:stretch>
            <a:fillRect/>
          </a:stretch>
        </p:blipFill>
        <p:spPr>
          <a:xfrm>
            <a:off x="4343400" y="1905000"/>
            <a:ext cx="4417426" cy="4292600"/>
          </a:xfrm>
          <a:prstGeom prst="rect">
            <a:avLst/>
          </a:prstGeom>
        </p:spPr>
      </p:pic>
      <p:sp>
        <p:nvSpPr>
          <p:cNvPr id="4" name="TextBox 3"/>
          <p:cNvSpPr txBox="1"/>
          <p:nvPr/>
        </p:nvSpPr>
        <p:spPr>
          <a:xfrm>
            <a:off x="635330" y="1814900"/>
            <a:ext cx="4401312" cy="400110"/>
          </a:xfrm>
          <a:prstGeom prst="rect">
            <a:avLst/>
          </a:prstGeom>
          <a:noFill/>
        </p:spPr>
        <p:txBody>
          <a:bodyPr wrap="square" rtlCol="0">
            <a:spAutoFit/>
          </a:bodyPr>
          <a:lstStyle/>
          <a:p>
            <a:pPr marL="457200" marR="0" lvl="0" indent="-45720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2000" b="0" i="0" u="none" strike="noStrike" kern="0" cap="none" spc="0" normalizeH="0" baseline="0" noProof="0" dirty="0">
                <a:ln>
                  <a:noFill/>
                </a:ln>
                <a:solidFill>
                  <a:sysClr val="windowText" lastClr="000000"/>
                </a:solidFill>
                <a:effectLst/>
                <a:uLnTx/>
                <a:uFillTx/>
              </a:rPr>
              <a:t>Multilayer Optics (X-ray mirrors):</a:t>
            </a:r>
          </a:p>
        </p:txBody>
      </p:sp>
      <p:sp>
        <p:nvSpPr>
          <p:cNvPr id="6" name="TextBox 5"/>
          <p:cNvSpPr txBox="1"/>
          <p:nvPr/>
        </p:nvSpPr>
        <p:spPr>
          <a:xfrm>
            <a:off x="4343400" y="6287700"/>
            <a:ext cx="3407087"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TEM-Picture of a multilayer coating (</a:t>
            </a:r>
            <a:r>
              <a:rPr kumimoji="0" lang="en-US" sz="1200" b="0" i="0" u="none" strike="noStrike" kern="0" cap="none" spc="0" normalizeH="0" baseline="0" noProof="0" dirty="0" err="1">
                <a:ln>
                  <a:noFill/>
                </a:ln>
                <a:solidFill>
                  <a:sysClr val="windowText" lastClr="000000"/>
                </a:solidFill>
                <a:effectLst/>
                <a:uLnTx/>
                <a:uFillTx/>
              </a:rPr>
              <a:t>Incoatec</a:t>
            </a:r>
            <a:r>
              <a:rPr kumimoji="0" lang="en-US" sz="1200" b="0" i="0" u="none" strike="noStrike" kern="0" cap="none" spc="0" normalizeH="0" baseline="0" noProof="0" dirty="0">
                <a:ln>
                  <a:noFill/>
                </a:ln>
                <a:solidFill>
                  <a:sysClr val="windowText" lastClr="000000"/>
                </a:solidFill>
                <a:effectLst/>
                <a:uLnTx/>
                <a:uFillTx/>
              </a:rPr>
              <a:t> Inc.) </a:t>
            </a:r>
          </a:p>
        </p:txBody>
      </p:sp>
      <p:pic>
        <p:nvPicPr>
          <p:cNvPr id="17410" name="Picture 2" descr="HELIOS Mirror, SC-XR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7239000"/>
            <a:ext cx="3571875" cy="31546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627888" y="2762310"/>
            <a:ext cx="1723090" cy="1419225"/>
          </a:xfrm>
          <a:prstGeom prst="rect">
            <a:avLst/>
          </a:prstGeom>
        </p:spPr>
      </p:pic>
      <p:sp>
        <p:nvSpPr>
          <p:cNvPr id="9" name="TextBox 8"/>
          <p:cNvSpPr txBox="1"/>
          <p:nvPr/>
        </p:nvSpPr>
        <p:spPr>
          <a:xfrm>
            <a:off x="2470889" y="2817167"/>
            <a:ext cx="17526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Helios Multilayer Optics (Bruker AXS)</a:t>
            </a:r>
          </a:p>
        </p:txBody>
      </p:sp>
      <p:pic>
        <p:nvPicPr>
          <p:cNvPr id="10" name="Picture 9"/>
          <p:cNvPicPr>
            <a:picLocks noChangeAspect="1"/>
          </p:cNvPicPr>
          <p:nvPr/>
        </p:nvPicPr>
        <p:blipFill>
          <a:blip r:embed="rId5"/>
          <a:stretch>
            <a:fillRect/>
          </a:stretch>
        </p:blipFill>
        <p:spPr>
          <a:xfrm>
            <a:off x="1216913" y="4216698"/>
            <a:ext cx="2268129" cy="2607774"/>
          </a:xfrm>
          <a:prstGeom prst="rect">
            <a:avLst/>
          </a:prstGeom>
        </p:spPr>
      </p:pic>
    </p:spTree>
    <p:extLst>
      <p:ext uri="{BB962C8B-B14F-4D97-AF65-F5344CB8AC3E}">
        <p14:creationId xmlns:p14="http://schemas.microsoft.com/office/powerpoint/2010/main" val="2186499107"/>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8266494"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Goniometer and Goniometer Heads</a:t>
            </a:r>
          </a:p>
        </p:txBody>
      </p:sp>
      <p:sp>
        <p:nvSpPr>
          <p:cNvPr id="6" name="TextBox 5"/>
          <p:cNvSpPr txBox="1"/>
          <p:nvPr/>
        </p:nvSpPr>
        <p:spPr>
          <a:xfrm>
            <a:off x="613410" y="1926184"/>
            <a:ext cx="3410712" cy="4462760"/>
          </a:xfrm>
          <a:prstGeom prst="rect">
            <a:avLst/>
          </a:prstGeom>
          <a:noFill/>
        </p:spPr>
        <p:txBody>
          <a:bodyPr wrap="square" rtlCol="0">
            <a:spAutoFit/>
          </a:bodyPr>
          <a:lstStyle/>
          <a:p>
            <a:pPr marL="457200" marR="0" lvl="0" indent="-45720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2000" b="0" i="0" u="none" strike="noStrike" kern="0" cap="none" spc="0" normalizeH="0" baseline="0" noProof="0" dirty="0">
                <a:ln>
                  <a:noFill/>
                </a:ln>
                <a:solidFill>
                  <a:sysClr val="windowText" lastClr="000000"/>
                </a:solidFill>
                <a:effectLst/>
                <a:uLnTx/>
                <a:uFillTx/>
              </a:rPr>
              <a:t>The Goniometer:</a:t>
            </a:r>
          </a:p>
          <a:p>
            <a:pPr marL="457200" marR="0" lvl="0" indent="-45720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2000" b="0" i="0" u="none" strike="noStrike" kern="0" cap="none" spc="0" normalizeH="0" baseline="0" noProof="0" dirty="0">
              <a:ln>
                <a:noFill/>
              </a:ln>
              <a:solidFill>
                <a:sysClr val="windowText" lastClr="000000"/>
              </a:solidFill>
              <a:effectLst/>
              <a:uLnTx/>
              <a:uFillTx/>
            </a:endParaRPr>
          </a:p>
          <a:p>
            <a:pPr marL="457200" marR="0" lvl="0" indent="-457200" defTabSz="91440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sysClr val="windowText" lastClr="000000"/>
                </a:solidFill>
                <a:effectLst/>
                <a:uLnTx/>
                <a:uFillTx/>
              </a:rPr>
              <a:t>A set of gears that are able to drive the crystal and/or detector and/or X-ray source into the positions desired to measure all required diffraction events</a:t>
            </a:r>
          </a:p>
          <a:p>
            <a:pPr marL="457200" marR="0" lvl="0" indent="-457200" defTabSz="91440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sysClr val="windowText" lastClr="000000"/>
                </a:solidFill>
                <a:effectLst/>
                <a:uLnTx/>
                <a:uFillTx/>
                <a:sym typeface="Symbol" panose="05050102010706020507" pitchFamily="18" charset="2"/>
              </a:rPr>
              <a:t> (</a:t>
            </a:r>
            <a:r>
              <a:rPr kumimoji="0" lang="en-US" sz="1600" b="0" i="0" u="none" strike="noStrike" kern="0" cap="none" spc="0" normalizeH="0" baseline="0" noProof="0" dirty="0">
                <a:ln>
                  <a:noFill/>
                </a:ln>
                <a:solidFill>
                  <a:sysClr val="windowText" lastClr="000000"/>
                </a:solidFill>
                <a:effectLst/>
                <a:uLnTx/>
                <a:uFillTx/>
              </a:rPr>
              <a:t>phi): The spindle axis of the crystal mount</a:t>
            </a:r>
          </a:p>
          <a:p>
            <a:pPr marL="457200" marR="0" lvl="0" indent="-457200" defTabSz="91440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sysClr val="windowText" lastClr="000000"/>
                </a:solidFill>
                <a:effectLst/>
                <a:uLnTx/>
                <a:uFillTx/>
                <a:sym typeface="Symbol" panose="05050102010706020507" pitchFamily="18" charset="2"/>
              </a:rPr>
              <a:t> (</a:t>
            </a:r>
            <a:r>
              <a:rPr kumimoji="0" lang="en-US" sz="1600" b="0" i="0" u="none" strike="noStrike" kern="0" cap="none" spc="0" normalizeH="0" baseline="0" noProof="0" dirty="0">
                <a:ln>
                  <a:noFill/>
                </a:ln>
                <a:solidFill>
                  <a:sysClr val="windowText" lastClr="000000"/>
                </a:solidFill>
                <a:effectLst/>
                <a:uLnTx/>
                <a:uFillTx/>
              </a:rPr>
              <a:t>omega): Base rotation of the crystal mount</a:t>
            </a:r>
          </a:p>
          <a:p>
            <a:pPr marL="457200" marR="0" lvl="0" indent="-457200" defTabSz="91440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sysClr val="windowText" lastClr="000000"/>
                </a:solidFill>
                <a:effectLst/>
                <a:uLnTx/>
                <a:uFillTx/>
                <a:sym typeface="Symbol" panose="05050102010706020507" pitchFamily="18" charset="2"/>
              </a:rPr>
              <a:t> (t</a:t>
            </a:r>
            <a:r>
              <a:rPr kumimoji="0" lang="en-US" sz="1600" b="0" i="0" u="none" strike="noStrike" kern="0" cap="none" spc="0" normalizeH="0" baseline="0" noProof="0" dirty="0">
                <a:ln>
                  <a:noFill/>
                </a:ln>
                <a:solidFill>
                  <a:sysClr val="windowText" lastClr="000000"/>
                </a:solidFill>
                <a:effectLst/>
                <a:uLnTx/>
                <a:uFillTx/>
              </a:rPr>
              <a:t>heta): Base rotation of the detector(rarely the source)</a:t>
            </a:r>
            <a:r>
              <a:rPr kumimoji="0" lang="en-US" sz="1600" b="0" i="0" u="none" strike="noStrike" kern="0" cap="none" spc="0" normalizeH="0" baseline="0" noProof="0" dirty="0">
                <a:ln>
                  <a:noFill/>
                </a:ln>
                <a:solidFill>
                  <a:sysClr val="windowText" lastClr="000000"/>
                </a:solidFill>
                <a:effectLst/>
                <a:uLnTx/>
                <a:uFillTx/>
                <a:sym typeface="Symbol" panose="05050102010706020507" pitchFamily="18" charset="2"/>
              </a:rPr>
              <a:t> </a:t>
            </a:r>
          </a:p>
          <a:p>
            <a:pPr marL="457200" marR="0" lvl="0" indent="-457200" defTabSz="91440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sysClr val="windowText" lastClr="000000"/>
                </a:solidFill>
                <a:effectLst/>
                <a:uLnTx/>
                <a:uFillTx/>
                <a:sym typeface="Symbol" panose="05050102010706020507" pitchFamily="18" charset="2"/>
              </a:rPr>
              <a:t> (chi): Swing axis of the crystal mount (often fixed on simpler instruments) </a:t>
            </a:r>
            <a:endParaRPr kumimoji="0" lang="en-US" sz="2000" b="0" i="0" u="none" strike="noStrike" kern="0" cap="none" spc="0" normalizeH="0" baseline="0" noProof="0" dirty="0">
              <a:ln>
                <a:noFill/>
              </a:ln>
              <a:solidFill>
                <a:sysClr val="windowText" lastClr="000000"/>
              </a:solidFill>
              <a:effectLst/>
              <a:uLnTx/>
              <a:uFillTx/>
            </a:endParaRPr>
          </a:p>
        </p:txBody>
      </p:sp>
      <p:pic>
        <p:nvPicPr>
          <p:cNvPr id="7" name="Picture 6">
            <a:extLst>
              <a:ext uri="{FF2B5EF4-FFF2-40B4-BE49-F238E27FC236}">
                <a16:creationId xmlns:a16="http://schemas.microsoft.com/office/drawing/2014/main" id="{68CC2688-180C-9322-9861-FE87817382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3319" y="2590800"/>
            <a:ext cx="4730526" cy="3545373"/>
          </a:xfrm>
          <a:prstGeom prst="rect">
            <a:avLst/>
          </a:prstGeom>
        </p:spPr>
      </p:pic>
    </p:spTree>
    <p:extLst>
      <p:ext uri="{BB962C8B-B14F-4D97-AF65-F5344CB8AC3E}">
        <p14:creationId xmlns:p14="http://schemas.microsoft.com/office/powerpoint/2010/main" val="69918076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8266494"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Goniometer and Goniometer Heads</a:t>
            </a:r>
          </a:p>
        </p:txBody>
      </p:sp>
      <p:sp>
        <p:nvSpPr>
          <p:cNvPr id="6" name="TextBox 5"/>
          <p:cNvSpPr txBox="1"/>
          <p:nvPr/>
        </p:nvSpPr>
        <p:spPr>
          <a:xfrm>
            <a:off x="627888" y="1905000"/>
            <a:ext cx="4401312" cy="2508379"/>
          </a:xfrm>
          <a:prstGeom prst="rect">
            <a:avLst/>
          </a:prstGeom>
          <a:noFill/>
        </p:spPr>
        <p:txBody>
          <a:bodyPr wrap="square" rtlCol="0">
            <a:spAutoFit/>
          </a:bodyPr>
          <a:lstStyle/>
          <a:p>
            <a:pPr marL="457200" marR="0" lvl="0" indent="-45720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2000" b="0" i="0" u="none" strike="noStrike" kern="0" cap="none" spc="0" normalizeH="0" baseline="0" noProof="0" dirty="0">
                <a:ln>
                  <a:noFill/>
                </a:ln>
                <a:solidFill>
                  <a:sysClr val="windowText" lastClr="000000"/>
                </a:solidFill>
                <a:effectLst/>
                <a:uLnTx/>
                <a:uFillTx/>
              </a:rPr>
              <a:t>The </a:t>
            </a:r>
            <a:r>
              <a:rPr kumimoji="0" lang="en-US" sz="2000" b="0" i="0" u="none" strike="noStrike" kern="0" cap="none" spc="0" normalizeH="0" baseline="0" noProof="0" dirty="0" err="1">
                <a:ln>
                  <a:noFill/>
                </a:ln>
                <a:solidFill>
                  <a:sysClr val="windowText" lastClr="000000"/>
                </a:solidFill>
                <a:effectLst/>
                <a:uLnTx/>
                <a:uFillTx/>
              </a:rPr>
              <a:t>Goniometerhead</a:t>
            </a:r>
            <a:r>
              <a:rPr kumimoji="0" lang="en-US" sz="2000" b="0" i="0" u="none" strike="noStrike" kern="0" cap="none" spc="0" normalizeH="0" baseline="0" noProof="0" dirty="0">
                <a:ln>
                  <a:noFill/>
                </a:ln>
                <a:solidFill>
                  <a:sysClr val="windowText" lastClr="000000"/>
                </a:solidFill>
                <a:effectLst/>
                <a:uLnTx/>
                <a:uFillTx/>
              </a:rPr>
              <a:t>:</a:t>
            </a:r>
          </a:p>
          <a:p>
            <a:pPr marL="457200" marR="0" lvl="0" indent="-45720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2000" b="0" i="0" u="none" strike="noStrike" kern="0" cap="none" spc="0" normalizeH="0" baseline="0" noProof="0" dirty="0">
              <a:ln>
                <a:noFill/>
              </a:ln>
              <a:solidFill>
                <a:sysClr val="windowText" lastClr="000000"/>
              </a:solidFill>
              <a:effectLst/>
              <a:uLnTx/>
              <a:uFillTx/>
            </a:endParaRPr>
          </a:p>
          <a:p>
            <a:pPr marL="457200" marR="0" lvl="0" indent="-457200" defTabSz="91440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sysClr val="windowText" lastClr="000000"/>
                </a:solidFill>
                <a:effectLst/>
                <a:uLnTx/>
                <a:uFillTx/>
              </a:rPr>
              <a:t>Removable stage to mount and center the sample (single crystal, powder, capillary, diamond pressure anvil cell, </a:t>
            </a:r>
            <a:r>
              <a:rPr kumimoji="0" lang="en-US" sz="1600" b="0" i="0" u="none" strike="noStrike" kern="0" cap="none" spc="0" normalizeH="0" baseline="0" noProof="0" dirty="0" err="1">
                <a:ln>
                  <a:noFill/>
                </a:ln>
                <a:solidFill>
                  <a:sysClr val="windowText" lastClr="000000"/>
                </a:solidFill>
                <a:effectLst/>
                <a:uLnTx/>
                <a:uFillTx/>
              </a:rPr>
              <a:t>etc</a:t>
            </a:r>
            <a:r>
              <a:rPr kumimoji="0" lang="en-US" sz="1600" b="0" i="0" u="none" strike="noStrike" kern="0" cap="none" spc="0" normalizeH="0" baseline="0" noProof="0" dirty="0">
                <a:ln>
                  <a:noFill/>
                </a:ln>
                <a:solidFill>
                  <a:sysClr val="windowText" lastClr="000000"/>
                </a:solidFill>
                <a:effectLst/>
                <a:uLnTx/>
                <a:uFillTx/>
              </a:rPr>
              <a:t>)</a:t>
            </a:r>
          </a:p>
          <a:p>
            <a:pPr marL="457200" marR="0" lvl="0" indent="-457200" defTabSz="91440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sysClr val="windowText" lastClr="000000"/>
                </a:solidFill>
                <a:effectLst/>
                <a:uLnTx/>
                <a:uFillTx/>
              </a:rPr>
              <a:t>Varies based on need. Single crystal goniometer heads have screws to adjust lateral and vertical position of mounted sample</a:t>
            </a:r>
          </a:p>
        </p:txBody>
      </p:sp>
      <p:pic>
        <p:nvPicPr>
          <p:cNvPr id="2" name="Picture 1"/>
          <p:cNvPicPr>
            <a:picLocks noChangeAspect="1"/>
          </p:cNvPicPr>
          <p:nvPr/>
        </p:nvPicPr>
        <p:blipFill>
          <a:blip r:embed="rId2"/>
          <a:stretch>
            <a:fillRect/>
          </a:stretch>
        </p:blipFill>
        <p:spPr>
          <a:xfrm>
            <a:off x="5105400" y="4372898"/>
            <a:ext cx="3810000" cy="1905000"/>
          </a:xfrm>
          <a:prstGeom prst="rect">
            <a:avLst/>
          </a:prstGeom>
        </p:spPr>
      </p:pic>
      <p:sp>
        <p:nvSpPr>
          <p:cNvPr id="4" name="TextBox 3"/>
          <p:cNvSpPr txBox="1"/>
          <p:nvPr/>
        </p:nvSpPr>
        <p:spPr>
          <a:xfrm>
            <a:off x="4228167" y="6358057"/>
            <a:ext cx="4915833"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http://xray.uky.edu/internal/tutorials/Kappa_help_files/Kappa_Help_8.html</a:t>
            </a:r>
          </a:p>
        </p:txBody>
      </p:sp>
      <p:pic>
        <p:nvPicPr>
          <p:cNvPr id="7" name="Picture 6"/>
          <p:cNvPicPr>
            <a:picLocks noChangeAspect="1"/>
          </p:cNvPicPr>
          <p:nvPr/>
        </p:nvPicPr>
        <p:blipFill>
          <a:blip r:embed="rId3"/>
          <a:stretch>
            <a:fillRect/>
          </a:stretch>
        </p:blipFill>
        <p:spPr>
          <a:xfrm>
            <a:off x="686584" y="4442460"/>
            <a:ext cx="1599416" cy="1882140"/>
          </a:xfrm>
          <a:prstGeom prst="rect">
            <a:avLst/>
          </a:prstGeom>
        </p:spPr>
      </p:pic>
      <p:pic>
        <p:nvPicPr>
          <p:cNvPr id="8" name="Picture 7"/>
          <p:cNvPicPr>
            <a:picLocks noChangeAspect="1"/>
          </p:cNvPicPr>
          <p:nvPr/>
        </p:nvPicPr>
        <p:blipFill>
          <a:blip r:embed="rId4"/>
          <a:stretch>
            <a:fillRect/>
          </a:stretch>
        </p:blipFill>
        <p:spPr>
          <a:xfrm>
            <a:off x="2743200" y="4398817"/>
            <a:ext cx="1371600" cy="1925783"/>
          </a:xfrm>
          <a:prstGeom prst="rect">
            <a:avLst/>
          </a:prstGeom>
        </p:spPr>
      </p:pic>
      <p:pic>
        <p:nvPicPr>
          <p:cNvPr id="9" name="Picture 8"/>
          <p:cNvPicPr>
            <a:picLocks noChangeAspect="1"/>
          </p:cNvPicPr>
          <p:nvPr/>
        </p:nvPicPr>
        <p:blipFill>
          <a:blip r:embed="rId5"/>
          <a:stretch>
            <a:fillRect/>
          </a:stretch>
        </p:blipFill>
        <p:spPr>
          <a:xfrm>
            <a:off x="7086600" y="1882050"/>
            <a:ext cx="1387599" cy="2174767"/>
          </a:xfrm>
          <a:prstGeom prst="rect">
            <a:avLst/>
          </a:prstGeom>
        </p:spPr>
      </p:pic>
      <p:sp>
        <p:nvSpPr>
          <p:cNvPr id="10" name="TextBox 9"/>
          <p:cNvSpPr txBox="1"/>
          <p:nvPr/>
        </p:nvSpPr>
        <p:spPr>
          <a:xfrm>
            <a:off x="5725009" y="4056817"/>
            <a:ext cx="3101555"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http://www.crystalstructures.co.uk/Gonio.htm</a:t>
            </a:r>
          </a:p>
        </p:txBody>
      </p:sp>
      <p:sp>
        <p:nvSpPr>
          <p:cNvPr id="11" name="TextBox 10"/>
          <p:cNvSpPr txBox="1"/>
          <p:nvPr/>
        </p:nvSpPr>
        <p:spPr>
          <a:xfrm>
            <a:off x="28330" y="6598087"/>
            <a:ext cx="7410940"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http://www.xhuber.de/en/product-groups/4-accessories/44-accessories/goniometer-heads/manual-versions/1001/</a:t>
            </a:r>
          </a:p>
        </p:txBody>
      </p:sp>
    </p:spTree>
    <p:extLst>
      <p:ext uri="{BB962C8B-B14F-4D97-AF65-F5344CB8AC3E}">
        <p14:creationId xmlns:p14="http://schemas.microsoft.com/office/powerpoint/2010/main" val="22280834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457200" y="1334393"/>
            <a:ext cx="7848600" cy="3847207"/>
          </a:xfrm>
          <a:prstGeom prst="rect">
            <a:avLst/>
          </a:prstGeom>
          <a:noFill/>
        </p:spPr>
        <p:txBody>
          <a:bodyPr wrap="square" rtlCol="0">
            <a:spAutoFit/>
          </a:bodyPr>
          <a:lstStyle/>
          <a:p>
            <a:r>
              <a:rPr lang="en-US" sz="2400" b="1" dirty="0"/>
              <a:t>Finding the Miller Indices for a Crystal Plane:</a:t>
            </a:r>
          </a:p>
          <a:p>
            <a:endParaRPr lang="en-US" sz="2000" dirty="0"/>
          </a:p>
          <a:p>
            <a:pPr marL="342900" indent="-342900">
              <a:buAutoNum type="arabicPeriod"/>
            </a:pPr>
            <a:r>
              <a:rPr lang="en-US" sz="2000" dirty="0"/>
              <a:t>Write down the fraction along each of the three unit cell edges where the plane intersects that edge.</a:t>
            </a:r>
          </a:p>
          <a:p>
            <a:pPr marL="342900" indent="-342900">
              <a:buAutoNum type="arabicPeriod"/>
            </a:pPr>
            <a:endParaRPr lang="en-US" sz="2000" dirty="0"/>
          </a:p>
          <a:p>
            <a:pPr marL="342900" indent="-342900">
              <a:buAutoNum type="arabicPeriod" startAt="2"/>
            </a:pPr>
            <a:r>
              <a:rPr lang="en-US" sz="2000" dirty="0"/>
              <a:t>Take the reciprocal (inverse) of the fraction from Step 1.</a:t>
            </a:r>
          </a:p>
          <a:p>
            <a:pPr marL="342900" indent="-342900">
              <a:buAutoNum type="arabicPeriod" startAt="2"/>
            </a:pPr>
            <a:endParaRPr lang="en-US" sz="2000" dirty="0"/>
          </a:p>
          <a:p>
            <a:pPr marL="342900" indent="-342900">
              <a:buAutoNum type="arabicPeriod" startAt="3"/>
            </a:pPr>
            <a:r>
              <a:rPr lang="en-US" sz="2000" dirty="0"/>
              <a:t>If necessary, multiply the result from Step 2 by the highest common factor to avoid fractions.</a:t>
            </a:r>
          </a:p>
          <a:p>
            <a:pPr marL="342900" indent="-342900">
              <a:buAutoNum type="arabicPeriod" startAt="3"/>
            </a:pPr>
            <a:endParaRPr lang="en-US" sz="2000" dirty="0"/>
          </a:p>
          <a:p>
            <a:pPr marL="339725" indent="-339725"/>
            <a:r>
              <a:rPr lang="en-US" sz="2000" dirty="0"/>
              <a:t>4. 	The generic symbol for a crystal plane is (</a:t>
            </a:r>
            <a:r>
              <a:rPr lang="en-US" sz="2000" dirty="0" err="1"/>
              <a:t>hkl</a:t>
            </a:r>
            <a:r>
              <a:rPr lang="en-US" sz="2000" dirty="0"/>
              <a:t>); the (1 0 0) plane is read as the ‘one oh </a:t>
            </a:r>
            <a:r>
              <a:rPr lang="en-US" sz="2000" dirty="0" err="1"/>
              <a:t>oh</a:t>
            </a:r>
            <a:r>
              <a:rPr lang="en-US" sz="2000" dirty="0"/>
              <a:t>’ plane</a:t>
            </a:r>
          </a:p>
        </p:txBody>
      </p:sp>
    </p:spTree>
    <p:extLst>
      <p:ext uri="{BB962C8B-B14F-4D97-AF65-F5344CB8AC3E}">
        <p14:creationId xmlns:p14="http://schemas.microsoft.com/office/powerpoint/2010/main" val="390373524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5527539"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Detectors</a:t>
            </a:r>
          </a:p>
        </p:txBody>
      </p:sp>
      <p:sp>
        <p:nvSpPr>
          <p:cNvPr id="4" name="TextBox 3"/>
          <p:cNvSpPr txBox="1"/>
          <p:nvPr/>
        </p:nvSpPr>
        <p:spPr>
          <a:xfrm>
            <a:off x="609600" y="1995845"/>
            <a:ext cx="8229600" cy="31393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0" cap="none" spc="0" normalizeH="0" baseline="0" noProof="0" dirty="0">
                <a:ln>
                  <a:noFill/>
                </a:ln>
                <a:solidFill>
                  <a:sysClr val="windowText" lastClr="000000"/>
                </a:solidFill>
                <a:effectLst/>
                <a:uLnTx/>
                <a:uFillTx/>
              </a:rPr>
              <a:t> Single point detectors (scintillation counters)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0" cap="none" spc="0" normalizeH="0" baseline="0" noProof="0" dirty="0">
                <a:ln>
                  <a:noFill/>
                </a:ln>
                <a:solidFill>
                  <a:sysClr val="windowText" lastClr="000000"/>
                </a:solidFill>
                <a:effectLst/>
                <a:uLnTx/>
                <a:uFillTx/>
              </a:rPr>
              <a:t> Area detectors:</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0" cap="none" spc="0" normalizeH="0" baseline="0" noProof="0" dirty="0">
              <a:ln>
                <a:noFill/>
              </a:ln>
              <a:solidFill>
                <a:sysClr val="windowText" lastClr="000000"/>
              </a:solidFill>
              <a:effectLst/>
              <a:uLnTx/>
              <a:uFillTx/>
            </a:endParaRP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Multi-wire detectors</a:t>
            </a:r>
          </a:p>
          <a:p>
            <a:pPr marL="0" marR="0" lvl="1"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 </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CCD Cameras</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ysClr val="windowText" lastClr="000000"/>
              </a:solidFill>
              <a:effectLst/>
              <a:uLnTx/>
              <a:uFillTx/>
            </a:endParaRP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Image plates</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ysClr val="windowText" lastClr="000000"/>
              </a:solidFill>
              <a:effectLst/>
              <a:uLnTx/>
              <a:uFillTx/>
            </a:endParaRP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CMOS detectors </a:t>
            </a:r>
          </a:p>
        </p:txBody>
      </p:sp>
    </p:spTree>
    <p:extLst>
      <p:ext uri="{BB962C8B-B14F-4D97-AF65-F5344CB8AC3E}">
        <p14:creationId xmlns:p14="http://schemas.microsoft.com/office/powerpoint/2010/main" val="293711513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5527539"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Detectors</a:t>
            </a:r>
          </a:p>
        </p:txBody>
      </p:sp>
      <p:sp>
        <p:nvSpPr>
          <p:cNvPr id="4" name="TextBox 3"/>
          <p:cNvSpPr txBox="1"/>
          <p:nvPr/>
        </p:nvSpPr>
        <p:spPr>
          <a:xfrm>
            <a:off x="1143000" y="2011085"/>
            <a:ext cx="5638800" cy="397031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0" cap="none" spc="0" normalizeH="0" baseline="0" noProof="0" dirty="0">
                <a:ln>
                  <a:noFill/>
                </a:ln>
                <a:solidFill>
                  <a:sysClr val="windowText" lastClr="000000"/>
                </a:solidFill>
                <a:effectLst/>
                <a:uLnTx/>
                <a:uFillTx/>
              </a:rPr>
              <a:t> Single point detectors (scintillation counters)</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0" cap="none" spc="0" normalizeH="0" baseline="0" noProof="0" dirty="0">
              <a:ln>
                <a:noFill/>
              </a:ln>
              <a:solidFill>
                <a:sysClr val="windowText" lastClr="000000"/>
              </a:solidFill>
              <a:effectLst/>
              <a:uLnTx/>
              <a:uFillTx/>
            </a:endParaRP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Low noise, high count rates</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ysClr val="windowText" lastClr="000000"/>
              </a:solidFill>
              <a:effectLst/>
              <a:uLnTx/>
              <a:uFillTx/>
            </a:endParaRP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Every diffraction spot has to be addressed individually, very long data collection times.</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ysClr val="windowText" lastClr="000000"/>
              </a:solidFill>
              <a:effectLst/>
              <a:uLnTx/>
              <a:uFillTx/>
            </a:endParaRP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Mostly last century technology, rarely used any more</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ysClr val="windowText" lastClr="000000"/>
              </a:solidFill>
              <a:effectLst/>
              <a:uLnTx/>
              <a:uFillTx/>
            </a:endParaRP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Still used in some basic powder XRD, for instrument alignment, and specialty applications</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1"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2080524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5527539"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Detectors</a:t>
            </a:r>
          </a:p>
        </p:txBody>
      </p:sp>
      <p:sp>
        <p:nvSpPr>
          <p:cNvPr id="4" name="TextBox 3"/>
          <p:cNvSpPr txBox="1"/>
          <p:nvPr/>
        </p:nvSpPr>
        <p:spPr>
          <a:xfrm>
            <a:off x="457200" y="2020669"/>
            <a:ext cx="441960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0" cap="none" spc="0" normalizeH="0" baseline="0" noProof="0" dirty="0">
                <a:ln>
                  <a:noFill/>
                </a:ln>
                <a:solidFill>
                  <a:sysClr val="windowText" lastClr="000000"/>
                </a:solidFill>
                <a:effectLst/>
                <a:uLnTx/>
                <a:uFillTx/>
              </a:rPr>
              <a:t> Single point detectors (scintillation counters)</a:t>
            </a:r>
          </a:p>
        </p:txBody>
      </p:sp>
      <p:pic>
        <p:nvPicPr>
          <p:cNvPr id="6" name="Picture 5"/>
          <p:cNvPicPr>
            <a:picLocks noChangeAspect="1"/>
          </p:cNvPicPr>
          <p:nvPr/>
        </p:nvPicPr>
        <p:blipFill>
          <a:blip r:embed="rId2"/>
          <a:stretch>
            <a:fillRect/>
          </a:stretch>
        </p:blipFill>
        <p:spPr>
          <a:xfrm>
            <a:off x="4757919" y="1763926"/>
            <a:ext cx="2884621" cy="3852956"/>
          </a:xfrm>
          <a:prstGeom prst="rect">
            <a:avLst/>
          </a:prstGeom>
        </p:spPr>
      </p:pic>
      <p:sp>
        <p:nvSpPr>
          <p:cNvPr id="7" name="TextBox 6"/>
          <p:cNvSpPr txBox="1"/>
          <p:nvPr/>
        </p:nvSpPr>
        <p:spPr>
          <a:xfrm>
            <a:off x="4191000" y="5738147"/>
            <a:ext cx="4592155"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rPr>
              <a:t>Siemens P4 Diffractometer with Point Scintillation Detector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rPr>
              <a:t>(http://www.dfi.uchile.cl/~cristalografia/english/equipamiento.htm)</a:t>
            </a:r>
            <a:endParaRPr kumimoji="0" lang="en-US" sz="1200" b="0" i="0" u="none" strike="noStrike" kern="0" cap="none" spc="0" normalizeH="0" baseline="0" noProof="0" dirty="0">
              <a:ln>
                <a:noFill/>
              </a:ln>
              <a:solidFill>
                <a:sysClr val="windowText" lastClr="000000"/>
              </a:solidFill>
              <a:effectLst/>
              <a:uLnTx/>
              <a:uFillTx/>
            </a:endParaRPr>
          </a:p>
        </p:txBody>
      </p:sp>
      <p:pic>
        <p:nvPicPr>
          <p:cNvPr id="9" name="Picture 8"/>
          <p:cNvPicPr>
            <a:picLocks noChangeAspect="1"/>
          </p:cNvPicPr>
          <p:nvPr/>
        </p:nvPicPr>
        <p:blipFill>
          <a:blip r:embed="rId3"/>
          <a:stretch>
            <a:fillRect/>
          </a:stretch>
        </p:blipFill>
        <p:spPr>
          <a:xfrm>
            <a:off x="454154" y="3657600"/>
            <a:ext cx="3006090" cy="2506216"/>
          </a:xfrm>
          <a:prstGeom prst="rect">
            <a:avLst/>
          </a:prstGeom>
        </p:spPr>
      </p:pic>
      <p:sp>
        <p:nvSpPr>
          <p:cNvPr id="10" name="TextBox 9"/>
          <p:cNvSpPr txBox="1"/>
          <p:nvPr/>
        </p:nvSpPr>
        <p:spPr>
          <a:xfrm>
            <a:off x="307860" y="6335457"/>
            <a:ext cx="7064370"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rPr>
              <a:t>Modern </a:t>
            </a:r>
            <a:r>
              <a:rPr kumimoji="0" lang="en-US" sz="1200" b="1" i="0" u="none" strike="noStrike" kern="0" cap="none" spc="0" normalizeH="0" baseline="0" noProof="0" dirty="0" err="1">
                <a:ln>
                  <a:noFill/>
                </a:ln>
                <a:solidFill>
                  <a:sysClr val="windowText" lastClr="000000"/>
                </a:solidFill>
                <a:effectLst/>
                <a:uLnTx/>
                <a:uFillTx/>
              </a:rPr>
              <a:t>NaI</a:t>
            </a:r>
            <a:r>
              <a:rPr kumimoji="0" lang="en-US" sz="1200" b="1" i="0" u="none" strike="noStrike" kern="0" cap="none" spc="0" normalizeH="0" baseline="0" noProof="0" dirty="0">
                <a:ln>
                  <a:noFill/>
                </a:ln>
                <a:solidFill>
                  <a:sysClr val="windowText" lastClr="000000"/>
                </a:solidFill>
                <a:effectLst/>
                <a:uLnTx/>
                <a:uFillTx/>
              </a:rPr>
              <a:t> Scintillation counters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rPr>
              <a:t>(http://www.esrf.eu/home/UsersAndScience/Experiments/XNP/ID01/equipment/detectors/pointdet.html)</a:t>
            </a:r>
          </a:p>
        </p:txBody>
      </p:sp>
    </p:spTree>
    <p:extLst>
      <p:ext uri="{BB962C8B-B14F-4D97-AF65-F5344CB8AC3E}">
        <p14:creationId xmlns:p14="http://schemas.microsoft.com/office/powerpoint/2010/main" val="785629924"/>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5527539"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Detectors</a:t>
            </a:r>
          </a:p>
        </p:txBody>
      </p:sp>
      <p:sp>
        <p:nvSpPr>
          <p:cNvPr id="4" name="TextBox 3"/>
          <p:cNvSpPr txBox="1"/>
          <p:nvPr/>
        </p:nvSpPr>
        <p:spPr>
          <a:xfrm>
            <a:off x="609600" y="1995845"/>
            <a:ext cx="7010400" cy="452431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0" cap="none" spc="0" normalizeH="0" baseline="0" noProof="0" dirty="0">
                <a:ln>
                  <a:noFill/>
                </a:ln>
                <a:solidFill>
                  <a:sysClr val="windowText" lastClr="000000"/>
                </a:solidFill>
                <a:effectLst/>
                <a:uLnTx/>
                <a:uFillTx/>
              </a:rPr>
              <a:t> Area Detectors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Area detectors allow to collect many reflections simultaneously giving inherently quicker data collection for a given crystal, especially if that crystal has a large unit cell with many reflections (“multiplex advantage”). </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ysClr val="windowText" lastClr="000000"/>
              </a:solidFill>
              <a:effectLst/>
              <a:uLnTx/>
              <a:uFillTx/>
            </a:endParaRP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The first area detector was simply a stack of X-ray films which after exposure to the X-rays were developed and then the intensities of the peaks were measured using manual or automated methods. </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ysClr val="windowText" lastClr="000000"/>
              </a:solidFill>
              <a:effectLst/>
              <a:uLnTx/>
              <a:uFillTx/>
            </a:endParaRP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Subsequently, a variety of electronic area detectors were developed: Multi-wire detectors, CCD Cameras, Image plates, CMOS detectors </a:t>
            </a:r>
          </a:p>
          <a:p>
            <a:pPr marL="0" marR="0" lvl="1"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609032646"/>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62600" y="3563510"/>
            <a:ext cx="3117954" cy="1981200"/>
          </a:xfrm>
          <a:prstGeom prst="rect">
            <a:avLst/>
          </a:prstGeom>
        </p:spPr>
      </p:pic>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5527539"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Detectors</a:t>
            </a:r>
          </a:p>
        </p:txBody>
      </p:sp>
      <p:sp>
        <p:nvSpPr>
          <p:cNvPr id="4" name="TextBox 3"/>
          <p:cNvSpPr txBox="1"/>
          <p:nvPr/>
        </p:nvSpPr>
        <p:spPr>
          <a:xfrm>
            <a:off x="609600" y="1995845"/>
            <a:ext cx="5181600" cy="30162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0" cap="none" spc="0" normalizeH="0" baseline="0" noProof="0" dirty="0">
                <a:ln>
                  <a:noFill/>
                </a:ln>
                <a:solidFill>
                  <a:sysClr val="windowText" lastClr="000000"/>
                </a:solidFill>
                <a:effectLst/>
                <a:uLnTx/>
                <a:uFillTx/>
              </a:rPr>
              <a:t> Multi-wire area detectors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742950" marR="0" lvl="1" indent="-28575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Work like an ionizing chamber. A wire detector grid picks up the charge of the ionized gas (e.g. helium)</a:t>
            </a:r>
          </a:p>
          <a:p>
            <a:pPr marL="742950" marR="0" lvl="1" indent="-28575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Best suited for softer X-rays (copper radiation), had been used extensively in protein crystallography</a:t>
            </a:r>
          </a:p>
          <a:p>
            <a:pPr marL="742950" marR="0" lvl="1" indent="-28575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Now mostly obsolete outside specialty physics applications</a:t>
            </a:r>
          </a:p>
        </p:txBody>
      </p:sp>
      <p:sp>
        <p:nvSpPr>
          <p:cNvPr id="6" name="TextBox 5"/>
          <p:cNvSpPr txBox="1"/>
          <p:nvPr/>
        </p:nvSpPr>
        <p:spPr>
          <a:xfrm>
            <a:off x="3962400" y="5544710"/>
            <a:ext cx="4958537"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http://www.nobelprize.org/nobel_prizes/physics/laureates/1992/press.html</a:t>
            </a:r>
          </a:p>
        </p:txBody>
      </p:sp>
    </p:spTree>
    <p:extLst>
      <p:ext uri="{BB962C8B-B14F-4D97-AF65-F5344CB8AC3E}">
        <p14:creationId xmlns:p14="http://schemas.microsoft.com/office/powerpoint/2010/main" val="3734255065"/>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5527539"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Detectors</a:t>
            </a:r>
          </a:p>
        </p:txBody>
      </p:sp>
      <p:sp>
        <p:nvSpPr>
          <p:cNvPr id="4" name="TextBox 3"/>
          <p:cNvSpPr txBox="1"/>
          <p:nvPr/>
        </p:nvSpPr>
        <p:spPr>
          <a:xfrm>
            <a:off x="609600" y="2022515"/>
            <a:ext cx="8229600" cy="4247317"/>
          </a:xfrm>
          <a:prstGeom prst="rect">
            <a:avLst/>
          </a:prstGeom>
          <a:no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0" cap="none" spc="0" normalizeH="0" baseline="0" noProof="0" dirty="0">
                <a:ln>
                  <a:noFill/>
                </a:ln>
                <a:solidFill>
                  <a:sysClr val="windowText" lastClr="000000"/>
                </a:solidFill>
                <a:effectLst/>
                <a:uLnTx/>
                <a:uFillTx/>
              </a:rPr>
              <a:t> Image plates</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0" cap="none" spc="0" normalizeH="0" baseline="0" noProof="0" dirty="0">
              <a:ln>
                <a:noFill/>
              </a:ln>
              <a:solidFill>
                <a:sysClr val="windowText" lastClr="000000"/>
              </a:solidFill>
              <a:effectLst/>
              <a:uLnTx/>
              <a:uFillTx/>
            </a:endParaRP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Early imaging plate systems were more sensitive to Cu radiation </a:t>
            </a:r>
            <a:r>
              <a:rPr kumimoji="0" lang="en-US" sz="1800" b="0" i="0" u="none" strike="noStrike" kern="0" cap="none" spc="0" normalizeH="0" baseline="0" noProof="0" dirty="0">
                <a:ln>
                  <a:noFill/>
                </a:ln>
                <a:solidFill>
                  <a:sysClr val="windowText" lastClr="000000"/>
                </a:solidFill>
                <a:effectLst/>
                <a:uLnTx/>
                <a:uFillTx/>
                <a:sym typeface="Symbol" panose="05050102010706020507" pitchFamily="18" charset="2"/>
              </a:rPr>
              <a:t> </a:t>
            </a:r>
            <a:r>
              <a:rPr kumimoji="0" lang="en-US" sz="1800" b="0" i="0" u="none" strike="noStrike" kern="0" cap="none" spc="0" normalizeH="0" baseline="0" noProof="0" dirty="0">
                <a:ln>
                  <a:noFill/>
                </a:ln>
                <a:solidFill>
                  <a:sysClr val="windowText" lastClr="000000"/>
                </a:solidFill>
                <a:effectLst/>
                <a:uLnTx/>
                <a:uFillTx/>
              </a:rPr>
              <a:t>heavily used in protein crystallography</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High dynamic range (no saturation problem, weak and intense data can be measured at the same time)</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Can be build in essentially any size and shape (large and curved detectors can be build)</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No cooling needed</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Long read-out times (ca. 1 minute per image) </a:t>
            </a:r>
          </a:p>
          <a:p>
            <a:pPr marL="742950" marR="0" lvl="1" indent="-285750"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0" cap="none" spc="0" normalizeH="0" baseline="0" noProof="0" dirty="0">
                <a:ln>
                  <a:noFill/>
                </a:ln>
                <a:solidFill>
                  <a:sysClr val="windowText" lastClr="000000"/>
                </a:solidFill>
                <a:effectLst/>
                <a:uLnTx/>
                <a:uFillTx/>
                <a:sym typeface="Symbol" panose="05050102010706020507" pitchFamily="18" charset="2"/>
              </a:rPr>
              <a:t>not well suited for fast and high throughput data collection</a:t>
            </a:r>
          </a:p>
          <a:p>
            <a:pPr marL="742950" marR="0" lvl="1" indent="-285750"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0" cap="none" spc="0" normalizeH="0" baseline="0" noProof="0" dirty="0">
                <a:ln>
                  <a:noFill/>
                </a:ln>
                <a:solidFill>
                  <a:sysClr val="windowText" lastClr="000000"/>
                </a:solidFill>
                <a:effectLst/>
                <a:uLnTx/>
                <a:uFillTx/>
                <a:sym typeface="Symbol" panose="05050102010706020507" pitchFamily="18" charset="2"/>
              </a:rPr>
              <a:t>Large frame widths are used to avoid as many read-out cycles as possible: overlap of reflections on images becomes a problem</a:t>
            </a:r>
            <a:endParaRPr kumimoji="0" lang="en-US" sz="1800" b="0" i="0" u="none" strike="noStrike" kern="0" cap="none" spc="0" normalizeH="0" baseline="0" noProof="0" dirty="0">
              <a:ln>
                <a:noFill/>
              </a:ln>
              <a:solidFill>
                <a:sysClr val="windowText" lastClr="000000"/>
              </a:solidFill>
              <a:effectLst/>
              <a:uLnTx/>
              <a:uFillTx/>
            </a:endParaRPr>
          </a:p>
          <a:p>
            <a:pPr marL="742950" marR="0" lvl="1" indent="-285750" defTabSz="91440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1800" b="0" i="0" u="none" strike="noStrike" kern="0" cap="none" spc="0" normalizeH="0" baseline="0" noProof="0" dirty="0">
              <a:ln>
                <a:noFill/>
              </a:ln>
              <a:solidFill>
                <a:sysClr val="windowText" lastClr="000000"/>
              </a:solidFill>
              <a:effectLst/>
              <a:uLnTx/>
              <a:uFillTx/>
            </a:endParaRP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456070124"/>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5527539"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Detectors</a:t>
            </a:r>
          </a:p>
        </p:txBody>
      </p:sp>
      <p:sp>
        <p:nvSpPr>
          <p:cNvPr id="4" name="TextBox 3"/>
          <p:cNvSpPr txBox="1"/>
          <p:nvPr/>
        </p:nvSpPr>
        <p:spPr>
          <a:xfrm>
            <a:off x="609600" y="2022515"/>
            <a:ext cx="8229600" cy="923330"/>
          </a:xfrm>
          <a:prstGeom prst="rect">
            <a:avLst/>
          </a:prstGeom>
          <a:no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0" cap="none" spc="0" normalizeH="0" baseline="0" noProof="0" dirty="0">
                <a:ln>
                  <a:noFill/>
                </a:ln>
                <a:solidFill>
                  <a:sysClr val="windowText" lastClr="000000"/>
                </a:solidFill>
                <a:effectLst/>
                <a:uLnTx/>
                <a:uFillTx/>
              </a:rPr>
              <a:t> Image plates</a:t>
            </a:r>
          </a:p>
          <a:p>
            <a:pPr marL="0" marR="0" lvl="1"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6" name="Picture 5"/>
          <p:cNvPicPr>
            <a:picLocks noChangeAspect="1"/>
          </p:cNvPicPr>
          <p:nvPr/>
        </p:nvPicPr>
        <p:blipFill>
          <a:blip r:embed="rId2"/>
          <a:stretch>
            <a:fillRect/>
          </a:stretch>
        </p:blipFill>
        <p:spPr>
          <a:xfrm>
            <a:off x="4641314" y="1905000"/>
            <a:ext cx="3797085" cy="3733800"/>
          </a:xfrm>
          <a:prstGeom prst="rect">
            <a:avLst/>
          </a:prstGeom>
        </p:spPr>
      </p:pic>
      <p:sp>
        <p:nvSpPr>
          <p:cNvPr id="7" name="TextBox 6"/>
          <p:cNvSpPr txBox="1"/>
          <p:nvPr/>
        </p:nvSpPr>
        <p:spPr>
          <a:xfrm>
            <a:off x="4495800" y="5765006"/>
            <a:ext cx="4538230"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https://sites.utexas.edu/chem-x-ray/instruments/rigaku-r-axis-spider/</a:t>
            </a:r>
          </a:p>
        </p:txBody>
      </p:sp>
      <p:pic>
        <p:nvPicPr>
          <p:cNvPr id="8" name="Picture 7"/>
          <p:cNvPicPr>
            <a:picLocks noChangeAspect="1"/>
          </p:cNvPicPr>
          <p:nvPr/>
        </p:nvPicPr>
        <p:blipFill>
          <a:blip r:embed="rId3"/>
          <a:stretch>
            <a:fillRect/>
          </a:stretch>
        </p:blipFill>
        <p:spPr>
          <a:xfrm>
            <a:off x="228600" y="2743200"/>
            <a:ext cx="4209418" cy="2362200"/>
          </a:xfrm>
          <a:prstGeom prst="rect">
            <a:avLst/>
          </a:prstGeom>
        </p:spPr>
      </p:pic>
      <p:sp>
        <p:nvSpPr>
          <p:cNvPr id="9" name="TextBox 8"/>
          <p:cNvSpPr txBox="1"/>
          <p:nvPr/>
        </p:nvSpPr>
        <p:spPr>
          <a:xfrm>
            <a:off x="65220" y="5135820"/>
            <a:ext cx="4536178"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http://www.cat.ernet.in/technology/accel/srul/beamlines/edxrd.html</a:t>
            </a:r>
          </a:p>
        </p:txBody>
      </p:sp>
    </p:spTree>
    <p:extLst>
      <p:ext uri="{BB962C8B-B14F-4D97-AF65-F5344CB8AC3E}">
        <p14:creationId xmlns:p14="http://schemas.microsoft.com/office/powerpoint/2010/main" val="395223363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5527539"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Detectors</a:t>
            </a:r>
          </a:p>
        </p:txBody>
      </p:sp>
      <p:sp>
        <p:nvSpPr>
          <p:cNvPr id="4" name="TextBox 3"/>
          <p:cNvSpPr txBox="1"/>
          <p:nvPr/>
        </p:nvSpPr>
        <p:spPr>
          <a:xfrm>
            <a:off x="381000" y="1447800"/>
            <a:ext cx="8458200" cy="5355312"/>
          </a:xfrm>
          <a:prstGeom prst="rect">
            <a:avLst/>
          </a:prstGeom>
          <a:no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0" cap="none" spc="0" normalizeH="0" baseline="0" noProof="0" dirty="0">
                <a:ln>
                  <a:noFill/>
                </a:ln>
                <a:solidFill>
                  <a:sysClr val="windowText" lastClr="000000"/>
                </a:solidFill>
                <a:effectLst/>
                <a:uLnTx/>
                <a:uFillTx/>
              </a:rPr>
              <a:t> CCD (charge coupled device) detectors</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0" cap="none" spc="0" normalizeH="0" baseline="0" noProof="0" dirty="0">
              <a:ln>
                <a:noFill/>
              </a:ln>
              <a:solidFill>
                <a:sysClr val="windowText" lastClr="000000"/>
              </a:solidFill>
              <a:effectLst/>
              <a:uLnTx/>
              <a:uFillTx/>
            </a:endParaRP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CCD detectors use a phosphorescent screen (“phosphor”) coupled optically to a CCD chip. High energy X-rays are absorbed by the phosphor and converted into low energy light photons that can be detected by the CCD chip (same as in many digital cameras). </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err="1">
                <a:ln>
                  <a:noFill/>
                </a:ln>
                <a:solidFill>
                  <a:sysClr val="windowText" lastClr="000000"/>
                </a:solidFill>
                <a:effectLst/>
                <a:uLnTx/>
                <a:uFillTx/>
              </a:rPr>
              <a:t>Demagnifying</a:t>
            </a:r>
            <a:r>
              <a:rPr kumimoji="0" lang="en-US" sz="1800" b="0" i="0" u="none" strike="noStrike" kern="0" cap="none" spc="0" normalizeH="0" baseline="0" noProof="0" dirty="0">
                <a:ln>
                  <a:noFill/>
                </a:ln>
                <a:solidFill>
                  <a:sysClr val="windowText" lastClr="000000"/>
                </a:solidFill>
                <a:effectLst/>
                <a:uLnTx/>
                <a:uFillTx/>
              </a:rPr>
              <a:t> lens-coupled optics or tapered fiber reduction optics are often used </a:t>
            </a:r>
            <a:r>
              <a:rPr kumimoji="0" lang="en-US" sz="1800" b="0" i="0" u="none" strike="noStrike" kern="0" cap="none" spc="0" normalizeH="0" baseline="0" noProof="0" dirty="0">
                <a:ln>
                  <a:noFill/>
                </a:ln>
                <a:solidFill>
                  <a:sysClr val="windowText" lastClr="000000"/>
                </a:solidFill>
                <a:effectLst/>
                <a:uLnTx/>
                <a:uFillTx/>
                <a:sym typeface="Symbol" panose="05050102010706020507" pitchFamily="18" charset="2"/>
              </a:rPr>
              <a:t> </a:t>
            </a:r>
            <a:r>
              <a:rPr kumimoji="0" lang="en-US" sz="1800" b="0" i="0" u="none" strike="noStrike" kern="0" cap="none" spc="0" normalizeH="0" baseline="0" noProof="0" dirty="0">
                <a:ln>
                  <a:noFill/>
                </a:ln>
                <a:solidFill>
                  <a:sysClr val="windowText" lastClr="000000"/>
                </a:solidFill>
                <a:effectLst/>
                <a:uLnTx/>
                <a:uFillTx/>
              </a:rPr>
              <a:t>less efficient light transfer in early models. </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CCD chips need to be cooled (typically to &lt; -50</a:t>
            </a:r>
            <a:r>
              <a:rPr kumimoji="0" lang="en-US" sz="1800" b="0" i="0" u="none" strike="noStrike" kern="0" cap="none" spc="0" normalizeH="0" baseline="0" noProof="0" dirty="0">
                <a:ln>
                  <a:noFill/>
                </a:ln>
                <a:solidFill>
                  <a:sysClr val="windowText" lastClr="000000"/>
                </a:solidFill>
                <a:effectLst/>
                <a:uLnTx/>
                <a:uFillTx/>
                <a:sym typeface="Symbol" panose="05050102010706020507" pitchFamily="18" charset="2"/>
              </a:rPr>
              <a:t>C). Chiller needed. </a:t>
            </a:r>
            <a:endParaRPr kumimoji="0" lang="en-US" sz="1800" b="0" i="0" u="none" strike="noStrike" kern="0" cap="none" spc="0" normalizeH="0" baseline="0" noProof="0" dirty="0">
              <a:ln>
                <a:noFill/>
              </a:ln>
              <a:solidFill>
                <a:sysClr val="windowText" lastClr="000000"/>
              </a:solidFill>
              <a:effectLst/>
              <a:uLnTx/>
              <a:uFillTx/>
            </a:endParaRP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Building large CCDs is a challenge and expensive. Often several chips have to be combined and they need to be flat </a:t>
            </a:r>
            <a:r>
              <a:rPr kumimoji="0" lang="en-US" sz="1800" b="0" i="0" u="none" strike="noStrike" kern="0" cap="none" spc="0" normalizeH="0" baseline="0" noProof="0" dirty="0">
                <a:ln>
                  <a:noFill/>
                </a:ln>
                <a:solidFill>
                  <a:sysClr val="windowText" lastClr="000000"/>
                </a:solidFill>
                <a:effectLst/>
                <a:uLnTx/>
                <a:uFillTx/>
                <a:sym typeface="Symbol" panose="05050102010706020507" pitchFamily="18" charset="2"/>
              </a:rPr>
              <a:t> </a:t>
            </a:r>
            <a:r>
              <a:rPr kumimoji="0" lang="en-US" sz="1800" b="0" i="0" u="none" strike="noStrike" kern="0" cap="none" spc="0" normalizeH="0" baseline="0" noProof="0" dirty="0">
                <a:ln>
                  <a:noFill/>
                </a:ln>
                <a:solidFill>
                  <a:sysClr val="windowText" lastClr="000000"/>
                </a:solidFill>
                <a:effectLst/>
                <a:uLnTx/>
                <a:uFillTx/>
              </a:rPr>
              <a:t>Not well suited for long wavelengths (copper radiation).</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Photons from the phosphor tend to spread into adjacent pixels (especially for intense peaks).</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Early CCD had a low dynamic range </a:t>
            </a:r>
            <a:r>
              <a:rPr kumimoji="0" lang="en-US" sz="1800" b="0" i="0" u="none" strike="noStrike" kern="0" cap="none" spc="0" normalizeH="0" baseline="0" noProof="0" dirty="0">
                <a:ln>
                  <a:noFill/>
                </a:ln>
                <a:solidFill>
                  <a:sysClr val="windowText" lastClr="000000"/>
                </a:solidFill>
                <a:effectLst/>
                <a:uLnTx/>
                <a:uFillTx/>
                <a:sym typeface="Symbol" panose="05050102010706020507" pitchFamily="18" charset="2"/>
              </a:rPr>
              <a:t> </a:t>
            </a:r>
            <a:r>
              <a:rPr kumimoji="0" lang="en-US" sz="1800" b="0" i="0" u="none" strike="noStrike" kern="0" cap="none" spc="0" normalizeH="0" baseline="0" noProof="0" dirty="0">
                <a:ln>
                  <a:noFill/>
                </a:ln>
                <a:solidFill>
                  <a:sysClr val="windowText" lastClr="000000"/>
                </a:solidFill>
                <a:effectLst/>
                <a:uLnTx/>
                <a:uFillTx/>
              </a:rPr>
              <a:t>saturation problem, attenuators or fast scans needed to collect weak and intense data beside each other</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Can be tuned to any X-ray wavelength </a:t>
            </a:r>
            <a:r>
              <a:rPr kumimoji="0" lang="en-US" sz="1800" b="0" i="0" u="none" strike="noStrike" kern="0" cap="none" spc="0" normalizeH="0" baseline="0" noProof="0" dirty="0">
                <a:ln>
                  <a:noFill/>
                </a:ln>
                <a:solidFill>
                  <a:sysClr val="windowText" lastClr="000000"/>
                </a:solidFill>
                <a:effectLst/>
                <a:uLnTx/>
                <a:uFillTx/>
                <a:sym typeface="Symbol" panose="05050102010706020507" pitchFamily="18" charset="2"/>
              </a:rPr>
              <a:t> </a:t>
            </a:r>
            <a:r>
              <a:rPr kumimoji="0" lang="en-US" sz="1800" b="0" i="0" u="none" strike="noStrike" kern="0" cap="none" spc="0" normalizeH="0" baseline="0" noProof="0" dirty="0">
                <a:ln>
                  <a:noFill/>
                </a:ln>
                <a:solidFill>
                  <a:sysClr val="windowText" lastClr="000000"/>
                </a:solidFill>
                <a:effectLst/>
                <a:uLnTx/>
                <a:uFillTx/>
              </a:rPr>
              <a:t>heavily used in small molecule work using Mo-radiation</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Fast read out (few seconds) </a:t>
            </a:r>
            <a:r>
              <a:rPr kumimoji="0" lang="en-US" sz="1800" b="0" i="0" u="none" strike="noStrike" kern="0" cap="none" spc="0" normalizeH="0" baseline="0" noProof="0" dirty="0">
                <a:ln>
                  <a:noFill/>
                </a:ln>
                <a:solidFill>
                  <a:sysClr val="windowText" lastClr="000000"/>
                </a:solidFill>
                <a:effectLst/>
                <a:uLnTx/>
                <a:uFillTx/>
                <a:sym typeface="Symbol" panose="05050102010706020507" pitchFamily="18" charset="2"/>
              </a:rPr>
              <a:t> narrow frame widths possible</a:t>
            </a: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145915288"/>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5527539"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Detectors</a:t>
            </a:r>
          </a:p>
        </p:txBody>
      </p:sp>
      <p:sp>
        <p:nvSpPr>
          <p:cNvPr id="4" name="TextBox 3"/>
          <p:cNvSpPr txBox="1"/>
          <p:nvPr/>
        </p:nvSpPr>
        <p:spPr>
          <a:xfrm>
            <a:off x="381000" y="1848683"/>
            <a:ext cx="8077200" cy="4524315"/>
          </a:xfrm>
          <a:prstGeom prst="rect">
            <a:avLst/>
          </a:prstGeom>
          <a:no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0" cap="none" spc="0" normalizeH="0" baseline="0" noProof="0" dirty="0">
                <a:ln>
                  <a:noFill/>
                </a:ln>
                <a:solidFill>
                  <a:sysClr val="windowText" lastClr="000000"/>
                </a:solidFill>
                <a:effectLst/>
                <a:uLnTx/>
                <a:uFillTx/>
              </a:rPr>
              <a:t> CMOS (complementary metal–oxide–semiconductor) detectors</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0" cap="none" spc="0" normalizeH="0" baseline="0" noProof="0" dirty="0">
              <a:ln>
                <a:noFill/>
              </a:ln>
              <a:solidFill>
                <a:sysClr val="windowText" lastClr="000000"/>
              </a:solidFill>
              <a:effectLst/>
              <a:uLnTx/>
              <a:uFillTx/>
            </a:endParaRP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A CMOS imaging chip is an active pixel sensor array made using the CMOS semiconductor process. Extra circuitry next to each photo sensor converts the light energy to a voltage. </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Slowly replacing CCD chips. </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Cheaper to make than CCD chips; large area CMOS detectors possible </a:t>
            </a:r>
            <a:r>
              <a:rPr kumimoji="0" lang="en-US" sz="1800" b="0" i="0" u="none" strike="noStrike" kern="0" cap="none" spc="0" normalizeH="0" baseline="0" noProof="0" dirty="0">
                <a:ln>
                  <a:noFill/>
                </a:ln>
                <a:solidFill>
                  <a:sysClr val="windowText" lastClr="000000"/>
                </a:solidFill>
                <a:effectLst/>
                <a:uLnTx/>
                <a:uFillTx/>
                <a:sym typeface="Symbol" panose="05050102010706020507" pitchFamily="18" charset="2"/>
              </a:rPr>
              <a:t> </a:t>
            </a:r>
            <a:r>
              <a:rPr kumimoji="0" lang="en-US" sz="1800" b="0" i="0" u="none" strike="noStrike" kern="0" cap="none" spc="0" normalizeH="0" baseline="0" noProof="0" dirty="0">
                <a:ln>
                  <a:noFill/>
                </a:ln>
                <a:solidFill>
                  <a:sysClr val="windowText" lastClr="000000"/>
                </a:solidFill>
                <a:effectLst/>
                <a:uLnTx/>
                <a:uFillTx/>
              </a:rPr>
              <a:t>Well suited for short and long wavelengths (dual wavelength instruments)</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Less cooling needed </a:t>
            </a:r>
            <a:r>
              <a:rPr kumimoji="0" lang="en-US" sz="1800" b="0" i="0" u="none" strike="noStrike" kern="0" cap="none" spc="0" normalizeH="0" baseline="0" noProof="0" dirty="0">
                <a:ln>
                  <a:noFill/>
                </a:ln>
                <a:solidFill>
                  <a:sysClr val="windowText" lastClr="000000"/>
                </a:solidFill>
                <a:effectLst/>
                <a:uLnTx/>
                <a:uFillTx/>
                <a:sym typeface="Symbol" panose="05050102010706020507" pitchFamily="18" charset="2"/>
              </a:rPr>
              <a:t> air cooled, no chiller</a:t>
            </a:r>
            <a:endParaRPr kumimoji="0" lang="en-US" sz="1800" b="0" i="0" u="none" strike="noStrike" kern="0" cap="none" spc="0" normalizeH="0" baseline="0" noProof="0" dirty="0">
              <a:ln>
                <a:noFill/>
              </a:ln>
              <a:solidFill>
                <a:sysClr val="windowText" lastClr="000000"/>
              </a:solidFill>
              <a:effectLst/>
              <a:uLnTx/>
              <a:uFillTx/>
            </a:endParaRP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Photons do not spread into adjacent pixels </a:t>
            </a:r>
            <a:r>
              <a:rPr kumimoji="0" lang="en-US" sz="1800" b="0" i="0" u="none" strike="noStrike" kern="0" cap="none" spc="0" normalizeH="0" baseline="0" noProof="0" dirty="0">
                <a:ln>
                  <a:noFill/>
                </a:ln>
                <a:solidFill>
                  <a:sysClr val="windowText" lastClr="000000"/>
                </a:solidFill>
                <a:effectLst/>
                <a:uLnTx/>
                <a:uFillTx/>
                <a:sym typeface="Symbol" panose="05050102010706020507" pitchFamily="18" charset="2"/>
              </a:rPr>
              <a:t>  no smearing</a:t>
            </a:r>
            <a:endParaRPr kumimoji="0" lang="en-US" sz="1800" b="0" i="0" u="none" strike="noStrike" kern="0" cap="none" spc="0" normalizeH="0" baseline="0" noProof="0" dirty="0">
              <a:ln>
                <a:noFill/>
              </a:ln>
              <a:solidFill>
                <a:sysClr val="windowText" lastClr="000000"/>
              </a:solidFill>
              <a:effectLst/>
              <a:uLnTx/>
              <a:uFillTx/>
            </a:endParaRP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Early models had low dynamic range </a:t>
            </a:r>
            <a:r>
              <a:rPr kumimoji="0" lang="en-US" sz="1800" b="0" i="0" u="none" strike="noStrike" kern="0" cap="none" spc="0" normalizeH="0" baseline="0" noProof="0" dirty="0">
                <a:ln>
                  <a:noFill/>
                </a:ln>
                <a:solidFill>
                  <a:sysClr val="windowText" lastClr="000000"/>
                </a:solidFill>
                <a:effectLst/>
                <a:uLnTx/>
                <a:uFillTx/>
                <a:sym typeface="Symbol" panose="05050102010706020507" pitchFamily="18" charset="2"/>
              </a:rPr>
              <a:t> </a:t>
            </a:r>
            <a:r>
              <a:rPr kumimoji="0" lang="en-US" sz="1800" b="0" i="0" u="none" strike="noStrike" kern="0" cap="none" spc="0" normalizeH="0" baseline="0" noProof="0" dirty="0">
                <a:ln>
                  <a:noFill/>
                </a:ln>
                <a:solidFill>
                  <a:sysClr val="windowText" lastClr="000000"/>
                </a:solidFill>
                <a:effectLst/>
                <a:uLnTx/>
                <a:uFillTx/>
              </a:rPr>
              <a:t>saturation problem, attenuators or fast scans needed to collect weak and intense data at the same time</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Ultra-Fast read out (</a:t>
            </a:r>
            <a:r>
              <a:rPr kumimoji="0" lang="en-US" sz="1800" b="0" i="0" u="none" strike="noStrike" kern="0" cap="none" spc="0" normalizeH="0" baseline="0" noProof="0" dirty="0">
                <a:ln>
                  <a:noFill/>
                </a:ln>
                <a:solidFill>
                  <a:sysClr val="windowText" lastClr="000000"/>
                </a:solidFill>
                <a:effectLst/>
                <a:uLnTx/>
                <a:uFillTx/>
                <a:sym typeface="Symbol" panose="05050102010706020507" pitchFamily="18" charset="2"/>
              </a:rPr>
              <a:t>“shutterless operation”</a:t>
            </a:r>
            <a:r>
              <a:rPr kumimoji="0" lang="en-US" sz="1800" b="0" i="0" u="none" strike="noStrike" kern="0" cap="none" spc="0" normalizeH="0" baseline="0" noProof="0" dirty="0">
                <a:ln>
                  <a:noFill/>
                </a:ln>
                <a:solidFill>
                  <a:sysClr val="windowText" lastClr="000000"/>
                </a:solidFill>
                <a:effectLst/>
                <a:uLnTx/>
                <a:uFillTx/>
              </a:rPr>
              <a:t>) </a:t>
            </a:r>
            <a:r>
              <a:rPr kumimoji="0" lang="en-US" sz="1800" b="0" i="0" u="none" strike="noStrike" kern="0" cap="none" spc="0" normalizeH="0" baseline="0" noProof="0" dirty="0">
                <a:ln>
                  <a:noFill/>
                </a:ln>
                <a:solidFill>
                  <a:sysClr val="windowText" lastClr="000000"/>
                </a:solidFill>
                <a:effectLst/>
                <a:uLnTx/>
                <a:uFillTx/>
                <a:sym typeface="Symbol" panose="05050102010706020507" pitchFamily="18" charset="2"/>
              </a:rPr>
              <a:t> narrow frame widths possible </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sym typeface="Symbol" panose="05050102010706020507" pitchFamily="18" charset="2"/>
              </a:rPr>
              <a:t>Latest models now exceed the quality of CCD detectors (single photon counting detectors, better dynamic range)</a:t>
            </a: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455703081"/>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5527539"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Detectors</a:t>
            </a:r>
          </a:p>
        </p:txBody>
      </p:sp>
      <p:sp>
        <p:nvSpPr>
          <p:cNvPr id="4" name="TextBox 3"/>
          <p:cNvSpPr txBox="1"/>
          <p:nvPr/>
        </p:nvSpPr>
        <p:spPr>
          <a:xfrm>
            <a:off x="533400" y="1805225"/>
            <a:ext cx="8458200" cy="369332"/>
          </a:xfrm>
          <a:prstGeom prst="rect">
            <a:avLst/>
          </a:prstGeom>
          <a:no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0" cap="none" spc="0" normalizeH="0" baseline="0" noProof="0" dirty="0">
                <a:ln>
                  <a:noFill/>
                </a:ln>
                <a:solidFill>
                  <a:sysClr val="windowText" lastClr="000000"/>
                </a:solidFill>
                <a:effectLst/>
                <a:uLnTx/>
                <a:uFillTx/>
              </a:rPr>
              <a:t> CCD and CMOS detectors</a:t>
            </a:r>
          </a:p>
        </p:txBody>
      </p:sp>
      <p:sp>
        <p:nvSpPr>
          <p:cNvPr id="2" name="TextBox 1"/>
          <p:cNvSpPr txBox="1"/>
          <p:nvPr/>
        </p:nvSpPr>
        <p:spPr>
          <a:xfrm>
            <a:off x="304800" y="5837386"/>
            <a:ext cx="2954270"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rPr>
              <a:t>Bruker Apex II CCD detector (discontinued) </a:t>
            </a:r>
          </a:p>
        </p:txBody>
      </p:sp>
      <p:pic>
        <p:nvPicPr>
          <p:cNvPr id="7" name="Picture 6"/>
          <p:cNvPicPr>
            <a:picLocks noChangeAspect="1"/>
          </p:cNvPicPr>
          <p:nvPr/>
        </p:nvPicPr>
        <p:blipFill>
          <a:blip r:embed="rId2"/>
          <a:stretch>
            <a:fillRect/>
          </a:stretch>
        </p:blipFill>
        <p:spPr>
          <a:xfrm>
            <a:off x="4484494" y="2812771"/>
            <a:ext cx="3305289" cy="3222656"/>
          </a:xfrm>
          <a:prstGeom prst="rect">
            <a:avLst/>
          </a:prstGeom>
        </p:spPr>
      </p:pic>
      <p:sp>
        <p:nvSpPr>
          <p:cNvPr id="8" name="TextBox 7"/>
          <p:cNvSpPr txBox="1"/>
          <p:nvPr/>
        </p:nvSpPr>
        <p:spPr>
          <a:xfrm>
            <a:off x="4943475" y="5862935"/>
            <a:ext cx="366712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rPr>
              <a:t>Bruker Photon CMOS detector (&gt; four times the pixel size of Apex II) </a:t>
            </a:r>
          </a:p>
        </p:txBody>
      </p:sp>
      <p:pic>
        <p:nvPicPr>
          <p:cNvPr id="9" name="Picture 8"/>
          <p:cNvPicPr>
            <a:picLocks noChangeAspect="1"/>
          </p:cNvPicPr>
          <p:nvPr/>
        </p:nvPicPr>
        <p:blipFill>
          <a:blip r:embed="rId3"/>
          <a:stretch>
            <a:fillRect/>
          </a:stretch>
        </p:blipFill>
        <p:spPr>
          <a:xfrm>
            <a:off x="594484" y="3305344"/>
            <a:ext cx="3105150" cy="2400300"/>
          </a:xfrm>
          <a:prstGeom prst="rect">
            <a:avLst/>
          </a:prstGeom>
        </p:spPr>
      </p:pic>
    </p:spTree>
    <p:extLst>
      <p:ext uri="{BB962C8B-B14F-4D97-AF65-F5344CB8AC3E}">
        <p14:creationId xmlns:p14="http://schemas.microsoft.com/office/powerpoint/2010/main" val="28304887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457200" y="1143000"/>
            <a:ext cx="7848600" cy="769441"/>
          </a:xfrm>
          <a:prstGeom prst="rect">
            <a:avLst/>
          </a:prstGeom>
          <a:noFill/>
        </p:spPr>
        <p:txBody>
          <a:bodyPr wrap="square" rtlCol="0">
            <a:spAutoFit/>
          </a:bodyPr>
          <a:lstStyle/>
          <a:p>
            <a:r>
              <a:rPr lang="en-US" sz="2400" b="1" dirty="0"/>
              <a:t>Finding Miller Indices for a Crystal Plane - Example:</a:t>
            </a:r>
          </a:p>
          <a:p>
            <a:endParaRPr lang="en-US" sz="2000" dirty="0"/>
          </a:p>
        </p:txBody>
      </p:sp>
      <p:pic>
        <p:nvPicPr>
          <p:cNvPr id="2" name="Picture 1"/>
          <p:cNvPicPr>
            <a:picLocks noChangeAspect="1"/>
          </p:cNvPicPr>
          <p:nvPr/>
        </p:nvPicPr>
        <p:blipFill>
          <a:blip r:embed="rId2"/>
          <a:stretch>
            <a:fillRect/>
          </a:stretch>
        </p:blipFill>
        <p:spPr>
          <a:xfrm>
            <a:off x="132979" y="2209800"/>
            <a:ext cx="3964122" cy="3416521"/>
          </a:xfrm>
          <a:prstGeom prst="rect">
            <a:avLst/>
          </a:prstGeom>
        </p:spPr>
      </p:pic>
      <p:sp>
        <p:nvSpPr>
          <p:cNvPr id="4" name="Rectangle 3"/>
          <p:cNvSpPr/>
          <p:nvPr/>
        </p:nvSpPr>
        <p:spPr>
          <a:xfrm>
            <a:off x="4267200" y="2743200"/>
            <a:ext cx="4572000" cy="2215991"/>
          </a:xfrm>
          <a:prstGeom prst="rect">
            <a:avLst/>
          </a:prstGeom>
        </p:spPr>
        <p:txBody>
          <a:bodyPr>
            <a:spAutoFit/>
          </a:bodyPr>
          <a:lstStyle/>
          <a:p>
            <a:r>
              <a:rPr lang="en-US" dirty="0"/>
              <a:t>• Plane cuts cell edges a, b, &amp; c at:</a:t>
            </a:r>
          </a:p>
          <a:p>
            <a:endParaRPr lang="en-US" dirty="0"/>
          </a:p>
          <a:p>
            <a:r>
              <a:rPr lang="en-US" sz="2400" dirty="0">
                <a:sym typeface="Symbol" panose="05050102010706020507" pitchFamily="18" charset="2"/>
              </a:rPr>
              <a:t></a:t>
            </a:r>
            <a:r>
              <a:rPr lang="en-US" dirty="0"/>
              <a:t>, 0.5, </a:t>
            </a:r>
            <a:r>
              <a:rPr lang="en-US" sz="2400" dirty="0">
                <a:sym typeface="Symbol" panose="05050102010706020507" pitchFamily="18" charset="2"/>
              </a:rPr>
              <a:t></a:t>
            </a:r>
          </a:p>
          <a:p>
            <a:endParaRPr lang="en-US" dirty="0"/>
          </a:p>
          <a:p>
            <a:r>
              <a:rPr lang="en-US" dirty="0"/>
              <a:t>• Miller indices of the plane are:</a:t>
            </a:r>
          </a:p>
          <a:p>
            <a:endParaRPr lang="en-US" dirty="0"/>
          </a:p>
          <a:p>
            <a:r>
              <a:rPr lang="en-US" dirty="0"/>
              <a:t>(1/</a:t>
            </a:r>
            <a:r>
              <a:rPr lang="en-US" sz="2400" dirty="0">
                <a:sym typeface="Symbol" panose="05050102010706020507" pitchFamily="18" charset="2"/>
              </a:rPr>
              <a:t></a:t>
            </a:r>
            <a:r>
              <a:rPr lang="en-US" dirty="0"/>
              <a:t>, 1/0.5, 1/</a:t>
            </a:r>
            <a:r>
              <a:rPr lang="en-US" sz="2400" dirty="0">
                <a:sym typeface="Symbol" panose="05050102010706020507" pitchFamily="18" charset="2"/>
              </a:rPr>
              <a:t></a:t>
            </a:r>
            <a:r>
              <a:rPr lang="en-US" dirty="0"/>
              <a:t>) = (0 2 0)</a:t>
            </a:r>
          </a:p>
        </p:txBody>
      </p:sp>
    </p:spTree>
    <p:extLst>
      <p:ext uri="{BB962C8B-B14F-4D97-AF65-F5344CB8AC3E}">
        <p14:creationId xmlns:p14="http://schemas.microsoft.com/office/powerpoint/2010/main" val="1840619955"/>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5527539"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Detectors</a:t>
            </a:r>
          </a:p>
        </p:txBody>
      </p:sp>
      <p:sp>
        <p:nvSpPr>
          <p:cNvPr id="4" name="TextBox 3"/>
          <p:cNvSpPr txBox="1"/>
          <p:nvPr/>
        </p:nvSpPr>
        <p:spPr>
          <a:xfrm>
            <a:off x="628650" y="1805225"/>
            <a:ext cx="7239000" cy="3139321"/>
          </a:xfrm>
          <a:prstGeom prst="rect">
            <a:avLst/>
          </a:prstGeom>
          <a:noFill/>
        </p:spPr>
        <p:txBody>
          <a:bodyPr wrap="square" rtlCol="0">
            <a:spAutoFit/>
          </a:bodyPr>
          <a:lstStyle/>
          <a:p>
            <a:pPr marL="0" lvl="1">
              <a:defRPr/>
            </a:pPr>
            <a:r>
              <a:rPr lang="en-US" dirty="0"/>
              <a:t>Further Reading:</a:t>
            </a:r>
          </a:p>
          <a:p>
            <a:pPr marL="0" lvl="1">
              <a:buFont typeface="Wingdings" pitchFamily="2" charset="2"/>
              <a:buChar char="v"/>
              <a:defRPr/>
            </a:pPr>
            <a:endParaRPr lang="en-US" dirty="0"/>
          </a:p>
          <a:p>
            <a:pPr lvl="1" indent="-457200">
              <a:buFont typeface="Wingdings" pitchFamily="2" charset="2"/>
              <a:buChar char="v"/>
              <a:defRPr/>
            </a:pPr>
            <a:r>
              <a:rPr lang="en-US" dirty="0"/>
              <a:t>"Two-dimensional X-ray Diffraction" Bob He, Wiley; 2 edition 2018, Chapter 4, </a:t>
            </a:r>
            <a:r>
              <a:rPr lang="en-US"/>
              <a:t>X-ray Detectors.</a:t>
            </a:r>
            <a:endParaRPr lang="en-US" dirty="0"/>
          </a:p>
          <a:p>
            <a:pPr lvl="1" indent="-457200">
              <a:buFont typeface="Wingdings" pitchFamily="2" charset="2"/>
              <a:buChar char="v"/>
              <a:defRPr/>
            </a:pPr>
            <a:endParaRPr lang="en-US" dirty="0"/>
          </a:p>
          <a:p>
            <a:pPr lvl="1" indent="-457200">
              <a:buFont typeface="Wingdings" pitchFamily="2" charset="2"/>
              <a:buChar char="v"/>
              <a:defRPr/>
            </a:pPr>
            <a:r>
              <a:rPr lang="de-DE" kern="0" dirty="0">
                <a:solidFill>
                  <a:sysClr val="windowText" lastClr="000000"/>
                </a:solidFill>
              </a:rPr>
              <a:t>Single-Photon Imaging, Peter Seitz, Albert J. P. Theuwissen (Editors), 354 pages, Springer, 2011.</a:t>
            </a:r>
          </a:p>
          <a:p>
            <a:pPr lvl="1" indent="-457200">
              <a:buFont typeface="Wingdings" pitchFamily="2" charset="2"/>
              <a:buChar char="v"/>
              <a:defRPr/>
            </a:pPr>
            <a:endParaRPr lang="de-DE" kern="0" dirty="0">
              <a:solidFill>
                <a:sysClr val="windowText" lastClr="000000"/>
              </a:solidFill>
            </a:endParaRPr>
          </a:p>
          <a:p>
            <a:pPr lvl="1" indent="-457200">
              <a:buFont typeface="Wingdings" pitchFamily="2" charset="2"/>
              <a:buChar char="v"/>
              <a:defRPr/>
            </a:pPr>
            <a:r>
              <a:rPr lang="en-US" dirty="0"/>
              <a:t>Semiconductor X-Ray Detectors, B. G. Lowe, R. A. </a:t>
            </a:r>
            <a:r>
              <a:rPr lang="en-US" dirty="0" err="1"/>
              <a:t>Sareen</a:t>
            </a:r>
            <a:r>
              <a:rPr lang="en-US" dirty="0"/>
              <a:t>, 624 pages, CRC Press, 2013.</a:t>
            </a:r>
          </a:p>
          <a:p>
            <a:pPr marL="0" lvl="1">
              <a:buFont typeface="Wingdings" pitchFamily="2" charset="2"/>
              <a:buChar char="v"/>
              <a:defRPr/>
            </a:pP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80508066"/>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1775912" y="2819400"/>
            <a:ext cx="5262979" cy="523220"/>
          </a:xfrm>
          <a:prstGeom prst="rect">
            <a:avLst/>
          </a:prstGeom>
          <a:noFill/>
        </p:spPr>
        <p:txBody>
          <a:bodyPr wrap="none" rtlCol="0">
            <a:spAutoFit/>
          </a:bodyPr>
          <a:lstStyle/>
          <a:p>
            <a:pPr algn="ctr"/>
            <a:r>
              <a:rPr kumimoji="0" lang="en-US" sz="2800" b="1" i="0" u="none" strike="noStrike" kern="0" cap="none" spc="0" normalizeH="0" baseline="0" noProof="0" dirty="0">
                <a:ln>
                  <a:noFill/>
                </a:ln>
                <a:solidFill>
                  <a:sysClr val="windowText" lastClr="000000"/>
                </a:solidFill>
                <a:effectLst/>
                <a:uLnTx/>
                <a:uFillTx/>
              </a:rPr>
              <a:t>Absorption Correction and Scaling</a:t>
            </a:r>
            <a:endParaRPr lang="en-US" sz="2800" b="1" dirty="0"/>
          </a:p>
        </p:txBody>
      </p:sp>
    </p:spTree>
    <p:extLst>
      <p:ext uri="{BB962C8B-B14F-4D97-AF65-F5344CB8AC3E}">
        <p14:creationId xmlns:p14="http://schemas.microsoft.com/office/powerpoint/2010/main" val="342439140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3810659"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Absorption Correction and Scaling</a:t>
            </a:r>
          </a:p>
        </p:txBody>
      </p:sp>
      <p:sp>
        <p:nvSpPr>
          <p:cNvPr id="4" name="TextBox 3"/>
          <p:cNvSpPr txBox="1"/>
          <p:nvPr/>
        </p:nvSpPr>
        <p:spPr>
          <a:xfrm>
            <a:off x="533400" y="1805225"/>
            <a:ext cx="8458200" cy="4247317"/>
          </a:xfrm>
          <a:prstGeom prst="rect">
            <a:avLst/>
          </a:prstGeom>
          <a:no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0" cap="none" spc="0" normalizeH="0" baseline="0" noProof="0" dirty="0">
                <a:ln>
                  <a:noFill/>
                </a:ln>
                <a:solidFill>
                  <a:sysClr val="windowText" lastClr="000000"/>
                </a:solidFill>
                <a:effectLst/>
                <a:uLnTx/>
                <a:uFillTx/>
              </a:rPr>
              <a:t> Besides</a:t>
            </a:r>
            <a:r>
              <a:rPr kumimoji="0" lang="en-US" sz="1800" b="0" i="0" u="none" strike="noStrike" kern="0" cap="none" spc="0" normalizeH="0" noProof="0" dirty="0">
                <a:ln>
                  <a:noFill/>
                </a:ln>
                <a:solidFill>
                  <a:sysClr val="windowText" lastClr="000000"/>
                </a:solidFill>
                <a:effectLst/>
                <a:uLnTx/>
                <a:uFillTx/>
              </a:rPr>
              <a:t> being diffracted, </a:t>
            </a:r>
            <a:r>
              <a:rPr kumimoji="0" lang="en-US" sz="1800" b="0" i="0" u="none" strike="noStrike" kern="0" cap="none" spc="0" normalizeH="0" baseline="0" noProof="0" dirty="0">
                <a:ln>
                  <a:noFill/>
                </a:ln>
                <a:solidFill>
                  <a:sysClr val="windowText" lastClr="000000"/>
                </a:solidFill>
                <a:effectLst/>
                <a:uLnTx/>
                <a:uFillTx/>
              </a:rPr>
              <a:t>X-ray radiation</a:t>
            </a:r>
            <a:r>
              <a:rPr kumimoji="0" lang="en-US" sz="1800" b="0" i="0" u="none" strike="noStrike" kern="0" cap="none" spc="0" normalizeH="0" noProof="0" dirty="0">
                <a:ln>
                  <a:noFill/>
                </a:ln>
                <a:solidFill>
                  <a:sysClr val="windowText" lastClr="000000"/>
                </a:solidFill>
                <a:effectLst/>
                <a:uLnTx/>
                <a:uFillTx/>
              </a:rPr>
              <a:t> is also subject to other interactions with matter, such as:</a:t>
            </a:r>
          </a:p>
          <a:p>
            <a:pPr marL="0" marR="0" lvl="1" indent="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0" cap="none" spc="0" normalizeH="0" noProof="0" dirty="0">
              <a:ln>
                <a:noFill/>
              </a:ln>
              <a:solidFill>
                <a:sysClr val="windowText" lastClr="000000"/>
              </a:solidFill>
              <a:effectLst/>
              <a:uLnTx/>
              <a:uFillTx/>
            </a:endParaRPr>
          </a:p>
          <a:p>
            <a:pPr marL="2857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kern="0" baseline="0" dirty="0">
                <a:solidFill>
                  <a:sysClr val="windowText" lastClr="000000"/>
                </a:solidFill>
              </a:rPr>
              <a:t>Absorption</a:t>
            </a:r>
          </a:p>
          <a:p>
            <a:pPr marL="2857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kern="0" baseline="0" dirty="0">
              <a:solidFill>
                <a:sysClr val="windowText" lastClr="000000"/>
              </a:solidFill>
            </a:endParaRPr>
          </a:p>
          <a:p>
            <a:pPr marL="2857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noProof="0" dirty="0">
                <a:ln>
                  <a:noFill/>
                </a:ln>
                <a:solidFill>
                  <a:sysClr val="windowText" lastClr="000000"/>
                </a:solidFill>
                <a:effectLst/>
                <a:uLnTx/>
                <a:uFillTx/>
              </a:rPr>
              <a:t>Fluorescence</a:t>
            </a:r>
          </a:p>
          <a:p>
            <a:pPr marL="2857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kern="0" baseline="0" dirty="0">
              <a:solidFill>
                <a:sysClr val="windowText" lastClr="000000"/>
              </a:solidFill>
            </a:endParaRPr>
          </a:p>
          <a:p>
            <a:pPr marL="0" marR="0" lvl="1" defTabSz="914400" eaLnBrk="1" fontAlgn="auto" latinLnBrk="0" hangingPunct="1">
              <a:lnSpc>
                <a:spcPct val="100000"/>
              </a:lnSpc>
              <a:spcBef>
                <a:spcPts val="0"/>
              </a:spcBef>
              <a:spcAft>
                <a:spcPts val="0"/>
              </a:spcAft>
              <a:buClrTx/>
              <a:buSzTx/>
              <a:tabLst/>
              <a:defRPr/>
            </a:pPr>
            <a:endParaRPr lang="en-US" kern="0" baseline="0" dirty="0">
              <a:solidFill>
                <a:sysClr val="windowText" lastClr="000000"/>
              </a:solidFill>
            </a:endParaRPr>
          </a:p>
          <a:p>
            <a:pPr marL="2857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kern="0" baseline="0" dirty="0">
              <a:solidFill>
                <a:sysClr val="windowText" lastClr="000000"/>
              </a:solidFill>
            </a:endParaRPr>
          </a:p>
          <a:p>
            <a:pPr marL="2857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800" b="0" i="0" u="none" strike="noStrike" kern="0" cap="none" spc="0" normalizeH="0" noProof="0" dirty="0">
                <a:ln>
                  <a:noFill/>
                </a:ln>
                <a:solidFill>
                  <a:sysClr val="windowText" lastClr="000000"/>
                </a:solidFill>
                <a:effectLst/>
                <a:uLnTx/>
                <a:uFillTx/>
              </a:rPr>
              <a:t>For small crystals or crystals of roughly spherical shape these effects can be generally neglected</a:t>
            </a:r>
          </a:p>
          <a:p>
            <a:pPr marL="2857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1800" b="0" i="0" u="none" strike="noStrike" kern="0" cap="none" spc="0" normalizeH="0" noProof="0" dirty="0">
              <a:ln>
                <a:noFill/>
              </a:ln>
              <a:solidFill>
                <a:sysClr val="windowText" lastClr="000000"/>
              </a:solidFill>
              <a:effectLst/>
              <a:uLnTx/>
              <a:uFillTx/>
            </a:endParaRPr>
          </a:p>
          <a:p>
            <a:pPr marL="2857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1800" b="0" i="0" u="none" strike="noStrike" kern="0" cap="none" spc="0" normalizeH="0" noProof="0" dirty="0">
              <a:ln>
                <a:noFill/>
              </a:ln>
              <a:solidFill>
                <a:sysClr val="windowText" lastClr="000000"/>
              </a:solidFill>
              <a:effectLst/>
              <a:uLnTx/>
              <a:uFillTx/>
            </a:endParaRPr>
          </a:p>
          <a:p>
            <a:pPr marL="2857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kern="0" baseline="0" dirty="0">
                <a:solidFill>
                  <a:sysClr val="windowText" lastClr="000000"/>
                </a:solidFill>
              </a:rPr>
              <a:t>For larger crystals, especially</a:t>
            </a:r>
            <a:r>
              <a:rPr lang="en-US" kern="0" dirty="0">
                <a:solidFill>
                  <a:sysClr val="windowText" lastClr="000000"/>
                </a:solidFill>
              </a:rPr>
              <a:t> absorption effects have to be taken into account and corrected for. This process is call </a:t>
            </a:r>
            <a:r>
              <a:rPr lang="en-US" b="1" kern="0" dirty="0">
                <a:solidFill>
                  <a:sysClr val="windowText" lastClr="000000"/>
                </a:solidFill>
              </a:rPr>
              <a:t>Absorption Correction</a:t>
            </a:r>
            <a:endParaRPr kumimoji="0" lang="en-US" sz="1800" b="1"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65464914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3810659"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Absorption Correction and Scaling</a:t>
            </a:r>
          </a:p>
        </p:txBody>
      </p:sp>
      <p:sp>
        <p:nvSpPr>
          <p:cNvPr id="4" name="TextBox 3"/>
          <p:cNvSpPr txBox="1"/>
          <p:nvPr/>
        </p:nvSpPr>
        <p:spPr>
          <a:xfrm>
            <a:off x="533400" y="1805225"/>
            <a:ext cx="8458200" cy="3139321"/>
          </a:xfrm>
          <a:prstGeom prst="rect">
            <a:avLst/>
          </a:prstGeom>
          <a:no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0" cap="none" spc="0" normalizeH="0" baseline="0" noProof="0" dirty="0">
                <a:ln>
                  <a:noFill/>
                </a:ln>
                <a:solidFill>
                  <a:sysClr val="windowText" lastClr="000000"/>
                </a:solidFill>
                <a:effectLst/>
                <a:uLnTx/>
                <a:uFillTx/>
              </a:rPr>
              <a:t> X-ray radiation, when travelling through matter, is absorbed.</a:t>
            </a:r>
            <a:r>
              <a:rPr kumimoji="0" lang="en-US" sz="1800" b="0" i="0" u="none" strike="noStrike" kern="0" cap="none" spc="0" normalizeH="0" noProof="0" dirty="0">
                <a:ln>
                  <a:noFill/>
                </a:ln>
                <a:solidFill>
                  <a:sysClr val="windowText" lastClr="000000"/>
                </a:solidFill>
                <a:effectLst/>
                <a:uLnTx/>
                <a:uFillTx/>
              </a:rPr>
              <a:t> The degree of absorption depends on</a:t>
            </a:r>
          </a:p>
          <a:p>
            <a:pPr marL="0" marR="0" lvl="1" indent="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0" cap="none" spc="0" normalizeH="0" noProof="0" dirty="0">
              <a:ln>
                <a:noFill/>
              </a:ln>
              <a:solidFill>
                <a:sysClr val="windowText" lastClr="000000"/>
              </a:solidFill>
              <a:effectLst/>
              <a:uLnTx/>
              <a:uFillTx/>
            </a:endParaRPr>
          </a:p>
          <a:p>
            <a:pPr marL="2857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kern="0" baseline="0" dirty="0">
                <a:solidFill>
                  <a:sysClr val="windowText" lastClr="000000"/>
                </a:solidFill>
              </a:rPr>
              <a:t>The </a:t>
            </a:r>
            <a:r>
              <a:rPr lang="en-US" b="1" kern="0" baseline="0" dirty="0">
                <a:solidFill>
                  <a:sysClr val="windowText" lastClr="000000"/>
                </a:solidFill>
              </a:rPr>
              <a:t>size of the crystal </a:t>
            </a:r>
            <a:r>
              <a:rPr lang="en-US" kern="0" baseline="0" dirty="0">
                <a:solidFill>
                  <a:sysClr val="windowText" lastClr="000000"/>
                </a:solidFill>
              </a:rPr>
              <a:t>/ distance traveled (Lambert</a:t>
            </a:r>
            <a:r>
              <a:rPr lang="en-US" kern="0" dirty="0">
                <a:solidFill>
                  <a:sysClr val="windowText" lastClr="000000"/>
                </a:solidFill>
              </a:rPr>
              <a:t> Beer behavior)</a:t>
            </a:r>
            <a:endParaRPr lang="en-US" kern="0" baseline="0" dirty="0">
              <a:solidFill>
                <a:sysClr val="windowText" lastClr="000000"/>
              </a:solidFill>
            </a:endParaRPr>
          </a:p>
          <a:p>
            <a:pPr marL="2857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kern="0" baseline="0" dirty="0">
              <a:solidFill>
                <a:sysClr val="windowText" lastClr="000000"/>
              </a:solidFill>
            </a:endParaRPr>
          </a:p>
          <a:p>
            <a:pPr marL="2857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u="none" strike="noStrike" kern="0" cap="none" spc="0" normalizeH="0" noProof="0" dirty="0">
                <a:ln>
                  <a:noFill/>
                </a:ln>
                <a:solidFill>
                  <a:sysClr val="windowText" lastClr="000000"/>
                </a:solidFill>
                <a:effectLst/>
                <a:uLnTx/>
                <a:uFillTx/>
              </a:rPr>
              <a:t>The medium traveled through (</a:t>
            </a:r>
            <a:r>
              <a:rPr kumimoji="0" lang="en-US" sz="1800" b="1" i="0" u="none" strike="noStrike" kern="0" cap="none" spc="0" normalizeH="0" noProof="0" dirty="0">
                <a:ln>
                  <a:noFill/>
                </a:ln>
                <a:solidFill>
                  <a:sysClr val="windowText" lastClr="000000"/>
                </a:solidFill>
                <a:effectLst/>
                <a:uLnTx/>
                <a:uFillTx/>
              </a:rPr>
              <a:t>heavy atoms absorb stronger</a:t>
            </a:r>
            <a:r>
              <a:rPr kumimoji="0" lang="en-US" sz="1800" i="0" u="none" strike="noStrike" kern="0" cap="none" spc="0" normalizeH="0" noProof="0" dirty="0">
                <a:ln>
                  <a:noFill/>
                </a:ln>
                <a:solidFill>
                  <a:sysClr val="windowText" lastClr="000000"/>
                </a:solidFill>
                <a:effectLst/>
                <a:uLnTx/>
                <a:uFillTx/>
              </a:rPr>
              <a:t>)</a:t>
            </a:r>
          </a:p>
          <a:p>
            <a:pPr marL="2857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i="0" u="none" strike="noStrike" kern="0" cap="none" spc="0" normalizeH="0" noProof="0" dirty="0">
              <a:ln>
                <a:noFill/>
              </a:ln>
              <a:solidFill>
                <a:sysClr val="windowText" lastClr="000000"/>
              </a:solidFill>
              <a:effectLst/>
              <a:uLnTx/>
              <a:uFillTx/>
            </a:endParaRPr>
          </a:p>
          <a:p>
            <a:pPr marL="2857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kern="0" dirty="0">
                <a:solidFill>
                  <a:sysClr val="windowText" lastClr="000000"/>
                </a:solidFill>
              </a:rPr>
              <a:t>The </a:t>
            </a:r>
            <a:r>
              <a:rPr lang="en-US" b="1" kern="0" dirty="0">
                <a:solidFill>
                  <a:sysClr val="windowText" lastClr="000000"/>
                </a:solidFill>
              </a:rPr>
              <a:t>X-ray wavelength </a:t>
            </a:r>
            <a:r>
              <a:rPr lang="en-US" kern="0" dirty="0">
                <a:solidFill>
                  <a:sysClr val="windowText" lastClr="000000"/>
                </a:solidFill>
              </a:rPr>
              <a:t>used (softer X-rays are absorbed more effectively) </a:t>
            </a:r>
            <a:endParaRPr kumimoji="0" lang="en-US" sz="1800" i="0" u="none" strike="noStrike" kern="0" cap="none" spc="0" normalizeH="0" noProof="0" dirty="0">
              <a:ln>
                <a:noFill/>
              </a:ln>
              <a:solidFill>
                <a:sysClr val="windowText" lastClr="000000"/>
              </a:solidFill>
              <a:effectLst/>
              <a:uLnTx/>
              <a:uFillTx/>
            </a:endParaRPr>
          </a:p>
          <a:p>
            <a:pPr marL="2857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kern="0" baseline="0" dirty="0">
              <a:solidFill>
                <a:sysClr val="windowText" lastClr="000000"/>
              </a:solidFill>
            </a:endParaRPr>
          </a:p>
          <a:p>
            <a:pPr marL="0" marR="0" lvl="1" defTabSz="914400" eaLnBrk="1" fontAlgn="auto" latinLnBrk="0" hangingPunct="1">
              <a:lnSpc>
                <a:spcPct val="100000"/>
              </a:lnSpc>
              <a:spcBef>
                <a:spcPts val="0"/>
              </a:spcBef>
              <a:spcAft>
                <a:spcPts val="0"/>
              </a:spcAft>
              <a:buClrTx/>
              <a:buSzTx/>
              <a:tabLst/>
              <a:defRPr/>
            </a:pPr>
            <a:endParaRPr lang="en-US" kern="0" baseline="0" dirty="0">
              <a:solidFill>
                <a:sysClr val="windowText" lastClr="000000"/>
              </a:solidFill>
            </a:endParaRPr>
          </a:p>
          <a:p>
            <a:pPr marL="2857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1800" b="1"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26330117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3810659"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Absorption Correction and Scaling</a:t>
            </a:r>
          </a:p>
        </p:txBody>
      </p:sp>
      <p:sp>
        <p:nvSpPr>
          <p:cNvPr id="4" name="TextBox 3"/>
          <p:cNvSpPr txBox="1"/>
          <p:nvPr/>
        </p:nvSpPr>
        <p:spPr>
          <a:xfrm>
            <a:off x="533400" y="1805225"/>
            <a:ext cx="8458200" cy="4524315"/>
          </a:xfrm>
          <a:prstGeom prst="rect">
            <a:avLst/>
          </a:prstGeom>
          <a:noFill/>
        </p:spPr>
        <p:txBody>
          <a:bodyPr wrap="square" rtlCol="0">
            <a:spAutoFit/>
          </a:bodyPr>
          <a:lstStyle/>
          <a:p>
            <a:pPr marL="285750" lvl="1" indent="-285750">
              <a:buFont typeface="Wingdings" panose="05000000000000000000" pitchFamily="2" charset="2"/>
              <a:buChar char="v"/>
              <a:defRPr/>
            </a:pPr>
            <a:r>
              <a:rPr kumimoji="0" lang="en-US" sz="1800" b="0" i="0" u="none" strike="noStrike" kern="0" cap="none" spc="0" normalizeH="0" noProof="0" dirty="0">
                <a:ln>
                  <a:noFill/>
                </a:ln>
                <a:solidFill>
                  <a:sysClr val="windowText" lastClr="000000"/>
                </a:solidFill>
                <a:effectLst/>
                <a:uLnTx/>
                <a:uFillTx/>
              </a:rPr>
              <a:t>The degree X-rays are absorbed is reflected </a:t>
            </a:r>
            <a:r>
              <a:rPr lang="en-US" kern="0" dirty="0">
                <a:solidFill>
                  <a:sysClr val="windowText" lastClr="000000"/>
                </a:solidFill>
              </a:rPr>
              <a:t>by the </a:t>
            </a:r>
            <a:r>
              <a:rPr lang="en-US" b="1" kern="0" dirty="0">
                <a:solidFill>
                  <a:sysClr val="windowText" lastClr="000000"/>
                </a:solidFill>
              </a:rPr>
              <a:t>linear attenuation coefficient </a:t>
            </a:r>
            <a:r>
              <a:rPr lang="en-US" kern="0" dirty="0">
                <a:solidFill>
                  <a:sysClr val="windowText" lastClr="000000"/>
                </a:solidFill>
              </a:rPr>
              <a:t>(</a:t>
            </a:r>
            <a:r>
              <a:rPr lang="en-US" b="1" kern="0" dirty="0">
                <a:solidFill>
                  <a:sysClr val="windowText" lastClr="000000"/>
                </a:solidFill>
              </a:rPr>
              <a:t>µ</a:t>
            </a:r>
            <a:r>
              <a:rPr lang="en-US" kern="0" dirty="0">
                <a:solidFill>
                  <a:sysClr val="windowText" lastClr="000000"/>
                </a:solidFill>
              </a:rPr>
              <a:t>) </a:t>
            </a:r>
          </a:p>
          <a:p>
            <a:pPr marL="285750" lvl="1" indent="-285750">
              <a:buFont typeface="Wingdings" panose="05000000000000000000" pitchFamily="2" charset="2"/>
              <a:buChar char="v"/>
              <a:defRPr/>
            </a:pPr>
            <a:endParaRPr lang="en-US" kern="0" dirty="0">
              <a:solidFill>
                <a:sysClr val="windowText" lastClr="000000"/>
              </a:solidFill>
            </a:endParaRPr>
          </a:p>
          <a:p>
            <a:pPr marL="285750" lvl="1" indent="-285750">
              <a:buFont typeface="Wingdings" panose="05000000000000000000" pitchFamily="2" charset="2"/>
              <a:buChar char="v"/>
              <a:defRPr/>
            </a:pPr>
            <a:r>
              <a:rPr lang="en-US" kern="0" dirty="0">
                <a:solidFill>
                  <a:sysClr val="windowText" lastClr="000000"/>
                </a:solidFill>
              </a:rPr>
              <a:t>µ describes the fraction of a beam of X-rays or gamma rays that is absorbed or scattered per unit thickness of the absorber. </a:t>
            </a:r>
          </a:p>
          <a:p>
            <a:pPr marL="285750" lvl="1" indent="-285750">
              <a:buFont typeface="Wingdings" panose="05000000000000000000" pitchFamily="2" charset="2"/>
              <a:buChar char="v"/>
              <a:defRPr/>
            </a:pPr>
            <a:endParaRPr lang="en-US" kern="0" dirty="0">
              <a:solidFill>
                <a:sysClr val="windowText" lastClr="000000"/>
              </a:solidFill>
            </a:endParaRPr>
          </a:p>
          <a:p>
            <a:pPr marL="0" lvl="1">
              <a:defRPr/>
            </a:pPr>
            <a:r>
              <a:rPr lang="en-US" kern="0" dirty="0">
                <a:solidFill>
                  <a:sysClr val="windowText" lastClr="000000"/>
                </a:solidFill>
              </a:rPr>
              <a:t>		</a:t>
            </a:r>
            <a:r>
              <a:rPr lang="en-US" b="1" kern="0" dirty="0">
                <a:solidFill>
                  <a:sysClr val="windowText" lastClr="000000"/>
                </a:solidFill>
              </a:rPr>
              <a:t>I = I</a:t>
            </a:r>
            <a:r>
              <a:rPr lang="en-US" b="1" kern="0" baseline="-25000" dirty="0">
                <a:solidFill>
                  <a:sysClr val="windowText" lastClr="000000"/>
                </a:solidFill>
              </a:rPr>
              <a:t>0</a:t>
            </a:r>
            <a:r>
              <a:rPr lang="en-US" b="1" kern="0" dirty="0">
                <a:solidFill>
                  <a:sysClr val="windowText" lastClr="000000"/>
                </a:solidFill>
              </a:rPr>
              <a:t> e</a:t>
            </a:r>
            <a:r>
              <a:rPr lang="en-US" b="1" kern="0" baseline="30000" dirty="0">
                <a:solidFill>
                  <a:sysClr val="windowText" lastClr="000000"/>
                </a:solidFill>
              </a:rPr>
              <a:t>-µ x</a:t>
            </a:r>
            <a:r>
              <a:rPr lang="en-US" kern="0" dirty="0">
                <a:solidFill>
                  <a:sysClr val="windowText" lastClr="000000"/>
                </a:solidFill>
              </a:rPr>
              <a:t>                (same as Lambert-Beer’s Law)</a:t>
            </a:r>
          </a:p>
          <a:p>
            <a:pPr marL="0" lvl="1">
              <a:defRPr/>
            </a:pPr>
            <a:r>
              <a:rPr lang="en-US" kern="0" dirty="0">
                <a:solidFill>
                  <a:sysClr val="windowText" lastClr="000000"/>
                </a:solidFill>
              </a:rPr>
              <a:t>                     </a:t>
            </a:r>
          </a:p>
          <a:p>
            <a:pPr marL="0" lvl="1">
              <a:defRPr/>
            </a:pPr>
            <a:r>
              <a:rPr lang="en-US" kern="0" dirty="0">
                <a:solidFill>
                  <a:sysClr val="windowText" lastClr="000000"/>
                </a:solidFill>
              </a:rPr>
              <a:t>                    (x = distance traveled through crystal)</a:t>
            </a:r>
          </a:p>
          <a:p>
            <a:pPr marL="0" lvl="1">
              <a:defRPr/>
            </a:pPr>
            <a:endParaRPr lang="en-US" kern="0" dirty="0">
              <a:solidFill>
                <a:sysClr val="windowText" lastClr="000000"/>
              </a:solidFill>
            </a:endParaRPr>
          </a:p>
          <a:p>
            <a:pPr marL="285750" lvl="1" indent="-285750">
              <a:buFont typeface="Wingdings" panose="05000000000000000000" pitchFamily="2" charset="2"/>
              <a:buChar char="v"/>
              <a:defRPr/>
            </a:pPr>
            <a:endParaRPr lang="en-US" kern="0" dirty="0">
              <a:solidFill>
                <a:sysClr val="windowText" lastClr="000000"/>
              </a:solidFill>
            </a:endParaRPr>
          </a:p>
          <a:p>
            <a:pPr marL="285750" lvl="1" indent="-285750">
              <a:buFont typeface="Wingdings" panose="05000000000000000000" pitchFamily="2" charset="2"/>
              <a:buChar char="v"/>
              <a:defRPr/>
            </a:pPr>
            <a:r>
              <a:rPr lang="en-US" kern="0" dirty="0">
                <a:solidFill>
                  <a:sysClr val="windowText" lastClr="000000"/>
                </a:solidFill>
              </a:rPr>
              <a:t>µ has a dimension of a </a:t>
            </a:r>
            <a:r>
              <a:rPr lang="en-US" b="1" kern="0" dirty="0">
                <a:solidFill>
                  <a:sysClr val="windowText" lastClr="000000"/>
                </a:solidFill>
              </a:rPr>
              <a:t>reciprocal length</a:t>
            </a:r>
            <a:r>
              <a:rPr lang="en-US" kern="0" dirty="0">
                <a:solidFill>
                  <a:sysClr val="windowText" lastClr="000000"/>
                </a:solidFill>
              </a:rPr>
              <a:t>. In X-ray diffraction usually mm</a:t>
            </a:r>
            <a:r>
              <a:rPr lang="en-US" kern="0" baseline="30000" dirty="0">
                <a:solidFill>
                  <a:sysClr val="windowText" lastClr="000000"/>
                </a:solidFill>
              </a:rPr>
              <a:t>-1</a:t>
            </a:r>
          </a:p>
          <a:p>
            <a:pPr marL="285750" lvl="1" indent="-285750">
              <a:buFont typeface="Wingdings" panose="05000000000000000000" pitchFamily="2" charset="2"/>
              <a:buChar char="v"/>
              <a:defRPr/>
            </a:pPr>
            <a:endParaRPr lang="en-US" kern="0" dirty="0">
              <a:solidFill>
                <a:sysClr val="windowText" lastClr="000000"/>
              </a:solidFill>
            </a:endParaRPr>
          </a:p>
          <a:p>
            <a:pPr marL="285750" lvl="1" indent="-285750">
              <a:buFont typeface="Wingdings" panose="05000000000000000000" pitchFamily="2" charset="2"/>
              <a:buChar char="v"/>
              <a:defRPr/>
            </a:pPr>
            <a:r>
              <a:rPr lang="en-US" kern="0" dirty="0">
                <a:solidFill>
                  <a:sysClr val="windowText" lastClr="000000"/>
                </a:solidFill>
              </a:rPr>
              <a:t>µ is calculated from the </a:t>
            </a:r>
            <a:r>
              <a:rPr lang="en-US" b="1" kern="0" dirty="0">
                <a:solidFill>
                  <a:sysClr val="windowText" lastClr="000000"/>
                </a:solidFill>
              </a:rPr>
              <a:t>mass attenuation coefficients</a:t>
            </a:r>
            <a:r>
              <a:rPr lang="en-US" kern="0" dirty="0">
                <a:solidFill>
                  <a:sysClr val="windowText" lastClr="000000"/>
                </a:solidFill>
              </a:rPr>
              <a:t> </a:t>
            </a:r>
            <a:r>
              <a:rPr lang="el-GR" kern="0" dirty="0">
                <a:solidFill>
                  <a:sysClr val="windowText" lastClr="000000"/>
                </a:solidFill>
              </a:rPr>
              <a:t>μ/ρ</a:t>
            </a:r>
            <a:r>
              <a:rPr lang="en-US" kern="0" dirty="0">
                <a:solidFill>
                  <a:sysClr val="windowText" lastClr="000000"/>
                </a:solidFill>
              </a:rPr>
              <a:t> for the individual elements (</a:t>
            </a:r>
            <a:r>
              <a:rPr lang="el-GR" dirty="0"/>
              <a:t>ρ</a:t>
            </a:r>
            <a:r>
              <a:rPr lang="en-US" dirty="0"/>
              <a:t> = density of material)</a:t>
            </a:r>
            <a:r>
              <a:rPr lang="en-US" kern="0" dirty="0">
                <a:solidFill>
                  <a:sysClr val="windowText" lastClr="000000"/>
                </a:solidFill>
              </a:rPr>
              <a:t>, which are tabulated for each wavelength (International Tables for Crystallography Vol C., chapter 6). </a:t>
            </a:r>
          </a:p>
          <a:p>
            <a:pPr marL="2857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1800" b="1"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426636232"/>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3810659"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Absorption Correction and Scaling</a:t>
            </a:r>
          </a:p>
        </p:txBody>
      </p:sp>
      <mc:AlternateContent xmlns:mc="http://schemas.openxmlformats.org/markup-compatibility/2006" xmlns:a14="http://schemas.microsoft.com/office/drawing/2010/main">
        <mc:Choice Requires="a14">
          <p:sp>
            <p:nvSpPr>
              <p:cNvPr id="4" name="TextBox 3"/>
              <p:cNvSpPr txBox="1"/>
              <p:nvPr/>
            </p:nvSpPr>
            <p:spPr>
              <a:xfrm>
                <a:off x="533400" y="1805225"/>
                <a:ext cx="8458200" cy="4524637"/>
              </a:xfrm>
              <a:prstGeom prst="rect">
                <a:avLst/>
              </a:prstGeom>
              <a:noFill/>
            </p:spPr>
            <p:txBody>
              <a:bodyPr wrap="square" rtlCol="0">
                <a:spAutoFit/>
              </a:bodyPr>
              <a:lstStyle/>
              <a:p>
                <a:pPr marL="285750" lvl="1" indent="-285750">
                  <a:buFont typeface="Wingdings" panose="05000000000000000000" pitchFamily="2" charset="2"/>
                  <a:buChar char="v"/>
                  <a:defRPr/>
                </a:pPr>
                <a:r>
                  <a:rPr lang="en-US" kern="0" dirty="0">
                    <a:solidFill>
                      <a:sysClr val="windowText" lastClr="000000"/>
                    </a:solidFill>
                  </a:rPr>
                  <a:t>To calculate the total µ for your structure, the individual elemental contributions from your compound have to be summed up, taking its density into account: </a:t>
                </a:r>
              </a:p>
              <a:p>
                <a:pPr marL="285750" lvl="1" indent="-285750">
                  <a:buFont typeface="Wingdings" panose="05000000000000000000" pitchFamily="2" charset="2"/>
                  <a:buChar char="v"/>
                  <a:defRPr/>
                </a:pPr>
                <a:endParaRPr lang="en-US" kern="0" dirty="0">
                  <a:solidFill>
                    <a:sysClr val="windowText" lastClr="000000"/>
                  </a:solidFill>
                </a:endParaRPr>
              </a:p>
              <a:p>
                <a:pPr marL="0" lvl="1">
                  <a:defRPr/>
                </a:pPr>
                <a:r>
                  <a:rPr lang="en-US" kern="0" dirty="0">
                    <a:solidFill>
                      <a:sysClr val="windowText" lastClr="000000"/>
                    </a:solidFill>
                  </a:rPr>
                  <a:t>		µ = {</a:t>
                </a:r>
                <a14:m>
                  <m:oMath xmlns:m="http://schemas.openxmlformats.org/officeDocument/2006/math">
                    <m:nary>
                      <m:naryPr>
                        <m:chr m:val="∑"/>
                        <m:supHide m:val="on"/>
                        <m:ctrlPr>
                          <a:rPr lang="en-US" i="1" kern="0" smtClean="0">
                            <a:solidFill>
                              <a:sysClr val="windowText" lastClr="000000"/>
                            </a:solidFill>
                            <a:latin typeface="Cambria Math" panose="02040503050406030204" pitchFamily="18" charset="0"/>
                          </a:rPr>
                        </m:ctrlPr>
                      </m:naryPr>
                      <m:sub>
                        <m:r>
                          <m:rPr>
                            <m:brk m:alnAt="7"/>
                          </m:rPr>
                          <a:rPr lang="en-US" b="0" i="1" kern="0" smtClean="0">
                            <a:solidFill>
                              <a:sysClr val="windowText" lastClr="000000"/>
                            </a:solidFill>
                            <a:latin typeface="Cambria Math" panose="02040503050406030204" pitchFamily="18" charset="0"/>
                          </a:rPr>
                          <m:t>𝑖</m:t>
                        </m:r>
                      </m:sub>
                      <m:sup/>
                      <m:e>
                        <m:r>
                          <a:rPr lang="en-US" b="0" i="1" kern="0" smtClean="0">
                            <a:solidFill>
                              <a:sysClr val="windowText" lastClr="000000"/>
                            </a:solidFill>
                            <a:latin typeface="Cambria Math" panose="02040503050406030204" pitchFamily="18" charset="0"/>
                          </a:rPr>
                          <m:t>𝑤</m:t>
                        </m:r>
                        <m:r>
                          <a:rPr lang="en-US" b="0" i="1" kern="0" baseline="-25000" smtClean="0">
                            <a:solidFill>
                              <a:sysClr val="windowText" lastClr="000000"/>
                            </a:solidFill>
                            <a:latin typeface="Cambria Math" panose="02040503050406030204" pitchFamily="18" charset="0"/>
                          </a:rPr>
                          <m:t>𝑖</m:t>
                        </m:r>
                        <m:r>
                          <a:rPr lang="en-US" b="0" i="1" kern="0" smtClean="0">
                            <a:solidFill>
                              <a:sysClr val="windowText" lastClr="000000"/>
                            </a:solidFill>
                            <a:latin typeface="Cambria Math" panose="02040503050406030204" pitchFamily="18" charset="0"/>
                          </a:rPr>
                          <m:t>(</m:t>
                        </m:r>
                      </m:e>
                    </m:nary>
                  </m:oMath>
                </a14:m>
                <a:r>
                  <a:rPr lang="el-GR" kern="0" dirty="0">
                    <a:solidFill>
                      <a:sysClr val="windowText" lastClr="000000"/>
                    </a:solidFill>
                  </a:rPr>
                  <a:t>μ/ρ</a:t>
                </a:r>
                <a:r>
                  <a:rPr lang="en-US" kern="0" dirty="0">
                    <a:solidFill>
                      <a:sysClr val="windowText" lastClr="000000"/>
                    </a:solidFill>
                  </a:rPr>
                  <a:t>)</a:t>
                </a:r>
                <a:r>
                  <a:rPr lang="en-US" kern="0" baseline="-25000" dirty="0">
                    <a:solidFill>
                      <a:sysClr val="windowText" lastClr="000000"/>
                    </a:solidFill>
                  </a:rPr>
                  <a:t>i </a:t>
                </a:r>
                <a:r>
                  <a:rPr lang="en-US" kern="0" dirty="0">
                    <a:solidFill>
                      <a:sysClr val="windowText" lastClr="000000"/>
                    </a:solidFill>
                  </a:rPr>
                  <a:t>} × </a:t>
                </a:r>
                <a:r>
                  <a:rPr lang="el-GR" kern="0" dirty="0">
                    <a:solidFill>
                      <a:sysClr val="windowText" lastClr="000000"/>
                    </a:solidFill>
                  </a:rPr>
                  <a:t>ρ</a:t>
                </a:r>
                <a:r>
                  <a:rPr lang="en-US" kern="0" dirty="0">
                    <a:solidFill>
                      <a:sysClr val="windowText" lastClr="000000"/>
                    </a:solidFill>
                  </a:rPr>
                  <a:t>           </a:t>
                </a:r>
              </a:p>
              <a:p>
                <a:pPr marL="0" lvl="1">
                  <a:defRPr/>
                </a:pPr>
                <a:endParaRPr lang="en-US" kern="0" dirty="0">
                  <a:solidFill>
                    <a:sysClr val="windowText" lastClr="000000"/>
                  </a:solidFill>
                </a:endParaRPr>
              </a:p>
              <a:p>
                <a:pPr marL="0" lvl="1">
                  <a:defRPr/>
                </a:pPr>
                <a:r>
                  <a:rPr lang="en-US" kern="0" dirty="0">
                    <a:solidFill>
                      <a:sysClr val="windowText" lastClr="000000"/>
                    </a:solidFill>
                  </a:rPr>
                  <a:t>with </a:t>
                </a:r>
              </a:p>
              <a:p>
                <a:pPr marL="0" lvl="1">
                  <a:defRPr/>
                </a:pPr>
                <a:r>
                  <a:rPr lang="en-US" kern="0" dirty="0">
                    <a:solidFill>
                      <a:sysClr val="windowText" lastClr="000000"/>
                    </a:solidFill>
                  </a:rPr>
                  <a:t>(</a:t>
                </a:r>
                <a:r>
                  <a:rPr lang="el-GR" kern="0" dirty="0">
                    <a:solidFill>
                      <a:sysClr val="windowText" lastClr="000000"/>
                    </a:solidFill>
                  </a:rPr>
                  <a:t>μ/ρ</a:t>
                </a:r>
                <a:r>
                  <a:rPr lang="en-US" kern="0" dirty="0">
                    <a:solidFill>
                      <a:sysClr val="windowText" lastClr="000000"/>
                    </a:solidFill>
                  </a:rPr>
                  <a:t>)</a:t>
                </a:r>
                <a:r>
                  <a:rPr lang="en-US" kern="0" baseline="-25000" dirty="0">
                    <a:solidFill>
                      <a:sysClr val="windowText" lastClr="000000"/>
                    </a:solidFill>
                  </a:rPr>
                  <a:t>i</a:t>
                </a:r>
                <a:r>
                  <a:rPr lang="en-US" kern="0" dirty="0">
                    <a:solidFill>
                      <a:sysClr val="windowText" lastClr="000000"/>
                    </a:solidFill>
                  </a:rPr>
                  <a:t> the tabulated elemental values </a:t>
                </a:r>
                <a:r>
                  <a:rPr lang="en-US" dirty="0"/>
                  <a:t>of the </a:t>
                </a:r>
                <a:r>
                  <a:rPr lang="en-US" dirty="0" err="1"/>
                  <a:t>i</a:t>
                </a:r>
                <a:r>
                  <a:rPr lang="en-US" baseline="30000" dirty="0" err="1"/>
                  <a:t>th</a:t>
                </a:r>
                <a:r>
                  <a:rPr lang="en-US" dirty="0"/>
                  <a:t> atomic constituent</a:t>
                </a:r>
                <a:endParaRPr lang="en-US" kern="0" dirty="0">
                  <a:solidFill>
                    <a:sysClr val="windowText" lastClr="000000"/>
                  </a:solidFill>
                </a:endParaRPr>
              </a:p>
              <a:p>
                <a:pPr marL="0" lvl="1">
                  <a:defRPr/>
                </a:pPr>
                <a:r>
                  <a:rPr lang="en-US" i="1" dirty="0" err="1"/>
                  <a:t>w</a:t>
                </a:r>
                <a:r>
                  <a:rPr lang="en-US" baseline="-25000" dirty="0" err="1"/>
                  <a:t>i</a:t>
                </a:r>
                <a:r>
                  <a:rPr lang="en-US" dirty="0"/>
                  <a:t> the fraction by weight of the </a:t>
                </a:r>
                <a:r>
                  <a:rPr lang="en-US" dirty="0" err="1"/>
                  <a:t>i</a:t>
                </a:r>
                <a:r>
                  <a:rPr lang="en-US" baseline="30000" dirty="0" err="1"/>
                  <a:t>th</a:t>
                </a:r>
                <a:r>
                  <a:rPr lang="en-US" dirty="0"/>
                  <a:t> atomic constituent</a:t>
                </a:r>
              </a:p>
              <a:p>
                <a:pPr marL="0" lvl="1">
                  <a:defRPr/>
                </a:pPr>
                <a:r>
                  <a:rPr lang="el-GR" kern="0" dirty="0">
                    <a:solidFill>
                      <a:sysClr val="windowText" lastClr="000000"/>
                    </a:solidFill>
                  </a:rPr>
                  <a:t>ρ</a:t>
                </a:r>
                <a:r>
                  <a:rPr lang="en-US" kern="0" dirty="0">
                    <a:solidFill>
                      <a:sysClr val="windowText" lastClr="000000"/>
                    </a:solidFill>
                  </a:rPr>
                  <a:t> the density of your material</a:t>
                </a:r>
              </a:p>
              <a:p>
                <a:pPr marL="0" lvl="1">
                  <a:defRPr/>
                </a:pPr>
                <a:endParaRPr lang="en-US" kern="0" dirty="0">
                  <a:solidFill>
                    <a:sysClr val="windowText" lastClr="000000"/>
                  </a:solidFill>
                </a:endParaRPr>
              </a:p>
              <a:p>
                <a:pPr marL="0" lvl="1">
                  <a:defRPr/>
                </a:pPr>
                <a:endParaRPr lang="en-US" kern="0" dirty="0">
                  <a:solidFill>
                    <a:sysClr val="windowText" lastClr="000000"/>
                  </a:solidFill>
                </a:endParaRPr>
              </a:p>
              <a:p>
                <a:pPr marL="285750" lvl="1" indent="-285750">
                  <a:buFont typeface="Wingdings" panose="05000000000000000000" pitchFamily="2" charset="2"/>
                  <a:buChar char="v"/>
                  <a:defRPr/>
                </a:pPr>
                <a:r>
                  <a:rPr lang="en-US" kern="0" dirty="0">
                    <a:solidFill>
                      <a:sysClr val="windowText" lastClr="000000"/>
                    </a:solidFill>
                  </a:rPr>
                  <a:t>µ for your compound will also be automatically calculated during structure refinement and listed in the </a:t>
                </a:r>
                <a:r>
                  <a:rPr lang="en-US" kern="0" dirty="0" err="1">
                    <a:solidFill>
                      <a:sysClr val="windowText" lastClr="000000"/>
                    </a:solidFill>
                  </a:rPr>
                  <a:t>cif</a:t>
                </a:r>
                <a:r>
                  <a:rPr lang="en-US" kern="0" dirty="0">
                    <a:solidFill>
                      <a:sysClr val="windowText" lastClr="000000"/>
                    </a:solidFill>
                  </a:rPr>
                  <a:t>, assuming that unit cell size and the given sum formula are correct (_</a:t>
                </a:r>
                <a:r>
                  <a:rPr lang="en-US" kern="0" dirty="0" err="1">
                    <a:solidFill>
                      <a:sysClr val="windowText" lastClr="000000"/>
                    </a:solidFill>
                  </a:rPr>
                  <a:t>exptl_absorpt_coefficient_mu</a:t>
                </a:r>
                <a:r>
                  <a:rPr lang="en-US" kern="0" dirty="0">
                    <a:solidFill>
                      <a:sysClr val="windowText" lastClr="000000"/>
                    </a:solidFill>
                  </a:rPr>
                  <a:t> entry in </a:t>
                </a:r>
                <a:r>
                  <a:rPr lang="en-US" kern="0" dirty="0" err="1">
                    <a:solidFill>
                      <a:sysClr val="windowText" lastClr="000000"/>
                    </a:solidFill>
                  </a:rPr>
                  <a:t>cif</a:t>
                </a:r>
                <a:r>
                  <a:rPr lang="en-US" kern="0" dirty="0">
                    <a:solidFill>
                      <a:sysClr val="windowText" lastClr="000000"/>
                    </a:solidFill>
                  </a:rPr>
                  <a:t>)</a:t>
                </a:r>
              </a:p>
              <a:p>
                <a:pPr marL="285750" lvl="1" indent="-285750">
                  <a:buFont typeface="Wingdings" panose="05000000000000000000" pitchFamily="2" charset="2"/>
                  <a:buChar char="v"/>
                  <a:defRPr/>
                </a:pPr>
                <a:endParaRPr lang="en-US" kern="0" dirty="0">
                  <a:solidFill>
                    <a:sysClr val="windowText" lastClr="000000"/>
                  </a:solidFill>
                </a:endParaRPr>
              </a:p>
              <a:p>
                <a:pPr marL="2857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1800" b="1" i="0" u="none" strike="noStrike" kern="0" cap="none" spc="0" normalizeH="0" baseline="0" noProof="0" dirty="0">
                  <a:ln>
                    <a:noFill/>
                  </a:ln>
                  <a:solidFill>
                    <a:sysClr val="windowText" lastClr="000000"/>
                  </a:solidFill>
                  <a:effectLst/>
                  <a:uLnTx/>
                  <a:uFillTx/>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533400" y="1805225"/>
                <a:ext cx="8458200" cy="4524637"/>
              </a:xfrm>
              <a:prstGeom prst="rect">
                <a:avLst/>
              </a:prstGeom>
              <a:blipFill>
                <a:blip r:embed="rId2"/>
                <a:stretch>
                  <a:fillRect l="-649" t="-674"/>
                </a:stretch>
              </a:blipFill>
            </p:spPr>
            <p:txBody>
              <a:bodyPr/>
              <a:lstStyle/>
              <a:p>
                <a:r>
                  <a:rPr lang="en-US">
                    <a:noFill/>
                  </a:rPr>
                  <a:t> </a:t>
                </a:r>
              </a:p>
            </p:txBody>
          </p:sp>
        </mc:Fallback>
      </mc:AlternateContent>
    </p:spTree>
    <p:extLst>
      <p:ext uri="{BB962C8B-B14F-4D97-AF65-F5344CB8AC3E}">
        <p14:creationId xmlns:p14="http://schemas.microsoft.com/office/powerpoint/2010/main" val="2600152056"/>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3810659"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Absorption Correction and Scaling</a:t>
            </a:r>
          </a:p>
        </p:txBody>
      </p:sp>
      <p:sp>
        <p:nvSpPr>
          <p:cNvPr id="4" name="TextBox 3"/>
          <p:cNvSpPr txBox="1"/>
          <p:nvPr/>
        </p:nvSpPr>
        <p:spPr>
          <a:xfrm>
            <a:off x="533400" y="1805225"/>
            <a:ext cx="8458200" cy="646331"/>
          </a:xfrm>
          <a:prstGeom prst="rect">
            <a:avLst/>
          </a:prstGeom>
          <a:no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0" cap="none" spc="0" normalizeH="0" baseline="0" noProof="0" dirty="0">
                <a:ln>
                  <a:noFill/>
                </a:ln>
                <a:solidFill>
                  <a:sysClr val="windowText" lastClr="000000"/>
                </a:solidFill>
                <a:effectLst/>
                <a:uLnTx/>
                <a:uFillTx/>
              </a:rPr>
              <a:t> Absorption correction is especially important for large crystals</a:t>
            </a:r>
            <a:r>
              <a:rPr kumimoji="0" lang="en-US" sz="1800" b="0" i="0" u="none" strike="noStrike" kern="0" cap="none" spc="0" normalizeH="0" noProof="0" dirty="0">
                <a:ln>
                  <a:noFill/>
                </a:ln>
                <a:solidFill>
                  <a:sysClr val="windowText" lastClr="000000"/>
                </a:solidFill>
                <a:effectLst/>
                <a:uLnTx/>
                <a:uFillTx/>
              </a:rPr>
              <a:t> made up from mostly heavy atoms</a:t>
            </a:r>
          </a:p>
        </p:txBody>
      </p:sp>
      <p:pic>
        <p:nvPicPr>
          <p:cNvPr id="2" name="Picture 1"/>
          <p:cNvPicPr>
            <a:picLocks noChangeAspect="1"/>
          </p:cNvPicPr>
          <p:nvPr/>
        </p:nvPicPr>
        <p:blipFill>
          <a:blip r:embed="rId2"/>
          <a:stretch>
            <a:fillRect/>
          </a:stretch>
        </p:blipFill>
        <p:spPr>
          <a:xfrm>
            <a:off x="533399" y="3048000"/>
            <a:ext cx="2617491" cy="2286000"/>
          </a:xfrm>
          <a:prstGeom prst="rect">
            <a:avLst/>
          </a:prstGeom>
        </p:spPr>
      </p:pic>
      <p:sp>
        <p:nvSpPr>
          <p:cNvPr id="6" name="TextBox 5"/>
          <p:cNvSpPr txBox="1"/>
          <p:nvPr/>
        </p:nvSpPr>
        <p:spPr>
          <a:xfrm>
            <a:off x="6100828" y="2813387"/>
            <a:ext cx="2814572" cy="3139321"/>
          </a:xfrm>
          <a:prstGeom prst="rect">
            <a:avLst/>
          </a:prstGeom>
          <a:noFill/>
        </p:spPr>
        <p:txBody>
          <a:bodyPr wrap="square" rtlCol="0">
            <a:spAutoFit/>
          </a:bodyPr>
          <a:lstStyle/>
          <a:p>
            <a:pPr marL="0" lvl="1">
              <a:defRPr/>
            </a:pPr>
            <a:r>
              <a:rPr lang="en-US" kern="0" dirty="0">
                <a:solidFill>
                  <a:sysClr val="windowText" lastClr="000000"/>
                </a:solidFill>
              </a:rPr>
              <a:t>Mostly organic, Cu radiation: </a:t>
            </a:r>
            <a:r>
              <a:rPr lang="en-US" b="1" kern="0" dirty="0">
                <a:solidFill>
                  <a:sysClr val="windowText" lastClr="000000"/>
                </a:solidFill>
              </a:rPr>
              <a:t>0.178 mm</a:t>
            </a:r>
            <a:r>
              <a:rPr lang="en-US" b="1" kern="0" baseline="30000" dirty="0">
                <a:solidFill>
                  <a:sysClr val="windowText" lastClr="000000"/>
                </a:solidFill>
              </a:rPr>
              <a:t>-1</a:t>
            </a:r>
            <a:endParaRPr lang="en-US" b="1"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defRPr/>
            </a:pPr>
            <a:endParaRPr lang="en-US" kern="0" dirty="0">
              <a:solidFill>
                <a:sysClr val="windowText" lastClr="000000"/>
              </a:solidFill>
            </a:endParaRPr>
          </a:p>
          <a:p>
            <a:pPr marL="0" lvl="1">
              <a:defRPr/>
            </a:pPr>
            <a:endParaRPr lang="en-US" kern="0" dirty="0">
              <a:solidFill>
                <a:sysClr val="windowText" lastClr="000000"/>
              </a:solidFill>
            </a:endParaRPr>
          </a:p>
          <a:p>
            <a:pPr marL="0" lvl="1">
              <a:defRPr/>
            </a:pPr>
            <a:endParaRPr lang="en-US" kern="0" dirty="0">
              <a:solidFill>
                <a:sysClr val="windowText" lastClr="000000"/>
              </a:solidFill>
            </a:endParaRPr>
          </a:p>
          <a:p>
            <a:pPr marL="0" lvl="1">
              <a:defRPr/>
            </a:pPr>
            <a:endParaRPr lang="en-US" kern="0" dirty="0">
              <a:solidFill>
                <a:sysClr val="windowText" lastClr="000000"/>
              </a:solidFill>
            </a:endParaRPr>
          </a:p>
          <a:p>
            <a:pPr marL="0" lvl="1">
              <a:defRPr/>
            </a:pPr>
            <a:endParaRPr lang="en-US" kern="0" dirty="0">
              <a:solidFill>
                <a:sysClr val="windowText" lastClr="000000"/>
              </a:solidFill>
            </a:endParaRPr>
          </a:p>
          <a:p>
            <a:pPr marL="0" lvl="1">
              <a:defRPr/>
            </a:pPr>
            <a:endParaRPr lang="en-US" kern="0" dirty="0">
              <a:solidFill>
                <a:sysClr val="windowText" lastClr="000000"/>
              </a:solidFill>
            </a:endParaRPr>
          </a:p>
          <a:p>
            <a:pPr marL="0" lvl="1">
              <a:defRPr/>
            </a:pPr>
            <a:r>
              <a:rPr lang="en-US" kern="0" dirty="0">
                <a:solidFill>
                  <a:sysClr val="windowText" lastClr="000000"/>
                </a:solidFill>
              </a:rPr>
              <a:t>Metal alloy (</a:t>
            </a:r>
            <a:r>
              <a:rPr lang="en-US" dirty="0"/>
              <a:t>TlGaSe</a:t>
            </a:r>
            <a:r>
              <a:rPr lang="en-US" baseline="-25000" dirty="0"/>
              <a:t>2</a:t>
            </a:r>
            <a:r>
              <a:rPr lang="en-US" dirty="0"/>
              <a:t>),</a:t>
            </a:r>
            <a:r>
              <a:rPr lang="en-US" kern="0" dirty="0">
                <a:solidFill>
                  <a:sysClr val="windowText" lastClr="000000"/>
                </a:solidFill>
              </a:rPr>
              <a:t> Mo radiation</a:t>
            </a:r>
            <a:r>
              <a:rPr lang="en-US" dirty="0"/>
              <a:t>: </a:t>
            </a:r>
            <a:r>
              <a:rPr lang="en-US" b="1" kern="0" dirty="0">
                <a:solidFill>
                  <a:sysClr val="windowText" lastClr="000000"/>
                </a:solidFill>
              </a:rPr>
              <a:t>56.861 mm</a:t>
            </a:r>
            <a:r>
              <a:rPr lang="en-US" b="1" kern="0" baseline="30000" dirty="0">
                <a:solidFill>
                  <a:sysClr val="windowText" lastClr="000000"/>
                </a:solidFill>
              </a:rPr>
              <a:t>-1</a:t>
            </a:r>
            <a:endParaRPr lang="en-US" b="1" dirty="0"/>
          </a:p>
        </p:txBody>
      </p:sp>
      <p:pic>
        <p:nvPicPr>
          <p:cNvPr id="7" name="Picture 6"/>
          <p:cNvPicPr>
            <a:picLocks noChangeAspect="1"/>
          </p:cNvPicPr>
          <p:nvPr/>
        </p:nvPicPr>
        <p:blipFill>
          <a:blip r:embed="rId3"/>
          <a:stretch>
            <a:fillRect/>
          </a:stretch>
        </p:blipFill>
        <p:spPr>
          <a:xfrm>
            <a:off x="3766286" y="2306684"/>
            <a:ext cx="2273480" cy="2214863"/>
          </a:xfrm>
          <a:prstGeom prst="rect">
            <a:avLst/>
          </a:prstGeom>
        </p:spPr>
      </p:pic>
      <p:pic>
        <p:nvPicPr>
          <p:cNvPr id="8" name="Picture 7"/>
          <p:cNvPicPr>
            <a:picLocks noChangeAspect="1"/>
          </p:cNvPicPr>
          <p:nvPr/>
        </p:nvPicPr>
        <p:blipFill>
          <a:blip r:embed="rId4"/>
          <a:stretch>
            <a:fillRect/>
          </a:stretch>
        </p:blipFill>
        <p:spPr>
          <a:xfrm>
            <a:off x="3537686" y="4819650"/>
            <a:ext cx="2634514" cy="1810630"/>
          </a:xfrm>
          <a:prstGeom prst="rect">
            <a:avLst/>
          </a:prstGeom>
        </p:spPr>
      </p:pic>
      <p:sp>
        <p:nvSpPr>
          <p:cNvPr id="9" name="Rectangle 8"/>
          <p:cNvSpPr/>
          <p:nvPr/>
        </p:nvSpPr>
        <p:spPr>
          <a:xfrm>
            <a:off x="547721" y="5410901"/>
            <a:ext cx="2438400" cy="1200329"/>
          </a:xfrm>
          <a:prstGeom prst="rect">
            <a:avLst/>
          </a:prstGeom>
        </p:spPr>
        <p:txBody>
          <a:bodyPr wrap="square">
            <a:spAutoFit/>
          </a:bodyPr>
          <a:lstStyle/>
          <a:p>
            <a:pPr marL="0" lvl="1">
              <a:defRPr/>
            </a:pPr>
            <a:r>
              <a:rPr lang="en-US" kern="0" dirty="0">
                <a:solidFill>
                  <a:sysClr val="windowText" lastClr="000000"/>
                </a:solidFill>
              </a:rPr>
              <a:t>Metal complex with some heavy atoms (Cd, Br, S), Mo radiation: </a:t>
            </a:r>
            <a:r>
              <a:rPr lang="en-US" b="1" kern="0" dirty="0">
                <a:solidFill>
                  <a:sysClr val="windowText" lastClr="000000"/>
                </a:solidFill>
              </a:rPr>
              <a:t>2.973 mm</a:t>
            </a:r>
            <a:r>
              <a:rPr lang="en-US" b="1" kern="0" baseline="30000" dirty="0">
                <a:solidFill>
                  <a:sysClr val="windowText" lastClr="000000"/>
                </a:solidFill>
              </a:rPr>
              <a:t>-1</a:t>
            </a:r>
            <a:endParaRPr lang="en-US" b="1" kern="0" dirty="0">
              <a:solidFill>
                <a:sysClr val="windowText" lastClr="000000"/>
              </a:solidFill>
            </a:endParaRPr>
          </a:p>
        </p:txBody>
      </p:sp>
    </p:spTree>
    <p:extLst>
      <p:ext uri="{BB962C8B-B14F-4D97-AF65-F5344CB8AC3E}">
        <p14:creationId xmlns:p14="http://schemas.microsoft.com/office/powerpoint/2010/main" val="436295937"/>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3810659"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Absorption Correction and Scaling</a:t>
            </a:r>
          </a:p>
        </p:txBody>
      </p:sp>
      <p:sp>
        <p:nvSpPr>
          <p:cNvPr id="4" name="TextBox 3"/>
          <p:cNvSpPr txBox="1"/>
          <p:nvPr/>
        </p:nvSpPr>
        <p:spPr>
          <a:xfrm>
            <a:off x="533400" y="1805225"/>
            <a:ext cx="8458200" cy="646331"/>
          </a:xfrm>
          <a:prstGeom prst="rect">
            <a:avLst/>
          </a:prstGeom>
          <a:no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0" cap="none" spc="0" normalizeH="0" baseline="0" noProof="0" dirty="0">
                <a:ln>
                  <a:noFill/>
                </a:ln>
                <a:solidFill>
                  <a:sysClr val="windowText" lastClr="000000"/>
                </a:solidFill>
                <a:effectLst/>
                <a:uLnTx/>
                <a:uFillTx/>
              </a:rPr>
              <a:t> Absorption correction is especially important for large crystals</a:t>
            </a:r>
            <a:r>
              <a:rPr kumimoji="0" lang="en-US" sz="1800" b="0" i="0" u="none" strike="noStrike" kern="0" cap="none" spc="0" normalizeH="0" noProof="0" dirty="0">
                <a:ln>
                  <a:noFill/>
                </a:ln>
                <a:solidFill>
                  <a:sysClr val="windowText" lastClr="000000"/>
                </a:solidFill>
                <a:effectLst/>
                <a:uLnTx/>
                <a:uFillTx/>
              </a:rPr>
              <a:t> made up from mostly heavy atoms</a:t>
            </a:r>
          </a:p>
        </p:txBody>
      </p:sp>
      <p:sp>
        <p:nvSpPr>
          <p:cNvPr id="6" name="TextBox 5"/>
          <p:cNvSpPr txBox="1"/>
          <p:nvPr/>
        </p:nvSpPr>
        <p:spPr>
          <a:xfrm>
            <a:off x="4419600" y="3211601"/>
            <a:ext cx="3895855" cy="2585323"/>
          </a:xfrm>
          <a:prstGeom prst="rect">
            <a:avLst/>
          </a:prstGeom>
          <a:noFill/>
        </p:spPr>
        <p:txBody>
          <a:bodyPr wrap="square" rtlCol="0">
            <a:spAutoFit/>
          </a:bodyPr>
          <a:lstStyle/>
          <a:p>
            <a:pPr marL="285750" lvl="1" indent="-285750">
              <a:buFont typeface="Wingdings" panose="05000000000000000000" pitchFamily="2" charset="2"/>
              <a:buChar char="v"/>
              <a:defRPr/>
            </a:pPr>
            <a:r>
              <a:rPr lang="en-US" kern="0" dirty="0">
                <a:solidFill>
                  <a:sysClr val="windowText" lastClr="000000"/>
                </a:solidFill>
              </a:rPr>
              <a:t>Metal alloy (</a:t>
            </a:r>
            <a:r>
              <a:rPr lang="en-US" dirty="0"/>
              <a:t>TlGaSe</a:t>
            </a:r>
            <a:r>
              <a:rPr lang="en-US" baseline="-25000" dirty="0"/>
              <a:t>2</a:t>
            </a:r>
            <a:r>
              <a:rPr lang="en-US" dirty="0"/>
              <a:t>),</a:t>
            </a:r>
            <a:r>
              <a:rPr lang="en-US" kern="0" dirty="0">
                <a:solidFill>
                  <a:sysClr val="windowText" lastClr="000000"/>
                </a:solidFill>
              </a:rPr>
              <a:t> Mo radiation</a:t>
            </a:r>
            <a:r>
              <a:rPr lang="en-US" dirty="0"/>
              <a:t>: </a:t>
            </a:r>
            <a:r>
              <a:rPr lang="en-US" b="1" kern="0" dirty="0">
                <a:solidFill>
                  <a:sysClr val="windowText" lastClr="000000"/>
                </a:solidFill>
              </a:rPr>
              <a:t>56.861 mm</a:t>
            </a:r>
            <a:r>
              <a:rPr lang="en-US" b="1" kern="0" baseline="30000" dirty="0">
                <a:solidFill>
                  <a:sysClr val="windowText" lastClr="000000"/>
                </a:solidFill>
              </a:rPr>
              <a:t>-1</a:t>
            </a:r>
            <a:endParaRPr lang="en-US" b="1" dirty="0"/>
          </a:p>
          <a:p>
            <a:pPr marL="285750" lvl="1" indent="-285750">
              <a:buFont typeface="Wingdings" panose="05000000000000000000" pitchFamily="2" charset="2"/>
              <a:buChar char="v"/>
              <a:defRPr/>
            </a:pPr>
            <a:endParaRPr lang="en-US" kern="0" dirty="0">
              <a:solidFill>
                <a:sysClr val="windowText" lastClr="000000"/>
              </a:solidFill>
            </a:endParaRPr>
          </a:p>
          <a:p>
            <a:pPr marL="285750" lvl="1" indent="-285750">
              <a:buFont typeface="Wingdings" panose="05000000000000000000" pitchFamily="2" charset="2"/>
              <a:buChar char="v"/>
              <a:defRPr/>
            </a:pPr>
            <a:r>
              <a:rPr lang="en-US" kern="0" dirty="0">
                <a:solidFill>
                  <a:sysClr val="windowText" lastClr="000000"/>
                </a:solidFill>
              </a:rPr>
              <a:t>Let’s assume a max crystal size of </a:t>
            </a:r>
            <a:r>
              <a:rPr lang="en-US" b="1" kern="0" dirty="0">
                <a:solidFill>
                  <a:sysClr val="windowText" lastClr="000000"/>
                </a:solidFill>
              </a:rPr>
              <a:t>0.3 mm</a:t>
            </a:r>
            <a:r>
              <a:rPr lang="en-US" kern="0" dirty="0">
                <a:solidFill>
                  <a:sysClr val="windowText" lastClr="000000"/>
                </a:solidFill>
              </a:rPr>
              <a:t>. The intensity still passing through is </a:t>
            </a:r>
            <a:r>
              <a:rPr lang="en-US" b="1" kern="0" dirty="0">
                <a:solidFill>
                  <a:sysClr val="windowText" lastClr="000000"/>
                </a:solidFill>
              </a:rPr>
              <a:t>0.000004 %</a:t>
            </a:r>
            <a:r>
              <a:rPr lang="en-US" kern="0" dirty="0">
                <a:solidFill>
                  <a:sysClr val="windowText" lastClr="000000"/>
                </a:solidFill>
              </a:rPr>
              <a:t>.</a:t>
            </a:r>
          </a:p>
          <a:p>
            <a:pPr marL="285750" lvl="1" indent="-285750">
              <a:buFont typeface="Wingdings" panose="05000000000000000000" pitchFamily="2" charset="2"/>
              <a:buChar char="v"/>
              <a:defRPr/>
            </a:pPr>
            <a:endParaRPr lang="en-US" kern="0" dirty="0">
              <a:solidFill>
                <a:sysClr val="windowText" lastClr="000000"/>
              </a:solidFill>
            </a:endParaRPr>
          </a:p>
          <a:p>
            <a:pPr marL="285750" lvl="1" indent="-285750">
              <a:buFont typeface="Wingdings" panose="05000000000000000000" pitchFamily="2" charset="2"/>
              <a:buChar char="v"/>
              <a:defRPr/>
            </a:pPr>
            <a:r>
              <a:rPr lang="en-US" kern="0" dirty="0">
                <a:solidFill>
                  <a:sysClr val="windowText" lastClr="000000"/>
                </a:solidFill>
              </a:rPr>
              <a:t>No intensity makes it through at all! </a:t>
            </a:r>
          </a:p>
          <a:p>
            <a:endParaRPr lang="en-US" dirty="0"/>
          </a:p>
        </p:txBody>
      </p:sp>
      <p:pic>
        <p:nvPicPr>
          <p:cNvPr id="7" name="Picture 6"/>
          <p:cNvPicPr>
            <a:picLocks noChangeAspect="1"/>
          </p:cNvPicPr>
          <p:nvPr/>
        </p:nvPicPr>
        <p:blipFill>
          <a:blip r:embed="rId2"/>
          <a:stretch>
            <a:fillRect/>
          </a:stretch>
        </p:blipFill>
        <p:spPr>
          <a:xfrm>
            <a:off x="533400" y="3211601"/>
            <a:ext cx="3505200" cy="2409029"/>
          </a:xfrm>
          <a:prstGeom prst="rect">
            <a:avLst/>
          </a:prstGeom>
        </p:spPr>
      </p:pic>
    </p:spTree>
    <p:extLst>
      <p:ext uri="{BB962C8B-B14F-4D97-AF65-F5344CB8AC3E}">
        <p14:creationId xmlns:p14="http://schemas.microsoft.com/office/powerpoint/2010/main" val="2146676789"/>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3810659"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Absorption Correction and Scaling</a:t>
            </a:r>
          </a:p>
        </p:txBody>
      </p:sp>
      <p:sp>
        <p:nvSpPr>
          <p:cNvPr id="4" name="TextBox 3"/>
          <p:cNvSpPr txBox="1"/>
          <p:nvPr/>
        </p:nvSpPr>
        <p:spPr>
          <a:xfrm>
            <a:off x="533400" y="1805225"/>
            <a:ext cx="8458200" cy="2862322"/>
          </a:xfrm>
          <a:prstGeom prst="rect">
            <a:avLst/>
          </a:prstGeom>
          <a:no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0" cap="none" spc="0" normalizeH="0" baseline="0" noProof="0" dirty="0">
                <a:ln>
                  <a:noFill/>
                </a:ln>
                <a:solidFill>
                  <a:sysClr val="windowText" lastClr="000000"/>
                </a:solidFill>
                <a:effectLst/>
                <a:uLnTx/>
                <a:uFillTx/>
              </a:rPr>
              <a:t> Important absorption correction techniques:</a:t>
            </a:r>
          </a:p>
          <a:p>
            <a:pPr marL="0" marR="0" lvl="1" indent="0" defTabSz="914400" eaLnBrk="1" fontAlgn="auto" latinLnBrk="0" hangingPunct="1">
              <a:lnSpc>
                <a:spcPct val="100000"/>
              </a:lnSpc>
              <a:spcBef>
                <a:spcPts val="0"/>
              </a:spcBef>
              <a:spcAft>
                <a:spcPts val="0"/>
              </a:spcAft>
              <a:buClrTx/>
              <a:buSzTx/>
              <a:buFont typeface="Wingdings" pitchFamily="2" charset="2"/>
              <a:buChar char="v"/>
              <a:tabLst/>
              <a:defRPr/>
            </a:pPr>
            <a:endParaRPr lang="en-US" kern="0" dirty="0">
              <a:solidFill>
                <a:sysClr val="windowText" lastClr="000000"/>
              </a:solidFill>
            </a:endParaRPr>
          </a:p>
          <a:p>
            <a:pPr marL="0" marR="0" lvl="1" indent="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1" indent="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0" cap="none" spc="0" normalizeH="0" baseline="0" noProof="0" dirty="0">
              <a:ln>
                <a:noFill/>
              </a:ln>
              <a:solidFill>
                <a:sysClr val="windowText" lastClr="000000"/>
              </a:solidFill>
              <a:effectLst/>
              <a:uLnTx/>
              <a:uFillTx/>
            </a:endParaRPr>
          </a:p>
          <a:p>
            <a:pPr marL="285750" lvl="1" indent="-285750">
              <a:buFont typeface="Wingdings" panose="05000000000000000000" pitchFamily="2" charset="2"/>
              <a:buChar char="§"/>
              <a:defRPr/>
            </a:pPr>
            <a:r>
              <a:rPr lang="en-US" dirty="0"/>
              <a:t>psi-scan corrections (“psi</a:t>
            </a:r>
            <a:r>
              <a:rPr lang="en-US" kern="0" dirty="0">
                <a:solidFill>
                  <a:sysClr val="windowText" lastClr="000000"/>
                </a:solidFill>
              </a:rPr>
              <a:t> scans”): not used much any more</a:t>
            </a:r>
          </a:p>
          <a:p>
            <a:pPr marL="0" marR="0" lvl="1" defTabSz="914400" eaLnBrk="1" fontAlgn="auto" latinLnBrk="0" hangingPunct="1">
              <a:lnSpc>
                <a:spcPct val="100000"/>
              </a:lnSpc>
              <a:spcBef>
                <a:spcPts val="0"/>
              </a:spcBef>
              <a:spcAft>
                <a:spcPts val="0"/>
              </a:spcAft>
              <a:buClrTx/>
              <a:buSzTx/>
              <a:tabLst/>
              <a:defRPr/>
            </a:pPr>
            <a:endParaRPr kumimoji="0" lang="en-US" sz="1800" b="0" i="0" u="none" strike="noStrike" kern="0" cap="none" spc="0" normalizeH="0" noProof="0" dirty="0">
              <a:ln>
                <a:noFill/>
              </a:ln>
              <a:solidFill>
                <a:sysClr val="windowText" lastClr="000000"/>
              </a:solidFill>
              <a:effectLst/>
              <a:uLnTx/>
              <a:uFillTx/>
            </a:endParaRPr>
          </a:p>
          <a:p>
            <a:pPr marL="285750" lvl="1" indent="-285750">
              <a:buFont typeface="Wingdings" panose="05000000000000000000" pitchFamily="2" charset="2"/>
              <a:buChar char="§"/>
              <a:defRPr/>
            </a:pPr>
            <a:r>
              <a:rPr lang="en-US" dirty="0"/>
              <a:t>symmetry-related measurements (“</a:t>
            </a:r>
            <a:r>
              <a:rPr lang="en-US" kern="0" dirty="0">
                <a:solidFill>
                  <a:sysClr val="windowText" lastClr="000000"/>
                </a:solidFill>
              </a:rPr>
              <a:t>Multi-scan”): “the” default method</a:t>
            </a:r>
          </a:p>
          <a:p>
            <a:pPr marL="285750" lvl="1" indent="-285750">
              <a:buFont typeface="Wingdings" panose="05000000000000000000" pitchFamily="2" charset="2"/>
              <a:buChar char="§"/>
              <a:defRPr/>
            </a:pPr>
            <a:endParaRPr kumimoji="0" lang="en-US" sz="1800" b="0" i="0" u="none" strike="noStrike" kern="0" cap="none" spc="0" normalizeH="0" noProof="0" dirty="0">
              <a:ln>
                <a:noFill/>
              </a:ln>
              <a:solidFill>
                <a:sysClr val="windowText" lastClr="000000"/>
              </a:solidFill>
              <a:effectLst/>
              <a:uLnTx/>
              <a:uFillTx/>
            </a:endParaRPr>
          </a:p>
          <a:p>
            <a:pPr marL="285750" lvl="1" indent="-285750">
              <a:buFont typeface="Wingdings" panose="05000000000000000000" pitchFamily="2" charset="2"/>
              <a:buChar char="§"/>
              <a:defRPr/>
            </a:pPr>
            <a:r>
              <a:rPr lang="en-US" kern="0" dirty="0">
                <a:solidFill>
                  <a:sysClr val="windowText" lastClr="000000"/>
                </a:solidFill>
              </a:rPr>
              <a:t>face indexing (“Analytical”): When multi-scan is not enough </a:t>
            </a:r>
          </a:p>
          <a:p>
            <a:pPr marL="0" lvl="1">
              <a:defRPr/>
            </a:pPr>
            <a:endParaRPr kumimoji="0" lang="en-US" sz="1800" b="0" i="0" u="none" strike="noStrike" kern="0" cap="none" spc="0" normalizeH="0" noProof="0" dirty="0">
              <a:ln>
                <a:noFill/>
              </a:ln>
              <a:solidFill>
                <a:sysClr val="windowText" lastClr="000000"/>
              </a:solidFill>
              <a:effectLst/>
              <a:uLnTx/>
              <a:uFillTx/>
            </a:endParaRPr>
          </a:p>
        </p:txBody>
      </p:sp>
    </p:spTree>
    <p:extLst>
      <p:ext uri="{BB962C8B-B14F-4D97-AF65-F5344CB8AC3E}">
        <p14:creationId xmlns:p14="http://schemas.microsoft.com/office/powerpoint/2010/main" val="2304713332"/>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75576"/>
            <a:ext cx="3810659"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Absorption Correction and Scaling</a:t>
            </a:r>
          </a:p>
        </p:txBody>
      </p:sp>
      <p:sp>
        <p:nvSpPr>
          <p:cNvPr id="4" name="TextBox 3"/>
          <p:cNvSpPr txBox="1"/>
          <p:nvPr/>
        </p:nvSpPr>
        <p:spPr>
          <a:xfrm>
            <a:off x="457200" y="1828086"/>
            <a:ext cx="8458200" cy="4801314"/>
          </a:xfrm>
          <a:prstGeom prst="rect">
            <a:avLst/>
          </a:prstGeom>
          <a:no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0" cap="none" spc="0" normalizeH="0" baseline="0" noProof="0" dirty="0">
                <a:ln>
                  <a:noFill/>
                </a:ln>
                <a:solidFill>
                  <a:sysClr val="windowText" lastClr="000000"/>
                </a:solidFill>
                <a:effectLst/>
                <a:uLnTx/>
                <a:uFillTx/>
              </a:rPr>
              <a:t> </a:t>
            </a:r>
            <a:r>
              <a:rPr lang="en-US" noProof="0" dirty="0"/>
              <a:t>P</a:t>
            </a:r>
            <a:r>
              <a:rPr lang="en-US" dirty="0" err="1"/>
              <a:t>si</a:t>
            </a:r>
            <a:r>
              <a:rPr lang="en-US" dirty="0"/>
              <a:t>-Scan Corrections</a:t>
            </a:r>
          </a:p>
          <a:p>
            <a:pPr marL="0" marR="0" lvl="1" indent="0" defTabSz="914400" eaLnBrk="1" fontAlgn="auto" latinLnBrk="0" hangingPunct="1">
              <a:lnSpc>
                <a:spcPct val="100000"/>
              </a:lnSpc>
              <a:spcBef>
                <a:spcPts val="0"/>
              </a:spcBef>
              <a:spcAft>
                <a:spcPts val="0"/>
              </a:spcAft>
              <a:buClrTx/>
              <a:buSzTx/>
              <a:buFont typeface="Wingdings" pitchFamily="2" charset="2"/>
              <a:buChar char="v"/>
              <a:tabLst/>
              <a:defRPr/>
            </a:pPr>
            <a:endParaRPr lang="en-US" dirty="0"/>
          </a:p>
          <a:p>
            <a:pPr marL="2857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Rotates the crystal around one axis and measures the intensity of three or four of the most intense reflections, while keeping the associated Miller plane in diffraction condition</a:t>
            </a:r>
          </a:p>
          <a:p>
            <a:pPr marL="2857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dirty="0"/>
          </a:p>
          <a:p>
            <a:pPr marL="2857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The beam travels through different lengths of the asymmetrically shaped crystal, resulting in a curve that can be used for absorption correction</a:t>
            </a:r>
          </a:p>
          <a:p>
            <a:pPr marL="2857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dirty="0"/>
          </a:p>
          <a:p>
            <a:pPr marL="2857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To calculate the minimum and maximum transmission the size of the crystal has to also be measured (optical microscope)</a:t>
            </a:r>
          </a:p>
          <a:p>
            <a:pPr marL="2857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dirty="0"/>
          </a:p>
          <a:p>
            <a:pPr marL="2857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Corrects for absorption, but other effects (scaling, inhomogeneous beam, </a:t>
            </a:r>
            <a:r>
              <a:rPr lang="en-US" dirty="0" err="1"/>
              <a:t>etc</a:t>
            </a:r>
            <a:r>
              <a:rPr lang="en-US" dirty="0"/>
              <a:t>) are barely touched</a:t>
            </a:r>
          </a:p>
          <a:p>
            <a:pPr marL="2857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dirty="0"/>
          </a:p>
          <a:p>
            <a:pPr marL="285750" lvl="1" indent="-285750">
              <a:buFont typeface="Wingdings" panose="05000000000000000000" pitchFamily="2" charset="2"/>
              <a:buChar char="§"/>
              <a:defRPr/>
            </a:pPr>
            <a:r>
              <a:rPr lang="en-US" dirty="0"/>
              <a:t>Many data points but only for a few reflections. Mostly used with single point detectors when only the minimum number of reflections was collected</a:t>
            </a:r>
          </a:p>
        </p:txBody>
      </p:sp>
    </p:spTree>
    <p:extLst>
      <p:ext uri="{BB962C8B-B14F-4D97-AF65-F5344CB8AC3E}">
        <p14:creationId xmlns:p14="http://schemas.microsoft.com/office/powerpoint/2010/main" val="18384682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pic>
        <p:nvPicPr>
          <p:cNvPr id="2" name="Picture 1"/>
          <p:cNvPicPr>
            <a:picLocks noChangeAspect="1"/>
          </p:cNvPicPr>
          <p:nvPr/>
        </p:nvPicPr>
        <p:blipFill>
          <a:blip r:embed="rId2"/>
          <a:stretch>
            <a:fillRect/>
          </a:stretch>
        </p:blipFill>
        <p:spPr>
          <a:xfrm>
            <a:off x="1219200" y="1143000"/>
            <a:ext cx="6934200" cy="5200650"/>
          </a:xfrm>
          <a:prstGeom prst="rect">
            <a:avLst/>
          </a:prstGeom>
        </p:spPr>
      </p:pic>
      <p:sp>
        <p:nvSpPr>
          <p:cNvPr id="4" name="TextBox 3"/>
          <p:cNvSpPr txBox="1"/>
          <p:nvPr/>
        </p:nvSpPr>
        <p:spPr>
          <a:xfrm>
            <a:off x="2115040" y="5943600"/>
            <a:ext cx="4477957" cy="276999"/>
          </a:xfrm>
          <a:prstGeom prst="rect">
            <a:avLst/>
          </a:prstGeom>
          <a:noFill/>
        </p:spPr>
        <p:txBody>
          <a:bodyPr wrap="none" rtlCol="0">
            <a:spAutoFit/>
          </a:bodyPr>
          <a:lstStyle/>
          <a:p>
            <a:r>
              <a:rPr lang="en-US" sz="1200" dirty="0"/>
              <a:t>http://www.slideshare.net/praying1/972-b3102005-cullity-chapter-2</a:t>
            </a:r>
          </a:p>
        </p:txBody>
      </p:sp>
    </p:spTree>
    <p:extLst>
      <p:ext uri="{BB962C8B-B14F-4D97-AF65-F5344CB8AC3E}">
        <p14:creationId xmlns:p14="http://schemas.microsoft.com/office/powerpoint/2010/main" val="2680942685"/>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3810659"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Absorption Correction and Scaling</a:t>
            </a:r>
          </a:p>
        </p:txBody>
      </p:sp>
      <p:sp>
        <p:nvSpPr>
          <p:cNvPr id="4" name="TextBox 3"/>
          <p:cNvSpPr txBox="1"/>
          <p:nvPr/>
        </p:nvSpPr>
        <p:spPr>
          <a:xfrm>
            <a:off x="533400" y="1805225"/>
            <a:ext cx="8458200" cy="4524315"/>
          </a:xfrm>
          <a:prstGeom prst="rect">
            <a:avLst/>
          </a:prstGeom>
          <a:noFill/>
        </p:spPr>
        <p:txBody>
          <a:bodyPr wrap="square" rtlCol="0">
            <a:spAutoFit/>
          </a:bodyPr>
          <a:lstStyle/>
          <a:p>
            <a:pPr marL="0" lvl="1">
              <a:buFont typeface="Wingdings" pitchFamily="2" charset="2"/>
              <a:buChar char="v"/>
              <a:defRPr/>
            </a:pPr>
            <a:r>
              <a:rPr kumimoji="0" lang="en-US" sz="1800" b="0" i="0" u="none" strike="noStrike" kern="0" cap="none" spc="0" normalizeH="0" baseline="0" noProof="0" dirty="0">
                <a:ln>
                  <a:noFill/>
                </a:ln>
                <a:solidFill>
                  <a:sysClr val="windowText" lastClr="000000"/>
                </a:solidFill>
                <a:effectLst/>
                <a:uLnTx/>
                <a:uFillTx/>
              </a:rPr>
              <a:t> </a:t>
            </a:r>
            <a:r>
              <a:rPr lang="en-US" dirty="0"/>
              <a:t>Symmetry-Related Measurements (“Multi-Scan”)</a:t>
            </a:r>
          </a:p>
          <a:p>
            <a:pPr marL="0" marR="0" lvl="1" indent="0" defTabSz="914400" eaLnBrk="1" fontAlgn="auto" latinLnBrk="0" hangingPunct="1">
              <a:lnSpc>
                <a:spcPct val="100000"/>
              </a:lnSpc>
              <a:spcBef>
                <a:spcPts val="0"/>
              </a:spcBef>
              <a:spcAft>
                <a:spcPts val="0"/>
              </a:spcAft>
              <a:buClrTx/>
              <a:buSzTx/>
              <a:tabLst/>
              <a:defRPr/>
            </a:pPr>
            <a:endParaRPr lang="en-US" dirty="0"/>
          </a:p>
          <a:p>
            <a:pPr marL="2857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With area detectors large numbers of redundant data can be collected. If enough symmetry related reflections are available, they can be used to correct for absorption effects (the path through the crystal is different for symmetry related reflections).</a:t>
            </a:r>
          </a:p>
          <a:p>
            <a:pPr marL="2857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Redundancies of at least 2-3 (for light absorbers) or &gt; 8 (for heavy absorbers) are usually needed. </a:t>
            </a:r>
          </a:p>
          <a:p>
            <a:pPr marL="2857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A mathematical model is employed to reduce the overall agreement factors (data R values) to the smallest possible value that is consistent with the variances of all measured symmetry equivalent reflections (“even and odd spherical harmonics”). </a:t>
            </a:r>
          </a:p>
          <a:p>
            <a:pPr marL="2857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Also corrects for other systematic errors (inhomogeneous beam, </a:t>
            </a:r>
            <a:r>
              <a:rPr lang="en-US" dirty="0" err="1"/>
              <a:t>etc</a:t>
            </a:r>
            <a:r>
              <a:rPr lang="en-US" dirty="0"/>
              <a:t>). Is usually combined with scaling (to correct for parts of the crystal rotating in and out of the beam during measurement).</a:t>
            </a:r>
          </a:p>
          <a:p>
            <a:pPr marL="285750" lvl="1" indent="-285750">
              <a:buFont typeface="Wingdings" panose="05000000000000000000" pitchFamily="2" charset="2"/>
              <a:buChar char="§"/>
              <a:defRPr/>
            </a:pPr>
            <a:r>
              <a:rPr lang="en-US" dirty="0"/>
              <a:t>The procedure yields accurate numbers for the ratio of minimum to maximum transmission, but not for the actual values. Scaling of </a:t>
            </a:r>
            <a:r>
              <a:rPr lang="en-US" kern="0" dirty="0">
                <a:solidFill>
                  <a:sysClr val="windowText" lastClr="000000"/>
                </a:solidFill>
              </a:rPr>
              <a:t>µ values </a:t>
            </a:r>
            <a:r>
              <a:rPr lang="en-US" dirty="0"/>
              <a:t>using the measured crystal sizes </a:t>
            </a:r>
            <a:r>
              <a:rPr lang="en-US" kern="0" dirty="0">
                <a:solidFill>
                  <a:sysClr val="windowText" lastClr="000000"/>
                </a:solidFill>
              </a:rPr>
              <a:t>is usually required. </a:t>
            </a:r>
            <a:endParaRPr lang="en-US" dirty="0"/>
          </a:p>
        </p:txBody>
      </p:sp>
    </p:spTree>
    <p:extLst>
      <p:ext uri="{BB962C8B-B14F-4D97-AF65-F5344CB8AC3E}">
        <p14:creationId xmlns:p14="http://schemas.microsoft.com/office/powerpoint/2010/main" val="2984865468"/>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3810659"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Absorption Correction and Scaling</a:t>
            </a:r>
          </a:p>
        </p:txBody>
      </p:sp>
      <p:sp>
        <p:nvSpPr>
          <p:cNvPr id="4" name="TextBox 3"/>
          <p:cNvSpPr txBox="1"/>
          <p:nvPr/>
        </p:nvSpPr>
        <p:spPr>
          <a:xfrm>
            <a:off x="533400" y="1805225"/>
            <a:ext cx="4724400" cy="3416320"/>
          </a:xfrm>
          <a:prstGeom prst="rect">
            <a:avLst/>
          </a:prstGeom>
          <a:noFill/>
        </p:spPr>
        <p:txBody>
          <a:bodyPr wrap="square" rtlCol="0">
            <a:spAutoFit/>
          </a:bodyPr>
          <a:lstStyle/>
          <a:p>
            <a:pPr marL="0" lvl="1">
              <a:buFont typeface="Wingdings" pitchFamily="2" charset="2"/>
              <a:buChar char="v"/>
              <a:defRPr/>
            </a:pPr>
            <a:r>
              <a:rPr kumimoji="0" lang="en-US" sz="1800" b="0" i="0" u="none" strike="noStrike" kern="0" cap="none" spc="0" normalizeH="0" baseline="0" noProof="0" dirty="0">
                <a:ln>
                  <a:noFill/>
                </a:ln>
                <a:solidFill>
                  <a:sysClr val="windowText" lastClr="000000"/>
                </a:solidFill>
                <a:effectLst/>
                <a:uLnTx/>
                <a:uFillTx/>
              </a:rPr>
              <a:t> </a:t>
            </a:r>
            <a:r>
              <a:rPr lang="en-US" dirty="0"/>
              <a:t>Face Indexing (“Analytical”)</a:t>
            </a:r>
          </a:p>
          <a:p>
            <a:pPr marL="0" marR="0" lvl="1" indent="0" defTabSz="914400" eaLnBrk="1" fontAlgn="auto" latinLnBrk="0" hangingPunct="1">
              <a:lnSpc>
                <a:spcPct val="100000"/>
              </a:lnSpc>
              <a:spcBef>
                <a:spcPts val="0"/>
              </a:spcBef>
              <a:spcAft>
                <a:spcPts val="0"/>
              </a:spcAft>
              <a:buClrTx/>
              <a:buSzTx/>
              <a:tabLst/>
              <a:defRPr/>
            </a:pPr>
            <a:endParaRPr lang="en-US" dirty="0"/>
          </a:p>
          <a:p>
            <a:pPr marL="2857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A video is taken while the mounted crystal is rotated around its phi axis </a:t>
            </a:r>
          </a:p>
          <a:p>
            <a:pPr marL="2857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The “faces” of the crystals are indexed to their respective Miller planes and the distances of the planes to the crystal center are measured. </a:t>
            </a:r>
          </a:p>
          <a:p>
            <a:pPr marL="2857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This is repeated until the shape and size of the crystals is well described by a series of Miller planes. </a:t>
            </a:r>
          </a:p>
          <a:p>
            <a:pPr marL="2857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dirty="0"/>
          </a:p>
        </p:txBody>
      </p:sp>
      <p:pic>
        <p:nvPicPr>
          <p:cNvPr id="2" name="Picture 1"/>
          <p:cNvPicPr>
            <a:picLocks noChangeAspect="1"/>
          </p:cNvPicPr>
          <p:nvPr/>
        </p:nvPicPr>
        <p:blipFill>
          <a:blip r:embed="rId2"/>
          <a:stretch>
            <a:fillRect/>
          </a:stretch>
        </p:blipFill>
        <p:spPr>
          <a:xfrm>
            <a:off x="5257800" y="1986482"/>
            <a:ext cx="3427447" cy="2658936"/>
          </a:xfrm>
          <a:prstGeom prst="rect">
            <a:avLst/>
          </a:prstGeom>
        </p:spPr>
      </p:pic>
      <p:sp>
        <p:nvSpPr>
          <p:cNvPr id="6" name="Rectangle 5"/>
          <p:cNvSpPr/>
          <p:nvPr/>
        </p:nvSpPr>
        <p:spPr>
          <a:xfrm>
            <a:off x="533400" y="4826675"/>
            <a:ext cx="8305800" cy="1754326"/>
          </a:xfrm>
          <a:prstGeom prst="rect">
            <a:avLst/>
          </a:prstGeom>
        </p:spPr>
        <p:txBody>
          <a:bodyPr wrap="square">
            <a:spAutoFit/>
          </a:bodyPr>
          <a:lstStyle/>
          <a:p>
            <a:pPr marL="285750" lvl="1" indent="-285750">
              <a:buFont typeface="Wingdings" panose="05000000000000000000" pitchFamily="2" charset="2"/>
              <a:buChar char="§"/>
              <a:defRPr/>
            </a:pPr>
            <a:r>
              <a:rPr lang="en-US" dirty="0"/>
              <a:t>Provides (with a correct formula) the most accurate absorption correction possible. Works for very absorbing crystals where other methods fail.</a:t>
            </a:r>
          </a:p>
          <a:p>
            <a:pPr marL="285750" lvl="1" indent="-285750">
              <a:buFont typeface="Wingdings" panose="05000000000000000000" pitchFamily="2" charset="2"/>
              <a:buChar char="§"/>
              <a:defRPr/>
            </a:pPr>
            <a:r>
              <a:rPr lang="en-US" dirty="0"/>
              <a:t>Is usually combined with multi-scan absorption correction to correct for other systematic errors, and with scaling. </a:t>
            </a:r>
          </a:p>
          <a:p>
            <a:pPr marL="285750" lvl="1" indent="-285750">
              <a:buFont typeface="Wingdings" panose="05000000000000000000" pitchFamily="2" charset="2"/>
              <a:buChar char="§"/>
              <a:defRPr/>
            </a:pPr>
            <a:r>
              <a:rPr lang="en-US" dirty="0"/>
              <a:t>More time consuming than multi-scan and usually not needed for medium absorbers.</a:t>
            </a:r>
          </a:p>
        </p:txBody>
      </p:sp>
    </p:spTree>
    <p:extLst>
      <p:ext uri="{BB962C8B-B14F-4D97-AF65-F5344CB8AC3E}">
        <p14:creationId xmlns:p14="http://schemas.microsoft.com/office/powerpoint/2010/main" val="1943577724"/>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92525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Scaling</a:t>
            </a:r>
          </a:p>
        </p:txBody>
      </p:sp>
      <p:sp>
        <p:nvSpPr>
          <p:cNvPr id="4" name="TextBox 3"/>
          <p:cNvSpPr txBox="1"/>
          <p:nvPr/>
        </p:nvSpPr>
        <p:spPr>
          <a:xfrm>
            <a:off x="533400" y="1805225"/>
            <a:ext cx="8458200" cy="2862322"/>
          </a:xfrm>
          <a:prstGeom prst="rect">
            <a:avLst/>
          </a:prstGeom>
          <a:noFill/>
        </p:spPr>
        <p:txBody>
          <a:bodyPr wrap="square" rtlCol="0">
            <a:spAutoFit/>
          </a:bodyPr>
          <a:lstStyle/>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0" cap="none" spc="0" normalizeH="0" baseline="0" noProof="0" dirty="0">
                <a:ln>
                  <a:noFill/>
                </a:ln>
                <a:solidFill>
                  <a:sysClr val="windowText" lastClr="000000"/>
                </a:solidFill>
                <a:effectLst/>
                <a:uLnTx/>
                <a:uFillTx/>
              </a:rPr>
              <a:t>Corrects for (small)</a:t>
            </a:r>
            <a:r>
              <a:rPr kumimoji="0" lang="en-US" sz="1800" b="0" i="0" u="none" strike="noStrike" kern="0" cap="none" spc="0" normalizeH="0" noProof="0" dirty="0">
                <a:ln>
                  <a:noFill/>
                </a:ln>
                <a:solidFill>
                  <a:sysClr val="windowText" lastClr="000000"/>
                </a:solidFill>
                <a:effectLst/>
                <a:uLnTx/>
                <a:uFillTx/>
              </a:rPr>
              <a:t> parts of a crystal rotating in and out of the beam (different volume fractions of the crystal being in the beam).</a:t>
            </a: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0" cap="none" spc="0" normalizeH="0" noProof="0" dirty="0">
              <a:ln>
                <a:noFill/>
              </a:ln>
              <a:solidFill>
                <a:sysClr val="windowText" lastClr="000000"/>
              </a:solidFill>
              <a:effectLst/>
              <a:uLnTx/>
              <a:uFillTx/>
            </a:endParaRP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r>
              <a:rPr lang="en-US" kern="0" baseline="0" dirty="0">
                <a:solidFill>
                  <a:sysClr val="windowText" lastClr="000000"/>
                </a:solidFill>
              </a:rPr>
              <a:t>Usually</a:t>
            </a:r>
            <a:r>
              <a:rPr lang="en-US" kern="0" dirty="0">
                <a:solidFill>
                  <a:sysClr val="windowText" lastClr="000000"/>
                </a:solidFill>
              </a:rPr>
              <a:t> built into the absorption correction software.</a:t>
            </a: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0" cap="none" spc="0" normalizeH="0" baseline="0" noProof="0" dirty="0">
              <a:ln>
                <a:noFill/>
              </a:ln>
              <a:solidFill>
                <a:sysClr val="windowText" lastClr="000000"/>
              </a:solidFill>
              <a:effectLst/>
              <a:uLnTx/>
              <a:uFillTx/>
            </a:endParaRP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0" cap="none" spc="0" normalizeH="0" baseline="0" noProof="0" dirty="0">
                <a:ln>
                  <a:noFill/>
                </a:ln>
                <a:solidFill>
                  <a:sysClr val="windowText" lastClr="000000"/>
                </a:solidFill>
                <a:effectLst/>
                <a:uLnTx/>
                <a:uFillTx/>
              </a:rPr>
              <a:t>If you</a:t>
            </a:r>
            <a:r>
              <a:rPr kumimoji="0" lang="en-US" sz="1800" b="0" i="0" u="none" strike="noStrike" kern="0" cap="none" spc="0" normalizeH="0" noProof="0" dirty="0">
                <a:ln>
                  <a:noFill/>
                </a:ln>
                <a:solidFill>
                  <a:sysClr val="windowText" lastClr="000000"/>
                </a:solidFill>
                <a:effectLst/>
                <a:uLnTx/>
                <a:uFillTx/>
              </a:rPr>
              <a:t> have trouble with scaling, check your crystal centering or consider using a much smaller crystal.</a:t>
            </a: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0" cap="none" spc="0" normalizeH="0" noProof="0" dirty="0">
              <a:ln>
                <a:noFill/>
              </a:ln>
              <a:solidFill>
                <a:sysClr val="windowText" lastClr="000000"/>
              </a:solidFill>
              <a:effectLst/>
              <a:uLnTx/>
              <a:uFillTx/>
            </a:endParaRP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0" cap="none" spc="0" normalizeH="0" noProof="0" dirty="0">
                <a:ln>
                  <a:noFill/>
                </a:ln>
                <a:solidFill>
                  <a:sysClr val="windowText" lastClr="000000"/>
                </a:solidFill>
                <a:effectLst/>
                <a:uLnTx/>
                <a:uFillTx/>
              </a:rPr>
              <a:t>If problems persist, contact your instrument vendor and have the alignment of your diffractometer looked at. </a:t>
            </a: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091426877"/>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1831223" y="2819400"/>
            <a:ext cx="5152373" cy="2246769"/>
          </a:xfrm>
          <a:prstGeom prst="rect">
            <a:avLst/>
          </a:prstGeom>
          <a:noFill/>
        </p:spPr>
        <p:txBody>
          <a:bodyPr wrap="none" rtlCol="0">
            <a:spAutoFit/>
          </a:bodyPr>
          <a:lstStyle/>
          <a:p>
            <a:pPr algn="ctr"/>
            <a:r>
              <a:rPr kumimoji="0" lang="en-US" sz="2800" b="1" i="0" u="none" strike="noStrike" kern="0" cap="none" spc="0" normalizeH="0" baseline="0" noProof="0" dirty="0">
                <a:ln>
                  <a:noFill/>
                </a:ln>
                <a:solidFill>
                  <a:sysClr val="windowText" lastClr="000000"/>
                </a:solidFill>
                <a:effectLst/>
                <a:uLnTx/>
                <a:uFillTx/>
              </a:rPr>
              <a:t>Twinning</a:t>
            </a:r>
          </a:p>
          <a:p>
            <a:pPr algn="ctr"/>
            <a:endParaRPr lang="en-US" sz="2800" b="1" kern="0" dirty="0">
              <a:solidFill>
                <a:sysClr val="windowText" lastClr="000000"/>
              </a:solidFill>
            </a:endParaRPr>
          </a:p>
          <a:p>
            <a:pPr algn="ctr"/>
            <a:r>
              <a:rPr lang="en-US" sz="2800" b="1" kern="0" dirty="0">
                <a:solidFill>
                  <a:sysClr val="windowText" lastClr="000000"/>
                </a:solidFill>
              </a:rPr>
              <a:t>merohedral, pseudo-merohedral </a:t>
            </a:r>
          </a:p>
          <a:p>
            <a:pPr algn="ctr"/>
            <a:r>
              <a:rPr lang="en-US" sz="2800" b="1" kern="0" dirty="0">
                <a:solidFill>
                  <a:sysClr val="windowText" lastClr="000000"/>
                </a:solidFill>
              </a:rPr>
              <a:t>&amp; </a:t>
            </a:r>
          </a:p>
          <a:p>
            <a:pPr algn="ctr"/>
            <a:r>
              <a:rPr lang="en-US" sz="2800" b="1" kern="0" dirty="0">
                <a:solidFill>
                  <a:sysClr val="windowText" lastClr="000000"/>
                </a:solidFill>
              </a:rPr>
              <a:t>non-merohedral</a:t>
            </a:r>
            <a:endParaRPr lang="en-US" sz="2800" b="1" dirty="0"/>
          </a:p>
        </p:txBody>
      </p:sp>
    </p:spTree>
    <p:extLst>
      <p:ext uri="{BB962C8B-B14F-4D97-AF65-F5344CB8AC3E}">
        <p14:creationId xmlns:p14="http://schemas.microsoft.com/office/powerpoint/2010/main" val="4224399411"/>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1162498"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Twinning</a:t>
            </a:r>
          </a:p>
        </p:txBody>
      </p:sp>
      <p:sp>
        <p:nvSpPr>
          <p:cNvPr id="4" name="TextBox 3"/>
          <p:cNvSpPr txBox="1"/>
          <p:nvPr/>
        </p:nvSpPr>
        <p:spPr>
          <a:xfrm>
            <a:off x="533400" y="1752600"/>
            <a:ext cx="8458200" cy="3693319"/>
          </a:xfrm>
          <a:prstGeom prst="rect">
            <a:avLst/>
          </a:prstGeom>
          <a:noFill/>
        </p:spPr>
        <p:txBody>
          <a:bodyPr wrap="square" rtlCol="0">
            <a:spAutoFit/>
          </a:bodyPr>
          <a:lstStyle/>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0" cap="none" spc="0" normalizeH="0" baseline="0" noProof="0" dirty="0">
                <a:ln>
                  <a:noFill/>
                </a:ln>
                <a:solidFill>
                  <a:sysClr val="windowText" lastClr="000000"/>
                </a:solidFill>
                <a:effectLst/>
                <a:uLnTx/>
                <a:uFillTx/>
              </a:rPr>
              <a:t>There is a difference between a split crystal</a:t>
            </a:r>
            <a:r>
              <a:rPr kumimoji="0" lang="en-US" sz="1800" b="0" i="0" u="none" strike="noStrike" kern="0" cap="none" spc="0" normalizeH="0" noProof="0" dirty="0">
                <a:ln>
                  <a:noFill/>
                </a:ln>
                <a:solidFill>
                  <a:sysClr val="windowText" lastClr="000000"/>
                </a:solidFill>
                <a:effectLst/>
                <a:uLnTx/>
                <a:uFillTx/>
              </a:rPr>
              <a:t> or two crystals stuck together, and a twinned crystal. </a:t>
            </a:r>
            <a:r>
              <a:rPr kumimoji="0" lang="en-US" sz="1800" b="1" i="0" u="none" strike="noStrike" kern="0" cap="none" spc="0" normalizeH="0" baseline="0" noProof="0" dirty="0">
                <a:ln>
                  <a:noFill/>
                </a:ln>
                <a:solidFill>
                  <a:sysClr val="windowText" lastClr="000000"/>
                </a:solidFill>
                <a:effectLst/>
                <a:uLnTx/>
                <a:uFillTx/>
              </a:rPr>
              <a:t>Twinned</a:t>
            </a:r>
            <a:r>
              <a:rPr kumimoji="0" lang="en-US" sz="1800" b="1" i="0" u="none" strike="noStrike" kern="0" cap="none" spc="0" normalizeH="0" noProof="0" dirty="0">
                <a:ln>
                  <a:noFill/>
                </a:ln>
                <a:solidFill>
                  <a:sysClr val="windowText" lastClr="000000"/>
                </a:solidFill>
                <a:effectLst/>
                <a:uLnTx/>
                <a:uFillTx/>
              </a:rPr>
              <a:t> crystals are single crystals! </a:t>
            </a: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1800" b="1" i="0" u="none" strike="noStrike" kern="0" cap="none" spc="0" normalizeH="0" noProof="0" dirty="0">
              <a:ln>
                <a:noFill/>
              </a:ln>
              <a:solidFill>
                <a:sysClr val="windowText" lastClr="000000"/>
              </a:solidFill>
              <a:effectLst/>
              <a:uLnTx/>
              <a:uFillTx/>
            </a:endParaRP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r>
              <a:rPr lang="en-US" kern="0" baseline="0" dirty="0">
                <a:solidFill>
                  <a:sysClr val="windowText" lastClr="000000"/>
                </a:solidFill>
              </a:rPr>
              <a:t>Twinning means that somewhere inside</a:t>
            </a:r>
            <a:r>
              <a:rPr lang="en-US" kern="0" dirty="0">
                <a:solidFill>
                  <a:sysClr val="windowText" lastClr="000000"/>
                </a:solidFill>
              </a:rPr>
              <a:t> your crystal a </a:t>
            </a:r>
            <a:r>
              <a:rPr lang="en-US" b="1" kern="0" dirty="0">
                <a:solidFill>
                  <a:sysClr val="windowText" lastClr="000000"/>
                </a:solidFill>
              </a:rPr>
              <a:t>symmetry element </a:t>
            </a:r>
            <a:r>
              <a:rPr lang="en-US" kern="0" dirty="0">
                <a:solidFill>
                  <a:sysClr val="windowText" lastClr="000000"/>
                </a:solidFill>
              </a:rPr>
              <a:t>was applied that </a:t>
            </a:r>
            <a:r>
              <a:rPr lang="en-US" b="1" kern="0" dirty="0">
                <a:solidFill>
                  <a:sysClr val="windowText" lastClr="000000"/>
                </a:solidFill>
              </a:rPr>
              <a:t>is not part of the space group symmetry </a:t>
            </a:r>
            <a:r>
              <a:rPr lang="en-US" kern="0" dirty="0">
                <a:solidFill>
                  <a:sysClr val="windowText" lastClr="000000"/>
                </a:solidFill>
              </a:rPr>
              <a:t>of your crystal. </a:t>
            </a: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1800" i="0" u="none" strike="noStrike" kern="0" cap="none" spc="0" normalizeH="0" baseline="0" noProof="0" dirty="0">
              <a:ln>
                <a:noFill/>
              </a:ln>
              <a:solidFill>
                <a:sysClr val="windowText" lastClr="000000"/>
              </a:solidFill>
              <a:effectLst/>
              <a:uLnTx/>
              <a:uFillTx/>
            </a:endParaRP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r>
              <a:rPr lang="en-US" kern="0" dirty="0">
                <a:solidFill>
                  <a:sysClr val="windowText" lastClr="000000"/>
                </a:solidFill>
              </a:rPr>
              <a:t>Simple example: A racemic organic compound that crystallizes in space group </a:t>
            </a:r>
            <a:r>
              <a:rPr lang="en-US" i="1" kern="0" dirty="0">
                <a:solidFill>
                  <a:sysClr val="windowText" lastClr="000000"/>
                </a:solidFill>
              </a:rPr>
              <a:t>P</a:t>
            </a:r>
            <a:r>
              <a:rPr lang="en-US" kern="0" dirty="0">
                <a:solidFill>
                  <a:sysClr val="windowText" lastClr="000000"/>
                </a:solidFill>
              </a:rPr>
              <a:t>1. It does not have an inversion center, and the crystal should contain only one enantiomer of your compound. If sometime during crystal growth the molecules of the other enantiomer are docked onto the surface of the crystal (and so that they are exact inversion images of the molecules on the surface), then you have started growing a </a:t>
            </a:r>
            <a:r>
              <a:rPr lang="en-US" b="1" kern="0" dirty="0">
                <a:solidFill>
                  <a:sysClr val="windowText" lastClr="000000"/>
                </a:solidFill>
              </a:rPr>
              <a:t>racemic twin</a:t>
            </a:r>
            <a:r>
              <a:rPr lang="en-US" kern="0" dirty="0">
                <a:solidFill>
                  <a:sysClr val="windowText" lastClr="000000"/>
                </a:solidFill>
              </a:rPr>
              <a:t>. </a:t>
            </a: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endParaRPr lang="en-US" kern="0" dirty="0">
              <a:solidFill>
                <a:sysClr val="windowText" lastClr="000000"/>
              </a:solidFill>
            </a:endParaRPr>
          </a:p>
        </p:txBody>
      </p:sp>
    </p:spTree>
    <p:extLst>
      <p:ext uri="{BB962C8B-B14F-4D97-AF65-F5344CB8AC3E}">
        <p14:creationId xmlns:p14="http://schemas.microsoft.com/office/powerpoint/2010/main" val="2756665834"/>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1162498"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Twinning</a:t>
            </a:r>
          </a:p>
        </p:txBody>
      </p:sp>
      <p:sp>
        <p:nvSpPr>
          <p:cNvPr id="4" name="TextBox 3"/>
          <p:cNvSpPr txBox="1"/>
          <p:nvPr/>
        </p:nvSpPr>
        <p:spPr>
          <a:xfrm>
            <a:off x="533400" y="1752600"/>
            <a:ext cx="8229600" cy="4247317"/>
          </a:xfrm>
          <a:prstGeom prst="rect">
            <a:avLst/>
          </a:prstGeom>
          <a:noFill/>
        </p:spPr>
        <p:txBody>
          <a:bodyPr wrap="square" rtlCol="0">
            <a:spAutoFit/>
          </a:bodyPr>
          <a:lstStyle/>
          <a:p>
            <a:pPr marL="342900" lvl="1" indent="-342900">
              <a:buFont typeface="Wingdings" pitchFamily="2" charset="2"/>
              <a:buChar char="v"/>
              <a:defRPr/>
            </a:pPr>
            <a:r>
              <a:rPr lang="en-US" kern="0" dirty="0">
                <a:solidFill>
                  <a:sysClr val="windowText" lastClr="000000"/>
                </a:solidFill>
              </a:rPr>
              <a:t>Twinning is an </a:t>
            </a:r>
            <a:r>
              <a:rPr lang="en-US" b="1" kern="0" dirty="0">
                <a:solidFill>
                  <a:sysClr val="windowText" lastClr="000000"/>
                </a:solidFill>
              </a:rPr>
              <a:t>unlikely process </a:t>
            </a:r>
            <a:r>
              <a:rPr lang="en-US" kern="0" dirty="0">
                <a:solidFill>
                  <a:sysClr val="windowText" lastClr="000000"/>
                </a:solidFill>
              </a:rPr>
              <a:t>(much </a:t>
            </a:r>
            <a:r>
              <a:rPr lang="en-US" b="1" kern="0" dirty="0">
                <a:solidFill>
                  <a:sysClr val="windowText" lastClr="000000"/>
                </a:solidFill>
              </a:rPr>
              <a:t>higher in energy </a:t>
            </a:r>
            <a:r>
              <a:rPr lang="en-US" kern="0" dirty="0">
                <a:solidFill>
                  <a:sysClr val="windowText" lastClr="000000"/>
                </a:solidFill>
              </a:rPr>
              <a:t>than just continuing to grow the crystal the normal way). It will not happen often, maybe only once in the whole crystal. The crystal then consists of two or just of few </a:t>
            </a:r>
            <a:r>
              <a:rPr lang="en-US" b="1" kern="0" dirty="0">
                <a:solidFill>
                  <a:sysClr val="windowText" lastClr="000000"/>
                </a:solidFill>
              </a:rPr>
              <a:t>twin domains</a:t>
            </a:r>
            <a:r>
              <a:rPr lang="en-US" kern="0" dirty="0">
                <a:solidFill>
                  <a:sysClr val="windowText" lastClr="000000"/>
                </a:solidFill>
              </a:rPr>
              <a:t>. These can usually be seen under a </a:t>
            </a:r>
            <a:r>
              <a:rPr lang="en-US" b="1" kern="0" dirty="0">
                <a:solidFill>
                  <a:sysClr val="windowText" lastClr="000000"/>
                </a:solidFill>
              </a:rPr>
              <a:t>polarizing microscope </a:t>
            </a:r>
            <a:r>
              <a:rPr lang="en-US" kern="0" dirty="0">
                <a:solidFill>
                  <a:sysClr val="windowText" lastClr="000000"/>
                </a:solidFill>
              </a:rPr>
              <a:t>(and can possibly be cut apart). </a:t>
            </a:r>
          </a:p>
          <a:p>
            <a:pPr marL="342900" lvl="1" indent="-342900">
              <a:buFont typeface="Wingdings" pitchFamily="2" charset="2"/>
              <a:buChar char="v"/>
              <a:defRPr/>
            </a:pPr>
            <a:endParaRPr kumimoji="0" lang="en-US" sz="1800" i="0" u="none" strike="noStrike" kern="0" cap="none" spc="0" normalizeH="0" baseline="0" noProof="0" dirty="0">
              <a:ln>
                <a:noFill/>
              </a:ln>
              <a:solidFill>
                <a:sysClr val="windowText" lastClr="000000"/>
              </a:solidFill>
              <a:effectLst/>
              <a:uLnTx/>
              <a:uFillTx/>
            </a:endParaRP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r>
              <a:rPr lang="en-US" kern="0" dirty="0">
                <a:solidFill>
                  <a:sysClr val="windowText" lastClr="000000"/>
                </a:solidFill>
              </a:rPr>
              <a:t>In some cases twinning can happen more easily, and a crystal might consist of many twin domains, with half of the domains belonging to one twin orientation, and the other half to the other (in rare cases more than two orientations). </a:t>
            </a: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endParaRPr lang="en-US" kern="0" dirty="0">
              <a:solidFill>
                <a:sysClr val="windowText" lastClr="000000"/>
              </a:solidFill>
            </a:endParaRP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i="0" u="none" strike="noStrike" kern="0" cap="none" spc="0" normalizeH="0" baseline="0" noProof="0" dirty="0">
                <a:ln>
                  <a:noFill/>
                </a:ln>
                <a:solidFill>
                  <a:sysClr val="windowText" lastClr="000000"/>
                </a:solidFill>
                <a:effectLst/>
                <a:uLnTx/>
                <a:uFillTx/>
              </a:rPr>
              <a:t>This often </a:t>
            </a:r>
            <a:r>
              <a:rPr lang="en-US" kern="0" dirty="0">
                <a:solidFill>
                  <a:sysClr val="windowText" lastClr="000000"/>
                </a:solidFill>
              </a:rPr>
              <a:t>happens with </a:t>
            </a:r>
            <a:r>
              <a:rPr lang="en-US" b="1" kern="0" dirty="0">
                <a:solidFill>
                  <a:sysClr val="windowText" lastClr="000000"/>
                </a:solidFill>
              </a:rPr>
              <a:t>layered compounds</a:t>
            </a:r>
            <a:r>
              <a:rPr lang="en-US" kern="0" dirty="0">
                <a:solidFill>
                  <a:sysClr val="windowText" lastClr="000000"/>
                </a:solidFill>
              </a:rPr>
              <a:t>, where twinning happens between layers (polysynthetic or lamellar twinning). </a:t>
            </a: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endParaRPr lang="en-US" kern="0" dirty="0">
              <a:solidFill>
                <a:sysClr val="windowText" lastClr="000000"/>
              </a:solidFill>
            </a:endParaRP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r>
              <a:rPr lang="en-US" kern="0" dirty="0">
                <a:solidFill>
                  <a:sysClr val="windowText" lastClr="000000"/>
                </a:solidFill>
              </a:rPr>
              <a:t>If individual domains are too thin (say just a few ten thousand layers), no </a:t>
            </a:r>
            <a:r>
              <a:rPr lang="en-US" kern="0" dirty="0" err="1">
                <a:solidFill>
                  <a:sysClr val="windowText" lastClr="000000"/>
                </a:solidFill>
              </a:rPr>
              <a:t>untwinned</a:t>
            </a:r>
            <a:r>
              <a:rPr lang="en-US" kern="0" dirty="0">
                <a:solidFill>
                  <a:sysClr val="windowText" lastClr="000000"/>
                </a:solidFill>
              </a:rPr>
              <a:t> part can be cut out (but domains might still be visible using polarized light). </a:t>
            </a:r>
            <a:endParaRPr kumimoji="0" lang="en-US" sz="180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694477015"/>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2946640"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Twinning, a few examples</a:t>
            </a:r>
          </a:p>
        </p:txBody>
      </p:sp>
      <p:sp>
        <p:nvSpPr>
          <p:cNvPr id="4" name="TextBox 3"/>
          <p:cNvSpPr txBox="1"/>
          <p:nvPr/>
        </p:nvSpPr>
        <p:spPr>
          <a:xfrm>
            <a:off x="533400" y="2042279"/>
            <a:ext cx="2895600" cy="3139321"/>
          </a:xfrm>
          <a:prstGeom prst="rect">
            <a:avLst/>
          </a:prstGeom>
          <a:noFill/>
        </p:spPr>
        <p:txBody>
          <a:bodyPr wrap="square" rtlCol="0">
            <a:spAutoFit/>
          </a:bodyPr>
          <a:lstStyle/>
          <a:p>
            <a:pPr marL="342900" marR="0" lvl="1" indent="-342900" defTabSz="914400" eaLnBrk="1" fontAlgn="auto" latinLnBrk="0" hangingPunct="1">
              <a:lnSpc>
                <a:spcPct val="100000"/>
              </a:lnSpc>
              <a:spcBef>
                <a:spcPts val="0"/>
              </a:spcBef>
              <a:spcAft>
                <a:spcPts val="0"/>
              </a:spcAft>
              <a:buClrTx/>
              <a:buSzTx/>
              <a:buAutoNum type="alphaLcParenR"/>
              <a:tabLst/>
              <a:defRPr/>
            </a:pPr>
            <a:r>
              <a:rPr lang="en-US" kern="0" dirty="0">
                <a:solidFill>
                  <a:sysClr val="windowText" lastClr="000000"/>
                </a:solidFill>
              </a:rPr>
              <a:t>Simple two component twin (contact twin)</a:t>
            </a:r>
          </a:p>
          <a:p>
            <a:pPr marL="342900" marR="0" lvl="1" indent="-342900" defTabSz="914400" eaLnBrk="1" fontAlgn="auto" latinLnBrk="0" hangingPunct="1">
              <a:lnSpc>
                <a:spcPct val="100000"/>
              </a:lnSpc>
              <a:spcBef>
                <a:spcPts val="0"/>
              </a:spcBef>
              <a:spcAft>
                <a:spcPts val="0"/>
              </a:spcAft>
              <a:buClrTx/>
              <a:buSzTx/>
              <a:buAutoNum type="alphaLcParenR"/>
              <a:tabLst/>
              <a:defRPr/>
            </a:pPr>
            <a:endParaRPr lang="en-US" kern="0" dirty="0">
              <a:solidFill>
                <a:sysClr val="windowText" lastClr="000000"/>
              </a:solidFill>
            </a:endParaRPr>
          </a:p>
          <a:p>
            <a:pPr marL="342900" marR="0" lvl="1" indent="-342900" defTabSz="914400" eaLnBrk="1" fontAlgn="auto" latinLnBrk="0" hangingPunct="1">
              <a:lnSpc>
                <a:spcPct val="100000"/>
              </a:lnSpc>
              <a:spcBef>
                <a:spcPts val="0"/>
              </a:spcBef>
              <a:spcAft>
                <a:spcPts val="0"/>
              </a:spcAft>
              <a:buClrTx/>
              <a:buSzTx/>
              <a:buAutoNum type="alphaLcParenR"/>
              <a:tabLst/>
              <a:defRPr/>
            </a:pPr>
            <a:r>
              <a:rPr lang="en-US" kern="0" dirty="0">
                <a:solidFill>
                  <a:sysClr val="windowText" lastClr="000000"/>
                </a:solidFill>
              </a:rPr>
              <a:t>Multi-component twin</a:t>
            </a:r>
          </a:p>
          <a:p>
            <a:pPr marL="342900" marR="0" lvl="1" indent="-342900" defTabSz="914400" eaLnBrk="1" fontAlgn="auto" latinLnBrk="0" hangingPunct="1">
              <a:lnSpc>
                <a:spcPct val="100000"/>
              </a:lnSpc>
              <a:spcBef>
                <a:spcPts val="0"/>
              </a:spcBef>
              <a:spcAft>
                <a:spcPts val="0"/>
              </a:spcAft>
              <a:buClrTx/>
              <a:buSzTx/>
              <a:buAutoNum type="alphaLcParenR"/>
              <a:tabLst/>
              <a:defRPr/>
            </a:pPr>
            <a:endParaRPr lang="en-US" kern="0" dirty="0">
              <a:solidFill>
                <a:sysClr val="windowText" lastClr="000000"/>
              </a:solidFill>
            </a:endParaRPr>
          </a:p>
          <a:p>
            <a:pPr marL="342900" marR="0" lvl="1" indent="-342900" defTabSz="914400" eaLnBrk="1" fontAlgn="auto" latinLnBrk="0" hangingPunct="1">
              <a:lnSpc>
                <a:spcPct val="100000"/>
              </a:lnSpc>
              <a:spcBef>
                <a:spcPts val="0"/>
              </a:spcBef>
              <a:spcAft>
                <a:spcPts val="0"/>
              </a:spcAft>
              <a:buClrTx/>
              <a:buSzTx/>
              <a:buAutoNum type="alphaLcParenR"/>
              <a:tabLst/>
              <a:defRPr/>
            </a:pPr>
            <a:r>
              <a:rPr lang="en-US" kern="0" dirty="0">
                <a:solidFill>
                  <a:sysClr val="windowText" lastClr="000000"/>
                </a:solidFill>
              </a:rPr>
              <a:t>Interpenetration two-component twin</a:t>
            </a:r>
          </a:p>
          <a:p>
            <a:pPr marL="342900" marR="0" lvl="1" indent="-342900" defTabSz="914400" eaLnBrk="1" fontAlgn="auto" latinLnBrk="0" hangingPunct="1">
              <a:lnSpc>
                <a:spcPct val="100000"/>
              </a:lnSpc>
              <a:spcBef>
                <a:spcPts val="0"/>
              </a:spcBef>
              <a:spcAft>
                <a:spcPts val="0"/>
              </a:spcAft>
              <a:buClrTx/>
              <a:buSzTx/>
              <a:buAutoNum type="alphaLcParenR"/>
              <a:tabLst/>
              <a:defRPr/>
            </a:pPr>
            <a:endParaRPr lang="en-US" kern="0" dirty="0">
              <a:solidFill>
                <a:sysClr val="windowText" lastClr="000000"/>
              </a:solidFill>
            </a:endParaRPr>
          </a:p>
          <a:p>
            <a:pPr marL="342900" marR="0" lvl="1" indent="-342900" defTabSz="914400" eaLnBrk="1" fontAlgn="auto" latinLnBrk="0" hangingPunct="1">
              <a:lnSpc>
                <a:spcPct val="100000"/>
              </a:lnSpc>
              <a:spcBef>
                <a:spcPts val="0"/>
              </a:spcBef>
              <a:spcAft>
                <a:spcPts val="0"/>
              </a:spcAft>
              <a:buClrTx/>
              <a:buSzTx/>
              <a:buAutoNum type="alphaLcParenR"/>
              <a:tabLst/>
              <a:defRPr/>
            </a:pPr>
            <a:r>
              <a:rPr lang="en-US" kern="0" dirty="0">
                <a:solidFill>
                  <a:sysClr val="windowText" lastClr="000000"/>
                </a:solidFill>
              </a:rPr>
              <a:t>Layered (polysynthetic or lamellar twinning)</a:t>
            </a: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endParaRPr lang="en-US" kern="0" dirty="0">
              <a:solidFill>
                <a:sysClr val="windowText" lastClr="000000"/>
              </a:solidFill>
            </a:endParaRPr>
          </a:p>
        </p:txBody>
      </p:sp>
      <p:pic>
        <p:nvPicPr>
          <p:cNvPr id="6" name="Picture 5" descr="Diagram, engineering drawing&#10;&#10;Description automatically generated">
            <a:extLst>
              <a:ext uri="{FF2B5EF4-FFF2-40B4-BE49-F238E27FC236}">
                <a16:creationId xmlns:a16="http://schemas.microsoft.com/office/drawing/2014/main" id="{7C247FA0-8843-38C9-0CA9-811713FC6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6200" y="1676400"/>
            <a:ext cx="4462880" cy="4267200"/>
          </a:xfrm>
          <a:prstGeom prst="rect">
            <a:avLst/>
          </a:prstGeom>
        </p:spPr>
      </p:pic>
      <p:sp>
        <p:nvSpPr>
          <p:cNvPr id="7" name="TextBox 6">
            <a:extLst>
              <a:ext uri="{FF2B5EF4-FFF2-40B4-BE49-F238E27FC236}">
                <a16:creationId xmlns:a16="http://schemas.microsoft.com/office/drawing/2014/main" id="{E7B1CF2F-C908-9BAD-A2CD-AF1296C0CAA1}"/>
              </a:ext>
            </a:extLst>
          </p:cNvPr>
          <p:cNvSpPr txBox="1"/>
          <p:nvPr/>
        </p:nvSpPr>
        <p:spPr>
          <a:xfrm>
            <a:off x="57795" y="6172200"/>
            <a:ext cx="9086205" cy="338554"/>
          </a:xfrm>
          <a:prstGeom prst="rect">
            <a:avLst/>
          </a:prstGeom>
          <a:noFill/>
        </p:spPr>
        <p:txBody>
          <a:bodyPr wrap="none" rtlCol="0">
            <a:spAutoFit/>
          </a:bodyPr>
          <a:lstStyle/>
          <a:p>
            <a:r>
              <a:rPr lang="en-US" sz="1600" dirty="0"/>
              <a:t>From: https://learning.uonbi.ac.ke/courses/SGL201/scormPackages/path_2/159_twinning_in_crystals.html</a:t>
            </a:r>
          </a:p>
        </p:txBody>
      </p:sp>
    </p:spTree>
    <p:extLst>
      <p:ext uri="{BB962C8B-B14F-4D97-AF65-F5344CB8AC3E}">
        <p14:creationId xmlns:p14="http://schemas.microsoft.com/office/powerpoint/2010/main" val="3223851800"/>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1162498"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Twinning</a:t>
            </a:r>
          </a:p>
        </p:txBody>
      </p:sp>
      <p:sp>
        <p:nvSpPr>
          <p:cNvPr id="4" name="TextBox 3"/>
          <p:cNvSpPr txBox="1"/>
          <p:nvPr/>
        </p:nvSpPr>
        <p:spPr>
          <a:xfrm>
            <a:off x="533400" y="1805225"/>
            <a:ext cx="8458200" cy="4524315"/>
          </a:xfrm>
          <a:prstGeom prst="rect">
            <a:avLst/>
          </a:prstGeom>
          <a:noFill/>
        </p:spPr>
        <p:txBody>
          <a:bodyPr wrap="square" rtlCol="0">
            <a:spAutoFit/>
          </a:bodyPr>
          <a:lstStyle/>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0" cap="none" spc="0" normalizeH="0" baseline="0" noProof="0" dirty="0">
                <a:ln>
                  <a:noFill/>
                </a:ln>
                <a:solidFill>
                  <a:sysClr val="windowText" lastClr="000000"/>
                </a:solidFill>
                <a:effectLst/>
                <a:uLnTx/>
                <a:uFillTx/>
              </a:rPr>
              <a:t>Types of twinning:</a:t>
            </a:r>
            <a:r>
              <a:rPr kumimoji="0" lang="en-US" sz="1800" b="0" i="0" u="none" strike="noStrike" kern="0" cap="none" spc="0" normalizeH="0" noProof="0" dirty="0">
                <a:ln>
                  <a:noFill/>
                </a:ln>
                <a:solidFill>
                  <a:sysClr val="windowText" lastClr="000000"/>
                </a:solidFill>
                <a:effectLst/>
                <a:uLnTx/>
                <a:uFillTx/>
              </a:rPr>
              <a:t> </a:t>
            </a:r>
            <a:endParaRPr kumimoji="0" lang="en-US" sz="1800" b="1" i="0" u="none" strike="noStrike" kern="0" cap="none" spc="0" normalizeH="0" noProof="0" dirty="0">
              <a:ln>
                <a:noFill/>
              </a:ln>
              <a:solidFill>
                <a:sysClr val="windowText" lastClr="000000"/>
              </a:solidFill>
              <a:effectLst/>
              <a:uLnTx/>
              <a:uFillTx/>
            </a:endParaRP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1800" b="1" i="0" u="none" strike="noStrike" kern="0" cap="none" spc="0" normalizeH="0" noProof="0" dirty="0">
              <a:ln>
                <a:noFill/>
              </a:ln>
              <a:solidFill>
                <a:sysClr val="windowText" lastClr="000000"/>
              </a:solidFill>
              <a:effectLst/>
              <a:uLnTx/>
              <a:uFillTx/>
            </a:endParaRP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r>
              <a:rPr lang="en-US" kern="0" dirty="0">
                <a:solidFill>
                  <a:sysClr val="windowText" lastClr="000000"/>
                </a:solidFill>
              </a:rPr>
              <a:t>If a crystal is twinned by </a:t>
            </a:r>
            <a:r>
              <a:rPr lang="en-US" b="1" kern="0" dirty="0">
                <a:solidFill>
                  <a:srgbClr val="FF0000"/>
                </a:solidFill>
              </a:rPr>
              <a:t>merohedry</a:t>
            </a:r>
            <a:r>
              <a:rPr lang="en-US" kern="0" dirty="0">
                <a:solidFill>
                  <a:sysClr val="windowText" lastClr="000000"/>
                </a:solidFill>
              </a:rPr>
              <a:t>, then the </a:t>
            </a:r>
            <a:r>
              <a:rPr lang="en-US" b="1" kern="0" dirty="0">
                <a:solidFill>
                  <a:sysClr val="windowText" lastClr="000000"/>
                </a:solidFill>
              </a:rPr>
              <a:t>twinning symmetry element</a:t>
            </a:r>
            <a:r>
              <a:rPr lang="en-US" kern="0" dirty="0">
                <a:solidFill>
                  <a:sysClr val="windowText" lastClr="000000"/>
                </a:solidFill>
              </a:rPr>
              <a:t> </a:t>
            </a:r>
            <a:r>
              <a:rPr lang="en-US" b="1" kern="0" dirty="0">
                <a:solidFill>
                  <a:sysClr val="windowText" lastClr="000000"/>
                </a:solidFill>
              </a:rPr>
              <a:t>is compatible with the Laue group and Crystal System </a:t>
            </a:r>
            <a:r>
              <a:rPr lang="en-US" kern="0" dirty="0">
                <a:solidFill>
                  <a:sysClr val="windowText" lastClr="000000"/>
                </a:solidFill>
              </a:rPr>
              <a:t>of your crystal but is </a:t>
            </a:r>
            <a:r>
              <a:rPr lang="en-US" b="1" kern="0" dirty="0">
                <a:solidFill>
                  <a:sysClr val="windowText" lastClr="000000"/>
                </a:solidFill>
              </a:rPr>
              <a:t>not part of the Space Group </a:t>
            </a:r>
            <a:r>
              <a:rPr lang="en-US" kern="0" dirty="0">
                <a:solidFill>
                  <a:sysClr val="windowText" lastClr="000000"/>
                </a:solidFill>
              </a:rPr>
              <a:t>of your crystal. An inversion center, for example, is compatible with the triclinic crystal system. Its application does not change the shape of the unit cell. But it is NOT part of the space group </a:t>
            </a:r>
            <a:r>
              <a:rPr lang="en-US" i="1" kern="0" dirty="0">
                <a:solidFill>
                  <a:sysClr val="windowText" lastClr="000000"/>
                </a:solidFill>
              </a:rPr>
              <a:t>P</a:t>
            </a:r>
            <a:r>
              <a:rPr lang="en-US" kern="0" dirty="0">
                <a:solidFill>
                  <a:sysClr val="windowText" lastClr="000000"/>
                </a:solidFill>
              </a:rPr>
              <a:t>1. </a:t>
            </a:r>
            <a:r>
              <a:rPr lang="en-US" b="1" kern="0" baseline="0" dirty="0">
                <a:solidFill>
                  <a:sysClr val="windowText" lastClr="000000"/>
                </a:solidFill>
              </a:rPr>
              <a:t>Inversion twinning </a:t>
            </a:r>
            <a:r>
              <a:rPr lang="en-US" kern="0" baseline="0" dirty="0">
                <a:solidFill>
                  <a:sysClr val="windowText" lastClr="000000"/>
                </a:solidFill>
              </a:rPr>
              <a:t>is thus a special case of</a:t>
            </a:r>
            <a:r>
              <a:rPr lang="en-US" kern="0" dirty="0">
                <a:solidFill>
                  <a:sysClr val="windowText" lastClr="000000"/>
                </a:solidFill>
              </a:rPr>
              <a:t> </a:t>
            </a:r>
            <a:r>
              <a:rPr lang="en-US" b="1" kern="0" dirty="0">
                <a:solidFill>
                  <a:sysClr val="windowText" lastClr="000000"/>
                </a:solidFill>
              </a:rPr>
              <a:t>twinning by merohedry</a:t>
            </a:r>
            <a:r>
              <a:rPr lang="en-US" kern="0" dirty="0">
                <a:solidFill>
                  <a:sysClr val="windowText" lastClr="000000"/>
                </a:solidFill>
              </a:rPr>
              <a:t>. </a:t>
            </a: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endParaRPr lang="en-US" kern="0" dirty="0">
              <a:solidFill>
                <a:sysClr val="windowText" lastClr="000000"/>
              </a:solidFill>
            </a:endParaRP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r>
              <a:rPr lang="en-US" kern="0" noProof="0" dirty="0">
                <a:solidFill>
                  <a:sysClr val="windowText" lastClr="000000"/>
                </a:solidFill>
              </a:rPr>
              <a:t>In twinning by merohedry all reflections always overlap exactly with another reflection of the other twin domain. There are no partial overlaps, or not-overlapped reflections. </a:t>
            </a: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endParaRPr lang="en-US" kern="0" noProof="0" dirty="0">
              <a:solidFill>
                <a:sysClr val="windowText" lastClr="000000"/>
              </a:solidFill>
            </a:endParaRP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i="0" u="none" strike="noStrike" kern="0" cap="none" spc="0" normalizeH="0" baseline="0" dirty="0">
                <a:ln>
                  <a:noFill/>
                </a:ln>
                <a:solidFill>
                  <a:sysClr val="windowText" lastClr="000000"/>
                </a:solidFill>
                <a:effectLst/>
                <a:uLnTx/>
                <a:uFillTx/>
              </a:rPr>
              <a:t>Other examples of twinning by merohedry:</a:t>
            </a:r>
          </a:p>
          <a:p>
            <a:pPr marL="342900" lvl="1">
              <a:defRPr/>
            </a:pPr>
            <a:r>
              <a:rPr lang="en-US" kern="0" noProof="0" dirty="0">
                <a:solidFill>
                  <a:sysClr val="windowText" lastClr="000000"/>
                </a:solidFill>
              </a:rPr>
              <a:t>Low symmetry tetragonal, hexagonal or cubic twinned by a symmetry element of high symmetry tetragonal</a:t>
            </a:r>
            <a:r>
              <a:rPr lang="en-US" kern="0" dirty="0">
                <a:solidFill>
                  <a:sysClr val="windowText" lastClr="000000"/>
                </a:solidFill>
              </a:rPr>
              <a:t>, hexagonal or cubic</a:t>
            </a:r>
            <a:r>
              <a:rPr kumimoji="0" lang="en-US" sz="1800" i="0" u="none" strike="noStrike" kern="0" cap="none" spc="0" normalizeH="0" noProof="0" dirty="0">
                <a:ln>
                  <a:noFill/>
                </a:ln>
                <a:solidFill>
                  <a:sysClr val="windowText" lastClr="000000"/>
                </a:solidFill>
                <a:effectLst/>
                <a:uLnTx/>
                <a:uFillTx/>
              </a:rPr>
              <a:t>, emulating the higher symmetry</a:t>
            </a:r>
            <a:endParaRPr kumimoji="0" lang="en-US" sz="180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00133104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742502" y="1123890"/>
            <a:ext cx="1162498"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Twinning</a:t>
            </a:r>
          </a:p>
        </p:txBody>
      </p:sp>
      <p:sp>
        <p:nvSpPr>
          <p:cNvPr id="4" name="TextBox 3"/>
          <p:cNvSpPr txBox="1"/>
          <p:nvPr/>
        </p:nvSpPr>
        <p:spPr>
          <a:xfrm>
            <a:off x="533400" y="1805225"/>
            <a:ext cx="8458200" cy="3416320"/>
          </a:xfrm>
          <a:prstGeom prst="rect">
            <a:avLst/>
          </a:prstGeom>
          <a:noFill/>
        </p:spPr>
        <p:txBody>
          <a:bodyPr wrap="square" rtlCol="0">
            <a:spAutoFit/>
          </a:bodyPr>
          <a:lstStyle/>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r>
              <a:rPr lang="en-US" b="1" kern="0" baseline="0" dirty="0">
                <a:solidFill>
                  <a:sysClr val="windowText" lastClr="000000"/>
                </a:solidFill>
              </a:rPr>
              <a:t>T</a:t>
            </a:r>
            <a:r>
              <a:rPr lang="en-US" b="1" kern="0" dirty="0">
                <a:solidFill>
                  <a:sysClr val="windowText" lastClr="000000"/>
                </a:solidFill>
              </a:rPr>
              <a:t>winning by non-merohedry</a:t>
            </a:r>
            <a:r>
              <a:rPr lang="en-US" kern="0" dirty="0">
                <a:solidFill>
                  <a:sysClr val="windowText" lastClr="000000"/>
                </a:solidFill>
              </a:rPr>
              <a:t>. The </a:t>
            </a:r>
            <a:r>
              <a:rPr lang="en-US" b="1" kern="0" dirty="0">
                <a:solidFill>
                  <a:sysClr val="windowText" lastClr="000000"/>
                </a:solidFill>
              </a:rPr>
              <a:t>twinning symmetry element</a:t>
            </a:r>
            <a:r>
              <a:rPr lang="en-US" kern="0" dirty="0">
                <a:solidFill>
                  <a:sysClr val="windowText" lastClr="000000"/>
                </a:solidFill>
              </a:rPr>
              <a:t> </a:t>
            </a:r>
            <a:r>
              <a:rPr lang="en-US" b="1" kern="0" dirty="0">
                <a:solidFill>
                  <a:sysClr val="windowText" lastClr="000000"/>
                </a:solidFill>
              </a:rPr>
              <a:t>is NOT compatible with the Laue group and Crystal System </a:t>
            </a:r>
            <a:r>
              <a:rPr lang="en-US" kern="0" dirty="0">
                <a:solidFill>
                  <a:sysClr val="windowText" lastClr="000000"/>
                </a:solidFill>
              </a:rPr>
              <a:t>of your crystal. </a:t>
            </a: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endParaRPr lang="en-US" kern="0" dirty="0">
              <a:solidFill>
                <a:sysClr val="windowText" lastClr="000000"/>
              </a:solidFill>
            </a:endParaRP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r>
              <a:rPr lang="en-US" kern="0" dirty="0">
                <a:solidFill>
                  <a:sysClr val="windowText" lastClr="000000"/>
                </a:solidFill>
              </a:rPr>
              <a:t>Application of the symmetry element creates a reciprocal pattern that does not coincide with the original pattern. </a:t>
            </a: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endParaRPr lang="en-US" kern="0" dirty="0">
              <a:solidFill>
                <a:sysClr val="windowText" lastClr="000000"/>
              </a:solidFill>
            </a:endParaRP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r>
              <a:rPr lang="en-US" kern="0" dirty="0">
                <a:solidFill>
                  <a:sysClr val="windowText" lastClr="000000"/>
                </a:solidFill>
              </a:rPr>
              <a:t>Reflections do NOT always overlap </a:t>
            </a:r>
            <a:r>
              <a:rPr lang="en-US" kern="0" noProof="0" dirty="0">
                <a:solidFill>
                  <a:sysClr val="windowText" lastClr="000000"/>
                </a:solidFill>
              </a:rPr>
              <a:t>with another reflection of the other twin domain. There are </a:t>
            </a:r>
            <a:r>
              <a:rPr lang="en-US" b="1" kern="0" noProof="0" dirty="0">
                <a:solidFill>
                  <a:sysClr val="windowText" lastClr="000000"/>
                </a:solidFill>
              </a:rPr>
              <a:t>partial overlaps</a:t>
            </a:r>
            <a:r>
              <a:rPr lang="en-US" kern="0" noProof="0" dirty="0">
                <a:solidFill>
                  <a:sysClr val="windowText" lastClr="000000"/>
                </a:solidFill>
              </a:rPr>
              <a:t>, </a:t>
            </a:r>
            <a:r>
              <a:rPr lang="en-US" b="1" kern="0" noProof="0" dirty="0">
                <a:solidFill>
                  <a:sysClr val="windowText" lastClr="000000"/>
                </a:solidFill>
              </a:rPr>
              <a:t>not-overlapped reflections</a:t>
            </a:r>
            <a:r>
              <a:rPr lang="en-US" kern="0" noProof="0" dirty="0">
                <a:solidFill>
                  <a:sysClr val="windowText" lastClr="000000"/>
                </a:solidFill>
              </a:rPr>
              <a:t>, and </a:t>
            </a:r>
            <a:r>
              <a:rPr lang="en-US" b="1" kern="0" noProof="0" dirty="0">
                <a:solidFill>
                  <a:sysClr val="windowText" lastClr="000000"/>
                </a:solidFill>
              </a:rPr>
              <a:t>overlaps</a:t>
            </a:r>
            <a:r>
              <a:rPr lang="en-US" kern="0" noProof="0" dirty="0">
                <a:solidFill>
                  <a:sysClr val="windowText" lastClr="000000"/>
                </a:solidFill>
              </a:rPr>
              <a:t>. </a:t>
            </a: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endParaRPr lang="en-US" kern="0" noProof="0" dirty="0">
              <a:solidFill>
                <a:sysClr val="windowText" lastClr="000000"/>
              </a:solidFill>
            </a:endParaRP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r>
              <a:rPr lang="en-US" kern="0" noProof="0" dirty="0">
                <a:solidFill>
                  <a:sysClr val="windowText" lastClr="000000"/>
                </a:solidFill>
              </a:rPr>
              <a:t>Typically around 1/4 to 1/2 of reflections do overlap, the remainder does not or partially overlap. </a:t>
            </a: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endParaRPr lang="en-US" kern="0" noProof="0" dirty="0">
              <a:solidFill>
                <a:sysClr val="windowText" lastClr="000000"/>
              </a:solidFill>
            </a:endParaRPr>
          </a:p>
        </p:txBody>
      </p:sp>
    </p:spTree>
    <p:extLst>
      <p:ext uri="{BB962C8B-B14F-4D97-AF65-F5344CB8AC3E}">
        <p14:creationId xmlns:p14="http://schemas.microsoft.com/office/powerpoint/2010/main" val="1429604637"/>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742502" y="1284744"/>
            <a:ext cx="1162498"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Twinning</a:t>
            </a:r>
          </a:p>
        </p:txBody>
      </p:sp>
      <p:sp>
        <p:nvSpPr>
          <p:cNvPr id="4" name="TextBox 3"/>
          <p:cNvSpPr txBox="1"/>
          <p:nvPr/>
        </p:nvSpPr>
        <p:spPr>
          <a:xfrm>
            <a:off x="533400" y="1966079"/>
            <a:ext cx="8458200" cy="3139321"/>
          </a:xfrm>
          <a:prstGeom prst="rect">
            <a:avLst/>
          </a:prstGeom>
          <a:noFill/>
        </p:spPr>
        <p:txBody>
          <a:bodyPr wrap="square" rtlCol="0">
            <a:spAutoFit/>
          </a:bodyPr>
          <a:lstStyle/>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r>
              <a:rPr lang="en-US" b="1" kern="0" baseline="0" dirty="0">
                <a:solidFill>
                  <a:sysClr val="windowText" lastClr="000000"/>
                </a:solidFill>
              </a:rPr>
              <a:t>T</a:t>
            </a:r>
            <a:r>
              <a:rPr lang="en-US" b="1" kern="0" dirty="0">
                <a:solidFill>
                  <a:sysClr val="windowText" lastClr="000000"/>
                </a:solidFill>
              </a:rPr>
              <a:t>winning by pseudo-merohedry</a:t>
            </a:r>
            <a:r>
              <a:rPr lang="en-US" kern="0" dirty="0">
                <a:solidFill>
                  <a:sysClr val="windowText" lastClr="000000"/>
                </a:solidFill>
              </a:rPr>
              <a:t>. The twinning symmetry element is </a:t>
            </a:r>
            <a:r>
              <a:rPr lang="en-US" b="1" kern="0" dirty="0">
                <a:solidFill>
                  <a:sysClr val="windowText" lastClr="000000"/>
                </a:solidFill>
              </a:rPr>
              <a:t>accidentally compatible </a:t>
            </a:r>
            <a:r>
              <a:rPr lang="en-US" kern="0" dirty="0">
                <a:solidFill>
                  <a:sysClr val="windowText" lastClr="000000"/>
                </a:solidFill>
              </a:rPr>
              <a:t>with the Laue group and Crystal System of your crystal. </a:t>
            </a: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endParaRPr lang="en-US" kern="0" dirty="0">
              <a:solidFill>
                <a:sysClr val="windowText" lastClr="000000"/>
              </a:solidFill>
            </a:endParaRP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r>
              <a:rPr lang="en-US" kern="0" dirty="0">
                <a:solidFill>
                  <a:sysClr val="windowText" lastClr="000000"/>
                </a:solidFill>
              </a:rPr>
              <a:t>Application of the symmetry element creates a reciprocal pattern that does accidentally coincide with the original pattern (within margin of error). </a:t>
            </a: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endParaRPr lang="en-US" kern="0" dirty="0">
              <a:solidFill>
                <a:sysClr val="windowText" lastClr="000000"/>
              </a:solidFill>
            </a:endParaRPr>
          </a:p>
          <a:p>
            <a:pPr marL="342900" lvl="1" indent="-342900">
              <a:buFont typeface="Wingdings" pitchFamily="2" charset="2"/>
              <a:buChar char="v"/>
              <a:defRPr/>
            </a:pPr>
            <a:r>
              <a:rPr lang="en-US" kern="0" dirty="0">
                <a:solidFill>
                  <a:sysClr val="windowText" lastClr="000000"/>
                </a:solidFill>
              </a:rPr>
              <a:t>E.g. a monoclinic cell with </a:t>
            </a:r>
            <a:r>
              <a:rPr lang="en-US" dirty="0">
                <a:sym typeface="Symbol" panose="05050102010706020507" pitchFamily="18" charset="2"/>
              </a:rPr>
              <a:t> = 90, rotated by 180 degrees around the a or c-axis.</a:t>
            </a:r>
            <a:endParaRPr lang="en-US" kern="0" dirty="0">
              <a:solidFill>
                <a:sysClr val="windowText" lastClr="000000"/>
              </a:solidFill>
            </a:endParaRP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endParaRPr lang="en-US" kern="0" dirty="0">
              <a:solidFill>
                <a:sysClr val="windowText" lastClr="000000"/>
              </a:solidFill>
            </a:endParaRP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r>
              <a:rPr lang="en-US" kern="0" dirty="0">
                <a:solidFill>
                  <a:sysClr val="windowText" lastClr="000000"/>
                </a:solidFill>
              </a:rPr>
              <a:t>Behaves exactly like twinning by merohedry, but usually more difficult to detect and resolve.</a:t>
            </a:r>
            <a:endParaRPr lang="en-US" kern="0" noProof="0" dirty="0">
              <a:solidFill>
                <a:sysClr val="windowText" lastClr="000000"/>
              </a:solidFill>
            </a:endParaRP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endParaRPr lang="en-US" kern="0" noProof="0" dirty="0">
              <a:solidFill>
                <a:sysClr val="windowText" lastClr="000000"/>
              </a:solidFill>
            </a:endParaRPr>
          </a:p>
        </p:txBody>
      </p:sp>
    </p:spTree>
    <p:extLst>
      <p:ext uri="{BB962C8B-B14F-4D97-AF65-F5344CB8AC3E}">
        <p14:creationId xmlns:p14="http://schemas.microsoft.com/office/powerpoint/2010/main" val="25286596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066800"/>
            <a:ext cx="8002307" cy="5627489"/>
          </a:xfrm>
          <a:prstGeom prst="rect">
            <a:avLst/>
          </a:prstGeom>
        </p:spPr>
      </p:pic>
    </p:spTree>
    <p:extLst>
      <p:ext uri="{BB962C8B-B14F-4D97-AF65-F5344CB8AC3E}">
        <p14:creationId xmlns:p14="http://schemas.microsoft.com/office/powerpoint/2010/main" val="379490607"/>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1162498"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Twinning</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1600200"/>
            <a:ext cx="5276850" cy="4381500"/>
          </a:xfrm>
          <a:prstGeom prst="rect">
            <a:avLst/>
          </a:prstGeom>
        </p:spPr>
      </p:pic>
      <p:sp>
        <p:nvSpPr>
          <p:cNvPr id="7" name="TextBox 6"/>
          <p:cNvSpPr txBox="1"/>
          <p:nvPr/>
        </p:nvSpPr>
        <p:spPr>
          <a:xfrm>
            <a:off x="471556" y="2498288"/>
            <a:ext cx="3048000" cy="3416320"/>
          </a:xfrm>
          <a:prstGeom prst="rect">
            <a:avLst/>
          </a:prstGeom>
          <a:noFill/>
        </p:spPr>
        <p:txBody>
          <a:bodyPr wrap="square" rtlCol="0">
            <a:spAutoFit/>
          </a:bodyPr>
          <a:lstStyle/>
          <a:p>
            <a:r>
              <a:rPr lang="en-US" dirty="0"/>
              <a:t>Twinning by pseudo-merohedry. Monoclinic twin with </a:t>
            </a:r>
            <a:r>
              <a:rPr lang="en-US" dirty="0">
                <a:sym typeface="Symbol" panose="05050102010706020507" pitchFamily="18" charset="2"/>
              </a:rPr>
              <a:t> = 90. All reflections overlap. </a:t>
            </a:r>
          </a:p>
          <a:p>
            <a:endParaRPr lang="en-US" dirty="0">
              <a:sym typeface="Symbol" panose="05050102010706020507" pitchFamily="18" charset="2"/>
            </a:endParaRPr>
          </a:p>
          <a:p>
            <a:r>
              <a:rPr lang="en-US" dirty="0">
                <a:sym typeface="Symbol" panose="05050102010706020507" pitchFamily="18" charset="2"/>
              </a:rPr>
              <a:t>Top: individual “twins”</a:t>
            </a:r>
          </a:p>
          <a:p>
            <a:endParaRPr lang="en-US" dirty="0">
              <a:sym typeface="Symbol" panose="05050102010706020507" pitchFamily="18" charset="2"/>
            </a:endParaRPr>
          </a:p>
          <a:p>
            <a:r>
              <a:rPr lang="en-US" dirty="0">
                <a:sym typeface="Symbol" panose="05050102010706020507" pitchFamily="18" charset="2"/>
              </a:rPr>
              <a:t>Bottom left: 1:1 twin</a:t>
            </a:r>
          </a:p>
          <a:p>
            <a:endParaRPr lang="en-US" dirty="0">
              <a:sym typeface="Symbol" panose="05050102010706020507" pitchFamily="18" charset="2"/>
            </a:endParaRPr>
          </a:p>
          <a:p>
            <a:r>
              <a:rPr lang="en-US" dirty="0">
                <a:sym typeface="Symbol" panose="05050102010706020507" pitchFamily="18" charset="2"/>
              </a:rPr>
              <a:t>Bottom right: 80:20 twin</a:t>
            </a:r>
          </a:p>
          <a:p>
            <a:endParaRPr lang="en-US" dirty="0">
              <a:sym typeface="Symbol" panose="05050102010706020507" pitchFamily="18" charset="2"/>
            </a:endParaRPr>
          </a:p>
          <a:p>
            <a:r>
              <a:rPr lang="en-US" dirty="0">
                <a:sym typeface="Symbol" panose="05050102010706020507" pitchFamily="18" charset="2"/>
              </a:rPr>
              <a:t>(Clegg, page 275)</a:t>
            </a:r>
            <a:endParaRPr lang="en-US" dirty="0"/>
          </a:p>
        </p:txBody>
      </p:sp>
    </p:spTree>
    <p:extLst>
      <p:ext uri="{BB962C8B-B14F-4D97-AF65-F5344CB8AC3E}">
        <p14:creationId xmlns:p14="http://schemas.microsoft.com/office/powerpoint/2010/main" val="1900215537"/>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0000">
            <a:off x="343968" y="1390548"/>
            <a:ext cx="7672231" cy="4555387"/>
          </a:xfrm>
          <a:prstGeom prst="rect">
            <a:avLst/>
          </a:prstGeom>
        </p:spPr>
      </p:pic>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1162498"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Twinning</a:t>
            </a:r>
          </a:p>
        </p:txBody>
      </p:sp>
      <p:sp>
        <p:nvSpPr>
          <p:cNvPr id="7" name="TextBox 6"/>
          <p:cNvSpPr txBox="1"/>
          <p:nvPr/>
        </p:nvSpPr>
        <p:spPr>
          <a:xfrm>
            <a:off x="304800" y="5791200"/>
            <a:ext cx="8458199" cy="923330"/>
          </a:xfrm>
          <a:prstGeom prst="rect">
            <a:avLst/>
          </a:prstGeom>
          <a:noFill/>
        </p:spPr>
        <p:txBody>
          <a:bodyPr wrap="square" rtlCol="0">
            <a:spAutoFit/>
          </a:bodyPr>
          <a:lstStyle/>
          <a:p>
            <a:r>
              <a:rPr lang="en-US" dirty="0"/>
              <a:t>Twinning by non-merohedry. Orthorhombic with b = 2a</a:t>
            </a:r>
            <a:r>
              <a:rPr lang="en-US" dirty="0">
                <a:sym typeface="Symbol" panose="05050102010706020507" pitchFamily="18" charset="2"/>
              </a:rPr>
              <a:t>. Half of all reflections overlap</a:t>
            </a:r>
          </a:p>
          <a:p>
            <a:endParaRPr lang="en-US" dirty="0">
              <a:sym typeface="Symbol" panose="05050102010706020507" pitchFamily="18" charset="2"/>
            </a:endParaRPr>
          </a:p>
          <a:p>
            <a:r>
              <a:rPr lang="en-US" dirty="0">
                <a:sym typeface="Symbol" panose="05050102010706020507" pitchFamily="18" charset="2"/>
              </a:rPr>
              <a:t>Left, Center: individual “twins”; Right: 1:1 twin (Clegg, page 281)</a:t>
            </a:r>
            <a:endParaRPr lang="en-US" dirty="0"/>
          </a:p>
        </p:txBody>
      </p:sp>
    </p:spTree>
    <p:extLst>
      <p:ext uri="{BB962C8B-B14F-4D97-AF65-F5344CB8AC3E}">
        <p14:creationId xmlns:p14="http://schemas.microsoft.com/office/powerpoint/2010/main" val="357346834"/>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240030" y="949284"/>
            <a:ext cx="1162498"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Twinning</a:t>
            </a:r>
          </a:p>
        </p:txBody>
      </p:sp>
      <p:graphicFrame>
        <p:nvGraphicFramePr>
          <p:cNvPr id="2" name="Table 1"/>
          <p:cNvGraphicFramePr>
            <a:graphicFrameLocks noGrp="1"/>
          </p:cNvGraphicFramePr>
          <p:nvPr>
            <p:extLst>
              <p:ext uri="{D42A27DB-BD31-4B8C-83A1-F6EECF244321}">
                <p14:modId xmlns:p14="http://schemas.microsoft.com/office/powerpoint/2010/main" val="2837824705"/>
              </p:ext>
            </p:extLst>
          </p:nvPr>
        </p:nvGraphicFramePr>
        <p:xfrm>
          <a:off x="218945" y="1349394"/>
          <a:ext cx="8686799" cy="5029200"/>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val="1527201099"/>
                    </a:ext>
                  </a:extLst>
                </a:gridCol>
                <a:gridCol w="3505200">
                  <a:extLst>
                    <a:ext uri="{9D8B030D-6E8A-4147-A177-3AD203B41FA5}">
                      <a16:colId xmlns:a16="http://schemas.microsoft.com/office/drawing/2014/main" val="1508023124"/>
                    </a:ext>
                  </a:extLst>
                </a:gridCol>
                <a:gridCol w="3809999">
                  <a:extLst>
                    <a:ext uri="{9D8B030D-6E8A-4147-A177-3AD203B41FA5}">
                      <a16:colId xmlns:a16="http://schemas.microsoft.com/office/drawing/2014/main" val="3443039155"/>
                    </a:ext>
                  </a:extLst>
                </a:gridCol>
              </a:tblGrid>
              <a:tr h="518160">
                <a:tc>
                  <a:txBody>
                    <a:bodyPr/>
                    <a:lstStyle/>
                    <a:p>
                      <a:endParaRPr lang="en-US" sz="1400" dirty="0"/>
                    </a:p>
                  </a:txBody>
                  <a:tcPr/>
                </a:tc>
                <a:tc>
                  <a:txBody>
                    <a:bodyPr/>
                    <a:lstStyle/>
                    <a:p>
                      <a:r>
                        <a:rPr lang="en-US" sz="1400" dirty="0"/>
                        <a:t>Merohedric and Pseudo-merohedric twinning</a:t>
                      </a:r>
                    </a:p>
                  </a:txBody>
                  <a:tcPr/>
                </a:tc>
                <a:tc>
                  <a:txBody>
                    <a:bodyPr/>
                    <a:lstStyle/>
                    <a:p>
                      <a:r>
                        <a:rPr lang="en-US" sz="1400" dirty="0"/>
                        <a:t>Non-merohedric twinning*</a:t>
                      </a:r>
                    </a:p>
                  </a:txBody>
                  <a:tcPr/>
                </a:tc>
                <a:extLst>
                  <a:ext uri="{0D108BD9-81ED-4DB2-BD59-A6C34878D82A}">
                    <a16:rowId xmlns:a16="http://schemas.microsoft.com/office/drawing/2014/main" val="888663413"/>
                  </a:ext>
                </a:extLst>
              </a:tr>
              <a:tr h="533400">
                <a:tc>
                  <a:txBody>
                    <a:bodyPr/>
                    <a:lstStyle/>
                    <a:p>
                      <a:r>
                        <a:rPr lang="en-US" sz="1400" dirty="0"/>
                        <a:t>Overlaps?</a:t>
                      </a:r>
                    </a:p>
                  </a:txBody>
                  <a:tcPr/>
                </a:tc>
                <a:tc>
                  <a:txBody>
                    <a:bodyPr/>
                    <a:lstStyle/>
                    <a:p>
                      <a:r>
                        <a:rPr lang="en-US" sz="1400" dirty="0"/>
                        <a:t>All reflections overlap</a:t>
                      </a:r>
                    </a:p>
                  </a:txBody>
                  <a:tcPr/>
                </a:tc>
                <a:tc>
                  <a:txBody>
                    <a:bodyPr/>
                    <a:lstStyle/>
                    <a:p>
                      <a:r>
                        <a:rPr lang="en-US" sz="1400" dirty="0"/>
                        <a:t>Overlaps, non-overlaps,</a:t>
                      </a:r>
                      <a:r>
                        <a:rPr lang="en-US" sz="1400" baseline="0" dirty="0"/>
                        <a:t> sometimes partial overlaps</a:t>
                      </a:r>
                      <a:endParaRPr lang="en-US" sz="1400" dirty="0"/>
                    </a:p>
                  </a:txBody>
                  <a:tcPr/>
                </a:tc>
                <a:extLst>
                  <a:ext uri="{0D108BD9-81ED-4DB2-BD59-A6C34878D82A}">
                    <a16:rowId xmlns:a16="http://schemas.microsoft.com/office/drawing/2014/main" val="1976209389"/>
                  </a:ext>
                </a:extLst>
              </a:tr>
              <a:tr h="518160">
                <a:tc>
                  <a:txBody>
                    <a:bodyPr/>
                    <a:lstStyle/>
                    <a:p>
                      <a:r>
                        <a:rPr lang="en-US" sz="1400" dirty="0"/>
                        <a:t>Unit cell determination</a:t>
                      </a:r>
                    </a:p>
                  </a:txBody>
                  <a:tcPr/>
                </a:tc>
                <a:tc>
                  <a:txBody>
                    <a:bodyPr/>
                    <a:lstStyle/>
                    <a:p>
                      <a:r>
                        <a:rPr lang="en-US" sz="1400" dirty="0"/>
                        <a:t>As for non-twinned crystals. Only one domain.</a:t>
                      </a:r>
                      <a:r>
                        <a:rPr lang="en-US" sz="1400" baseline="0" dirty="0"/>
                        <a:t> </a:t>
                      </a:r>
                      <a:endParaRPr lang="en-US" sz="1400" dirty="0"/>
                    </a:p>
                  </a:txBody>
                  <a:tcPr/>
                </a:tc>
                <a:tc>
                  <a:txBody>
                    <a:bodyPr/>
                    <a:lstStyle/>
                    <a:p>
                      <a:r>
                        <a:rPr lang="en-US" sz="1400" dirty="0"/>
                        <a:t>Several</a:t>
                      </a:r>
                      <a:r>
                        <a:rPr lang="en-US" sz="1400" baseline="0" dirty="0"/>
                        <a:t> domains need to be indexed (“Cell Now”)*</a:t>
                      </a:r>
                      <a:endParaRPr lang="en-US" sz="1400" dirty="0"/>
                    </a:p>
                  </a:txBody>
                  <a:tcPr/>
                </a:tc>
                <a:extLst>
                  <a:ext uri="{0D108BD9-81ED-4DB2-BD59-A6C34878D82A}">
                    <a16:rowId xmlns:a16="http://schemas.microsoft.com/office/drawing/2014/main" val="4064257346"/>
                  </a:ext>
                </a:extLst>
              </a:tr>
              <a:tr h="7315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Data</a:t>
                      </a:r>
                      <a:r>
                        <a:rPr lang="en-US" sz="1400" baseline="0" dirty="0"/>
                        <a:t> processing</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As for non-twinned crystals. Only one domain.</a:t>
                      </a:r>
                      <a:r>
                        <a:rPr lang="en-US" sz="1400" baseline="0" dirty="0"/>
                        <a:t> (Re)integrate in actual Laue group. </a:t>
                      </a:r>
                      <a:endParaRPr lang="en-US" sz="1400" dirty="0"/>
                    </a:p>
                    <a:p>
                      <a:endParaRPr lang="en-US" sz="1400" dirty="0"/>
                    </a:p>
                  </a:txBody>
                  <a:tcPr/>
                </a:tc>
                <a:tc>
                  <a:txBody>
                    <a:bodyPr/>
                    <a:lstStyle/>
                    <a:p>
                      <a:r>
                        <a:rPr lang="en-US" sz="1400" baseline="0" dirty="0"/>
                        <a:t>All domains need to be integrated at the same time. Check the _0m._ls file for number of rejections and data completeness.* </a:t>
                      </a:r>
                      <a:endParaRPr lang="en-US" sz="1400" dirty="0"/>
                    </a:p>
                  </a:txBody>
                  <a:tcPr/>
                </a:tc>
                <a:extLst>
                  <a:ext uri="{0D108BD9-81ED-4DB2-BD59-A6C34878D82A}">
                    <a16:rowId xmlns:a16="http://schemas.microsoft.com/office/drawing/2014/main" val="1594476093"/>
                  </a:ext>
                </a:extLst>
              </a:tr>
              <a:tr h="960120">
                <a:tc>
                  <a:txBody>
                    <a:bodyPr/>
                    <a:lstStyle/>
                    <a:p>
                      <a:r>
                        <a:rPr lang="en-US" sz="1400" dirty="0"/>
                        <a:t>Absorption correction</a:t>
                      </a:r>
                    </a:p>
                  </a:txBody>
                  <a:tcPr/>
                </a:tc>
                <a:tc>
                  <a:txBody>
                    <a:bodyPr/>
                    <a:lstStyle/>
                    <a:p>
                      <a:r>
                        <a:rPr lang="en-US" sz="1400" dirty="0"/>
                        <a:t>As for non-twinned crystals (</a:t>
                      </a:r>
                      <a:r>
                        <a:rPr lang="en-US" sz="1400" dirty="0" err="1"/>
                        <a:t>Sadabs</a:t>
                      </a:r>
                      <a:r>
                        <a:rPr lang="en-US" sz="1400" dirty="0"/>
                        <a:t> or face indexing). Use the emulated symmetry for 1:1 twins, the real symmetry when</a:t>
                      </a:r>
                      <a:r>
                        <a:rPr lang="en-US" sz="1400" baseline="0" dirty="0"/>
                        <a:t> one domain dominates.</a:t>
                      </a:r>
                      <a:endParaRPr lang="en-US" sz="1400" dirty="0"/>
                    </a:p>
                  </a:txBody>
                  <a:tcPr/>
                </a:tc>
                <a:tc>
                  <a:txBody>
                    <a:bodyPr/>
                    <a:lstStyle/>
                    <a:p>
                      <a:r>
                        <a:rPr lang="en-US" sz="1400" dirty="0"/>
                        <a:t>Use </a:t>
                      </a:r>
                      <a:r>
                        <a:rPr lang="en-US" sz="1400" dirty="0" err="1"/>
                        <a:t>Twinabs</a:t>
                      </a:r>
                      <a:r>
                        <a:rPr lang="en-US" sz="1400" dirty="0"/>
                        <a:t>.</a:t>
                      </a:r>
                      <a:r>
                        <a:rPr lang="en-US" sz="1400" baseline="0" dirty="0"/>
                        <a:t> Make an </a:t>
                      </a:r>
                      <a:r>
                        <a:rPr lang="en-US" sz="1400" baseline="0" dirty="0" err="1"/>
                        <a:t>hklf</a:t>
                      </a:r>
                      <a:r>
                        <a:rPr lang="en-US" sz="1400" baseline="0" dirty="0"/>
                        <a:t> 4 format file with only the non overlaps, and an </a:t>
                      </a:r>
                      <a:r>
                        <a:rPr lang="en-US" sz="1400" baseline="0" dirty="0" err="1"/>
                        <a:t>hklf</a:t>
                      </a:r>
                      <a:r>
                        <a:rPr lang="en-US" sz="1400" baseline="0" dirty="0"/>
                        <a:t> 5 format file with all reflections. For </a:t>
                      </a:r>
                      <a:r>
                        <a:rPr lang="en-US" sz="1400" baseline="0" dirty="0" err="1"/>
                        <a:t>noncentrosymmetric</a:t>
                      </a:r>
                      <a:r>
                        <a:rPr lang="en-US" sz="1400" baseline="0" dirty="0"/>
                        <a:t> space groups, do not merge </a:t>
                      </a:r>
                      <a:r>
                        <a:rPr lang="en-US" sz="1400" baseline="0" dirty="0" err="1"/>
                        <a:t>Friedel</a:t>
                      </a:r>
                      <a:r>
                        <a:rPr lang="en-US" sz="1400" baseline="0" dirty="0"/>
                        <a:t> pairs.*</a:t>
                      </a:r>
                      <a:endParaRPr lang="en-US" sz="1400" dirty="0"/>
                    </a:p>
                  </a:txBody>
                  <a:tcPr/>
                </a:tc>
                <a:extLst>
                  <a:ext uri="{0D108BD9-81ED-4DB2-BD59-A6C34878D82A}">
                    <a16:rowId xmlns:a16="http://schemas.microsoft.com/office/drawing/2014/main" val="3929814341"/>
                  </a:ext>
                </a:extLst>
              </a:tr>
              <a:tr h="518160">
                <a:tc>
                  <a:txBody>
                    <a:bodyPr/>
                    <a:lstStyle/>
                    <a:p>
                      <a:r>
                        <a:rPr lang="en-US" sz="1400" dirty="0"/>
                        <a:t>Structure solution</a:t>
                      </a:r>
                    </a:p>
                  </a:txBody>
                  <a:tcPr/>
                </a:tc>
                <a:tc>
                  <a:txBody>
                    <a:bodyPr/>
                    <a:lstStyle/>
                    <a:p>
                      <a:r>
                        <a:rPr lang="en-US" sz="1400" dirty="0"/>
                        <a:t>Often difficult.</a:t>
                      </a:r>
                      <a:r>
                        <a:rPr lang="en-US" sz="1400" baseline="0" dirty="0"/>
                        <a:t> Use “</a:t>
                      </a:r>
                      <a:r>
                        <a:rPr lang="en-US" sz="1400" baseline="0" dirty="0" err="1"/>
                        <a:t>detwin</a:t>
                      </a:r>
                      <a:r>
                        <a:rPr lang="en-US" sz="1400" baseline="0" dirty="0"/>
                        <a:t>” option in XPREP. Try various structure solution programs. </a:t>
                      </a:r>
                      <a:endParaRPr lang="en-US" sz="1400" dirty="0"/>
                    </a:p>
                  </a:txBody>
                  <a:tcPr/>
                </a:tc>
                <a:tc>
                  <a:txBody>
                    <a:bodyPr/>
                    <a:lstStyle/>
                    <a:p>
                      <a:r>
                        <a:rPr lang="en-US" sz="1400" dirty="0"/>
                        <a:t>Use </a:t>
                      </a:r>
                      <a:r>
                        <a:rPr lang="en-US" sz="1400" dirty="0" err="1"/>
                        <a:t>hklf</a:t>
                      </a:r>
                      <a:r>
                        <a:rPr lang="en-US" sz="1400" baseline="0" dirty="0"/>
                        <a:t>  4 format file for structure solution.*</a:t>
                      </a:r>
                      <a:endParaRPr lang="en-US" sz="1400" dirty="0"/>
                    </a:p>
                  </a:txBody>
                  <a:tcPr/>
                </a:tc>
                <a:extLst>
                  <a:ext uri="{0D108BD9-81ED-4DB2-BD59-A6C34878D82A}">
                    <a16:rowId xmlns:a16="http://schemas.microsoft.com/office/drawing/2014/main" val="2693131114"/>
                  </a:ext>
                </a:extLst>
              </a:tr>
              <a:tr h="944880">
                <a:tc>
                  <a:txBody>
                    <a:bodyPr/>
                    <a:lstStyle/>
                    <a:p>
                      <a:r>
                        <a:rPr lang="en-US" sz="1400" dirty="0"/>
                        <a:t>Structure refinement</a:t>
                      </a:r>
                    </a:p>
                  </a:txBody>
                  <a:tcPr/>
                </a:tc>
                <a:tc>
                  <a:txBody>
                    <a:bodyPr/>
                    <a:lstStyle/>
                    <a:p>
                      <a:r>
                        <a:rPr lang="en-US" sz="1400" dirty="0"/>
                        <a:t>Identify</a:t>
                      </a:r>
                      <a:r>
                        <a:rPr lang="en-US" sz="1400" baseline="0" dirty="0"/>
                        <a:t> the twin law (</a:t>
                      </a:r>
                      <a:r>
                        <a:rPr lang="en-US" sz="1400" baseline="0" dirty="0" err="1"/>
                        <a:t>ShelXle</a:t>
                      </a:r>
                      <a:r>
                        <a:rPr lang="en-US" sz="1400" baseline="0" dirty="0"/>
                        <a:t>, </a:t>
                      </a:r>
                      <a:r>
                        <a:rPr lang="en-US" sz="1400" baseline="0" dirty="0" err="1"/>
                        <a:t>Rotax</a:t>
                      </a:r>
                      <a:r>
                        <a:rPr lang="en-US" sz="1400" baseline="0" dirty="0"/>
                        <a:t> in </a:t>
                      </a:r>
                      <a:r>
                        <a:rPr lang="en-US" sz="1400" baseline="0" dirty="0" err="1"/>
                        <a:t>WinGX</a:t>
                      </a:r>
                      <a:r>
                        <a:rPr lang="en-US" sz="1400" baseline="0" dirty="0"/>
                        <a:t>, </a:t>
                      </a:r>
                      <a:r>
                        <a:rPr lang="en-US" sz="1400" baseline="0" dirty="0" err="1"/>
                        <a:t>TwinRotMat</a:t>
                      </a:r>
                      <a:r>
                        <a:rPr lang="en-US" sz="1400" baseline="0" dirty="0"/>
                        <a:t> in </a:t>
                      </a:r>
                      <a:r>
                        <a:rPr lang="en-US" sz="1400" baseline="0" dirty="0" err="1"/>
                        <a:t>Platon</a:t>
                      </a:r>
                      <a:r>
                        <a:rPr lang="en-US" sz="1400" baseline="0" dirty="0"/>
                        <a:t>, intuition). Add a TWIN command with the twin matrix and a BASF line for the twin ratio. </a:t>
                      </a:r>
                      <a:endParaRPr lang="en-US" sz="1400" dirty="0"/>
                    </a:p>
                  </a:txBody>
                  <a:tcPr/>
                </a:tc>
                <a:tc>
                  <a:txBody>
                    <a:bodyPr/>
                    <a:lstStyle/>
                    <a:p>
                      <a:r>
                        <a:rPr lang="en-US" sz="1400" dirty="0"/>
                        <a:t>Use the </a:t>
                      </a:r>
                      <a:r>
                        <a:rPr lang="en-US" sz="1400" dirty="0" err="1"/>
                        <a:t>hklf</a:t>
                      </a:r>
                      <a:r>
                        <a:rPr lang="en-US" sz="1400" dirty="0"/>
                        <a:t> 5 format file for refinement. Add </a:t>
                      </a:r>
                      <a:r>
                        <a:rPr lang="en-US" sz="1400" baseline="0" dirty="0"/>
                        <a:t>a BASF line for the twin ratio. *</a:t>
                      </a:r>
                      <a:endParaRPr lang="en-US" sz="1400" dirty="0"/>
                    </a:p>
                  </a:txBody>
                  <a:tcPr/>
                </a:tc>
                <a:extLst>
                  <a:ext uri="{0D108BD9-81ED-4DB2-BD59-A6C34878D82A}">
                    <a16:rowId xmlns:a16="http://schemas.microsoft.com/office/drawing/2014/main" val="127140807"/>
                  </a:ext>
                </a:extLst>
              </a:tr>
              <a:tr h="304800">
                <a:tc>
                  <a:txBody>
                    <a:bodyPr/>
                    <a:lstStyle/>
                    <a:p>
                      <a:r>
                        <a:rPr lang="en-US" sz="1400" dirty="0"/>
                        <a:t>CIF</a:t>
                      </a:r>
                      <a:r>
                        <a:rPr lang="en-US" sz="1400" baseline="0" dirty="0"/>
                        <a:t> file</a:t>
                      </a:r>
                      <a:endParaRPr lang="en-US" sz="1400" dirty="0"/>
                    </a:p>
                  </a:txBody>
                  <a:tcPr/>
                </a:tc>
                <a:tc>
                  <a:txBody>
                    <a:bodyPr/>
                    <a:lstStyle/>
                    <a:p>
                      <a:r>
                        <a:rPr lang="en-US" sz="1400" dirty="0"/>
                        <a:t>Mostly</a:t>
                      </a:r>
                      <a:r>
                        <a:rPr lang="en-US" sz="1400" baseline="0" dirty="0"/>
                        <a:t> a</a:t>
                      </a:r>
                      <a:r>
                        <a:rPr lang="en-US" sz="1400" dirty="0"/>
                        <a:t>s for non-twinned crystals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Lots of manual editing required.*</a:t>
                      </a:r>
                    </a:p>
                  </a:txBody>
                  <a:tcPr/>
                </a:tc>
                <a:extLst>
                  <a:ext uri="{0D108BD9-81ED-4DB2-BD59-A6C34878D82A}">
                    <a16:rowId xmlns:a16="http://schemas.microsoft.com/office/drawing/2014/main" val="2543343282"/>
                  </a:ext>
                </a:extLst>
              </a:tr>
            </a:tbl>
          </a:graphicData>
        </a:graphic>
      </p:graphicFrame>
      <p:sp>
        <p:nvSpPr>
          <p:cNvPr id="6" name="TextBox 5"/>
          <p:cNvSpPr txBox="1"/>
          <p:nvPr/>
        </p:nvSpPr>
        <p:spPr>
          <a:xfrm>
            <a:off x="51254" y="6455390"/>
            <a:ext cx="9092746" cy="338554"/>
          </a:xfrm>
          <a:prstGeom prst="rect">
            <a:avLst/>
          </a:prstGeom>
          <a:noFill/>
        </p:spPr>
        <p:txBody>
          <a:bodyPr wrap="none" rtlCol="0">
            <a:spAutoFit/>
          </a:bodyPr>
          <a:lstStyle/>
          <a:p>
            <a:r>
              <a:rPr lang="en-US" sz="1600" dirty="0"/>
              <a:t>* See twinning manual at </a:t>
            </a:r>
            <a:r>
              <a:rPr lang="en-US" sz="1600" dirty="0">
                <a:hlinkClick r:id="rId2"/>
              </a:rPr>
              <a:t>https://www.chem.purdue.edu/xray/instructional.php</a:t>
            </a:r>
            <a:r>
              <a:rPr lang="en-US" sz="1600" dirty="0"/>
              <a:t> for step-by-step procedure</a:t>
            </a:r>
          </a:p>
        </p:txBody>
      </p:sp>
    </p:spTree>
    <p:extLst>
      <p:ext uri="{BB962C8B-B14F-4D97-AF65-F5344CB8AC3E}">
        <p14:creationId xmlns:p14="http://schemas.microsoft.com/office/powerpoint/2010/main" val="118990986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381000" y="1219200"/>
            <a:ext cx="1162498"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Twinning</a:t>
            </a:r>
          </a:p>
        </p:txBody>
      </p:sp>
      <p:sp>
        <p:nvSpPr>
          <p:cNvPr id="4" name="Rectangle 3"/>
          <p:cNvSpPr/>
          <p:nvPr/>
        </p:nvSpPr>
        <p:spPr>
          <a:xfrm>
            <a:off x="381000" y="2133600"/>
            <a:ext cx="8065770" cy="3596369"/>
          </a:xfrm>
          <a:prstGeom prst="rect">
            <a:avLst/>
          </a:prstGeom>
        </p:spPr>
        <p:txBody>
          <a:bodyPr wrap="square">
            <a:spAutoFit/>
          </a:bodyPr>
          <a:lstStyle/>
          <a:p>
            <a:pPr>
              <a:lnSpc>
                <a:spcPct val="115000"/>
              </a:lnSpc>
              <a:tabLst>
                <a:tab pos="0" algn="l"/>
              </a:tabLst>
            </a:pPr>
            <a:r>
              <a:rPr lang="en-US" b="1" i="1" dirty="0">
                <a:latin typeface="Times New Roman" panose="02020603050405020304" pitchFamily="18" charset="0"/>
                <a:ea typeface="Calibri" panose="020F0502020204030204" pitchFamily="34" charset="0"/>
                <a:cs typeface="Cordia New"/>
              </a:rPr>
              <a:t>If non-merohedral twinning is suspected, it is best to recognize it at the unit cell determination stage. Warning signs for non-merohedral twinning at this stage are:</a:t>
            </a:r>
            <a:endParaRPr lang="en-US" sz="1600" dirty="0">
              <a:latin typeface="Calibri" panose="020F0502020204030204" pitchFamily="34" charset="0"/>
              <a:ea typeface="Calibri" panose="020F0502020204030204" pitchFamily="34" charset="0"/>
              <a:cs typeface="Cordia New"/>
            </a:endParaRPr>
          </a:p>
          <a:p>
            <a:pPr marL="457200" marR="0">
              <a:lnSpc>
                <a:spcPct val="115000"/>
              </a:lnSpc>
              <a:spcBef>
                <a:spcPts val="0"/>
              </a:spcBef>
              <a:spcAft>
                <a:spcPts val="0"/>
              </a:spcAft>
            </a:pPr>
            <a:r>
              <a:rPr lang="en-US" dirty="0">
                <a:latin typeface="Times New Roman" panose="02020603050405020304" pitchFamily="18" charset="0"/>
                <a:ea typeface="Calibri" panose="020F0502020204030204" pitchFamily="34" charset="0"/>
                <a:cs typeface="Cordia New"/>
              </a:rPr>
              <a:t> </a:t>
            </a:r>
            <a:endParaRPr lang="en-US" sz="1600" dirty="0">
              <a:latin typeface="Calibri" panose="020F0502020204030204" pitchFamily="34" charset="0"/>
              <a:ea typeface="Calibri" panose="020F0502020204030204" pitchFamily="34" charset="0"/>
              <a:cs typeface="Cordia New"/>
            </a:endParaRPr>
          </a:p>
          <a:p>
            <a:pPr marL="342900" marR="0" lvl="0" indent="-342900">
              <a:lnSpc>
                <a:spcPct val="115000"/>
              </a:lnSpc>
              <a:spcBef>
                <a:spcPts val="0"/>
              </a:spcBef>
              <a:spcAft>
                <a:spcPts val="0"/>
              </a:spcAft>
              <a:buFont typeface="Symbol" panose="05050102010706020507" pitchFamily="18" charset="2"/>
              <a:buChar char=""/>
            </a:pPr>
            <a:r>
              <a:rPr lang="en-US" dirty="0">
                <a:latin typeface="Times New Roman" panose="02020603050405020304" pitchFamily="18" charset="0"/>
                <a:ea typeface="Calibri" panose="020F0502020204030204" pitchFamily="34" charset="0"/>
                <a:cs typeface="Cordia New"/>
              </a:rPr>
              <a:t>The unit cell determination fails.</a:t>
            </a:r>
            <a:endParaRPr lang="en-US" sz="1600" dirty="0">
              <a:latin typeface="Calibri" panose="020F0502020204030204" pitchFamily="34" charset="0"/>
              <a:ea typeface="Calibri" panose="020F0502020204030204" pitchFamily="34" charset="0"/>
              <a:cs typeface="Cordia New"/>
            </a:endParaRPr>
          </a:p>
          <a:p>
            <a:pPr marL="342900" marR="0" lvl="0" indent="-342900">
              <a:lnSpc>
                <a:spcPct val="115000"/>
              </a:lnSpc>
              <a:spcBef>
                <a:spcPts val="0"/>
              </a:spcBef>
              <a:spcAft>
                <a:spcPts val="0"/>
              </a:spcAft>
              <a:buFont typeface="Symbol" panose="05050102010706020507" pitchFamily="18" charset="2"/>
              <a:buChar char=""/>
            </a:pPr>
            <a:r>
              <a:rPr lang="en-US" dirty="0">
                <a:latin typeface="Times New Roman" panose="02020603050405020304" pitchFamily="18" charset="0"/>
                <a:ea typeface="Calibri" panose="020F0502020204030204" pitchFamily="34" charset="0"/>
                <a:cs typeface="Cordia New"/>
              </a:rPr>
              <a:t>The unit cell found is unusually large, but many predicted spot positions show no intensity.</a:t>
            </a:r>
            <a:endParaRPr lang="en-US" sz="1600" dirty="0">
              <a:latin typeface="Calibri" panose="020F0502020204030204" pitchFamily="34" charset="0"/>
              <a:ea typeface="Calibri" panose="020F0502020204030204" pitchFamily="34" charset="0"/>
              <a:cs typeface="Cordia New"/>
            </a:endParaRPr>
          </a:p>
          <a:p>
            <a:pPr marL="342900" marR="0" lvl="0" indent="-342900">
              <a:lnSpc>
                <a:spcPct val="115000"/>
              </a:lnSpc>
              <a:spcBef>
                <a:spcPts val="0"/>
              </a:spcBef>
              <a:spcAft>
                <a:spcPts val="0"/>
              </a:spcAft>
              <a:buFont typeface="Symbol" panose="05050102010706020507" pitchFamily="18" charset="2"/>
              <a:buChar char=""/>
            </a:pPr>
            <a:r>
              <a:rPr lang="en-US" dirty="0">
                <a:latin typeface="Times New Roman" panose="02020603050405020304" pitchFamily="18" charset="0"/>
                <a:ea typeface="Calibri" panose="020F0502020204030204" pitchFamily="34" charset="0"/>
                <a:cs typeface="Cordia New"/>
              </a:rPr>
              <a:t>The unit cell size is normal, but many intense spots are not assigned to the predicted cell.</a:t>
            </a:r>
            <a:endParaRPr lang="en-US" sz="1600" dirty="0">
              <a:latin typeface="Calibri" panose="020F0502020204030204" pitchFamily="34" charset="0"/>
              <a:ea typeface="Calibri" panose="020F0502020204030204" pitchFamily="34" charset="0"/>
              <a:cs typeface="Cordia New"/>
            </a:endParaRPr>
          </a:p>
          <a:p>
            <a:pPr marL="342900" marR="0" lvl="0" indent="-342900">
              <a:lnSpc>
                <a:spcPct val="115000"/>
              </a:lnSpc>
              <a:spcBef>
                <a:spcPts val="0"/>
              </a:spcBef>
              <a:spcAft>
                <a:spcPts val="0"/>
              </a:spcAft>
              <a:buFont typeface="Symbol" panose="05050102010706020507" pitchFamily="18" charset="2"/>
              <a:buChar char=""/>
            </a:pPr>
            <a:r>
              <a:rPr lang="en-US" dirty="0">
                <a:latin typeface="Times New Roman" panose="02020603050405020304" pitchFamily="18" charset="0"/>
                <a:ea typeface="Calibri" panose="020F0502020204030204" pitchFamily="34" charset="0"/>
                <a:cs typeface="Cordia New"/>
              </a:rPr>
              <a:t>Some reflections are unusually close to each other or appear to be “split”.</a:t>
            </a:r>
            <a:endParaRPr lang="en-US" sz="1600" dirty="0">
              <a:latin typeface="Calibri" panose="020F0502020204030204" pitchFamily="34" charset="0"/>
              <a:ea typeface="Calibri" panose="020F0502020204030204" pitchFamily="34" charset="0"/>
              <a:cs typeface="Cordia New"/>
            </a:endParaRPr>
          </a:p>
          <a:p>
            <a:pPr marL="342900" marR="0" lvl="0" indent="-342900">
              <a:lnSpc>
                <a:spcPct val="115000"/>
              </a:lnSpc>
              <a:spcBef>
                <a:spcPts val="0"/>
              </a:spcBef>
              <a:spcAft>
                <a:spcPts val="1000"/>
              </a:spcAft>
              <a:buFont typeface="Symbol" panose="05050102010706020507" pitchFamily="18" charset="2"/>
              <a:buChar char=""/>
            </a:pPr>
            <a:r>
              <a:rPr lang="en-US" dirty="0">
                <a:latin typeface="Times New Roman" panose="02020603050405020304" pitchFamily="18" charset="0"/>
                <a:ea typeface="Calibri" panose="020F0502020204030204" pitchFamily="34" charset="0"/>
                <a:cs typeface="Cordia New"/>
              </a:rPr>
              <a:t>In the </a:t>
            </a:r>
            <a:r>
              <a:rPr lang="en-US" dirty="0" err="1">
                <a:latin typeface="Times New Roman" panose="02020603050405020304" pitchFamily="18" charset="0"/>
                <a:ea typeface="Calibri" panose="020F0502020204030204" pitchFamily="34" charset="0"/>
                <a:cs typeface="Cordia New"/>
              </a:rPr>
              <a:t>hkl</a:t>
            </a:r>
            <a:r>
              <a:rPr lang="en-US" dirty="0">
                <a:latin typeface="Times New Roman" panose="02020603050405020304" pitchFamily="18" charset="0"/>
                <a:ea typeface="Calibri" panose="020F0502020204030204" pitchFamily="34" charset="0"/>
                <a:cs typeface="Cordia New"/>
              </a:rPr>
              <a:t> histogram the percentage of the fitting reflections is low (under 90% for a well diffracting crystal with no other obvious problems).</a:t>
            </a:r>
            <a:endParaRPr lang="en-US" sz="1600" dirty="0">
              <a:effectLst/>
              <a:latin typeface="Calibri" panose="020F0502020204030204" pitchFamily="34" charset="0"/>
              <a:ea typeface="Calibri" panose="020F0502020204030204" pitchFamily="34" charset="0"/>
              <a:cs typeface="Cordia New"/>
            </a:endParaRPr>
          </a:p>
        </p:txBody>
      </p:sp>
    </p:spTree>
    <p:extLst>
      <p:ext uri="{BB962C8B-B14F-4D97-AF65-F5344CB8AC3E}">
        <p14:creationId xmlns:p14="http://schemas.microsoft.com/office/powerpoint/2010/main" val="4224955128"/>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381000" y="1219200"/>
            <a:ext cx="1162498"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Twinning</a:t>
            </a:r>
          </a:p>
        </p:txBody>
      </p:sp>
      <p:sp>
        <p:nvSpPr>
          <p:cNvPr id="7" name="Rectangle 6"/>
          <p:cNvSpPr/>
          <p:nvPr/>
        </p:nvSpPr>
        <p:spPr>
          <a:xfrm>
            <a:off x="381000" y="2209800"/>
            <a:ext cx="1734040" cy="3596369"/>
          </a:xfrm>
          <a:prstGeom prst="rect">
            <a:avLst/>
          </a:prstGeom>
        </p:spPr>
        <p:txBody>
          <a:bodyPr wrap="square">
            <a:spAutoFit/>
          </a:bodyPr>
          <a:lstStyle/>
          <a:p>
            <a:pPr>
              <a:lnSpc>
                <a:spcPct val="115000"/>
              </a:lnSpc>
            </a:pPr>
            <a:r>
              <a:rPr lang="en-US" dirty="0">
                <a:latin typeface="Times New Roman" panose="02020603050405020304" pitchFamily="18" charset="0"/>
                <a:ea typeface="Calibri" panose="020F0502020204030204" pitchFamily="34" charset="0"/>
                <a:cs typeface="Cordia New"/>
              </a:rPr>
              <a:t>Unit cell indexing result (Apex2 software) window with easily recognizable warning signs for non-merohedric twinning.</a:t>
            </a:r>
            <a:endParaRPr lang="en-US" sz="1600" dirty="0">
              <a:effectLst/>
              <a:latin typeface="Calibri" panose="020F0502020204030204" pitchFamily="34" charset="0"/>
              <a:ea typeface="Calibri" panose="020F0502020204030204" pitchFamily="34" charset="0"/>
              <a:cs typeface="Cordia New"/>
            </a:endParaRPr>
          </a:p>
        </p:txBody>
      </p:sp>
      <p:pic>
        <p:nvPicPr>
          <p:cNvPr id="4" name="Picture 3">
            <a:extLst>
              <a:ext uri="{FF2B5EF4-FFF2-40B4-BE49-F238E27FC236}">
                <a16:creationId xmlns:a16="http://schemas.microsoft.com/office/drawing/2014/main" id="{BF3FFA45-F72B-203A-2EB1-39B81D7206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6708" y="1413306"/>
            <a:ext cx="6938692" cy="4838331"/>
          </a:xfrm>
          <a:prstGeom prst="rect">
            <a:avLst/>
          </a:prstGeom>
        </p:spPr>
      </p:pic>
    </p:spTree>
    <p:extLst>
      <p:ext uri="{BB962C8B-B14F-4D97-AF65-F5344CB8AC3E}">
        <p14:creationId xmlns:p14="http://schemas.microsoft.com/office/powerpoint/2010/main" val="3795057360"/>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533400" y="1246960"/>
            <a:ext cx="1162498"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Twinning</a:t>
            </a:r>
          </a:p>
        </p:txBody>
      </p:sp>
      <p:sp>
        <p:nvSpPr>
          <p:cNvPr id="2" name="TextBox 1"/>
          <p:cNvSpPr txBox="1"/>
          <p:nvPr/>
        </p:nvSpPr>
        <p:spPr>
          <a:xfrm>
            <a:off x="533400" y="2057400"/>
            <a:ext cx="7898701" cy="2862322"/>
          </a:xfrm>
          <a:prstGeom prst="rect">
            <a:avLst/>
          </a:prstGeom>
          <a:noFill/>
        </p:spPr>
        <p:txBody>
          <a:bodyPr wrap="none" rtlCol="0">
            <a:spAutoFit/>
          </a:bodyPr>
          <a:lstStyle/>
          <a:p>
            <a:r>
              <a:rPr lang="en-US" dirty="0"/>
              <a:t>For more details on twinning, see the relevant chapters in</a:t>
            </a:r>
          </a:p>
          <a:p>
            <a:endParaRPr lang="en-US" dirty="0"/>
          </a:p>
          <a:p>
            <a:r>
              <a:rPr lang="en-US" dirty="0"/>
              <a:t>Peter Müller, </a:t>
            </a:r>
            <a:r>
              <a:rPr lang="en-US" b="1" dirty="0"/>
              <a:t>Crystal Structure Refinement: A Crystallographer's Guide to SHELXL </a:t>
            </a:r>
          </a:p>
          <a:p>
            <a:endParaRPr lang="en-US" b="1" dirty="0"/>
          </a:p>
          <a:p>
            <a:r>
              <a:rPr lang="en-US" dirty="0"/>
              <a:t>William Clegg, </a:t>
            </a:r>
            <a:r>
              <a:rPr lang="en-US" b="1" dirty="0"/>
              <a:t>Crystal Structure Analysis, Principle and Practice </a:t>
            </a:r>
          </a:p>
          <a:p>
            <a:endParaRPr lang="en-US" b="1" dirty="0"/>
          </a:p>
          <a:p>
            <a:r>
              <a:rPr lang="en-US" dirty="0"/>
              <a:t>and</a:t>
            </a:r>
          </a:p>
          <a:p>
            <a:endParaRPr lang="en-US" dirty="0"/>
          </a:p>
          <a:p>
            <a:r>
              <a:rPr lang="en-US" dirty="0"/>
              <a:t>The Purdue non-merohedric twinning manual:</a:t>
            </a:r>
          </a:p>
          <a:p>
            <a:r>
              <a:rPr lang="en-US" dirty="0">
                <a:hlinkClick r:id="rId2"/>
              </a:rPr>
              <a:t>https://www.chem.purdue.edu/xray/instructional.php</a:t>
            </a:r>
            <a:r>
              <a:rPr lang="en-US" dirty="0"/>
              <a:t>  </a:t>
            </a:r>
          </a:p>
        </p:txBody>
      </p:sp>
    </p:spTree>
    <p:extLst>
      <p:ext uri="{BB962C8B-B14F-4D97-AF65-F5344CB8AC3E}">
        <p14:creationId xmlns:p14="http://schemas.microsoft.com/office/powerpoint/2010/main" val="1054908235"/>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3057516" y="2819400"/>
            <a:ext cx="2699778" cy="523220"/>
          </a:xfrm>
          <a:prstGeom prst="rect">
            <a:avLst/>
          </a:prstGeom>
          <a:noFill/>
        </p:spPr>
        <p:txBody>
          <a:bodyPr wrap="none" rtlCol="0">
            <a:spAutoFit/>
          </a:bodyPr>
          <a:lstStyle/>
          <a:p>
            <a:pPr algn="ctr"/>
            <a:r>
              <a:rPr kumimoji="0" lang="en-US" sz="2800" b="1" i="0" u="none" strike="noStrike" kern="0" cap="none" spc="0" normalizeH="0" baseline="0" noProof="0" dirty="0">
                <a:ln>
                  <a:noFill/>
                </a:ln>
                <a:solidFill>
                  <a:sysClr val="windowText" lastClr="000000"/>
                </a:solidFill>
                <a:effectLst/>
                <a:uLnTx/>
                <a:uFillTx/>
              </a:rPr>
              <a:t>Growing Crystals</a:t>
            </a:r>
            <a:endParaRPr lang="en-US" sz="2800" b="1" dirty="0"/>
          </a:p>
        </p:txBody>
      </p:sp>
    </p:spTree>
    <p:extLst>
      <p:ext uri="{BB962C8B-B14F-4D97-AF65-F5344CB8AC3E}">
        <p14:creationId xmlns:p14="http://schemas.microsoft.com/office/powerpoint/2010/main" val="2126104729"/>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1877437"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Crystal Growing</a:t>
            </a:r>
          </a:p>
        </p:txBody>
      </p:sp>
      <p:sp>
        <p:nvSpPr>
          <p:cNvPr id="4" name="TextBox 3"/>
          <p:cNvSpPr txBox="1"/>
          <p:nvPr/>
        </p:nvSpPr>
        <p:spPr>
          <a:xfrm>
            <a:off x="533400" y="1495485"/>
            <a:ext cx="7543800" cy="4247317"/>
          </a:xfrm>
          <a:prstGeom prst="rect">
            <a:avLst/>
          </a:prstGeom>
          <a:noFill/>
        </p:spPr>
        <p:txBody>
          <a:bodyPr wrap="square" rtlCol="0">
            <a:spAutoFit/>
          </a:bodyPr>
          <a:lstStyle/>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r>
              <a:rPr lang="en-US" kern="0" dirty="0">
                <a:solidFill>
                  <a:sysClr val="windowText" lastClr="000000"/>
                </a:solidFill>
              </a:rPr>
              <a:t> What is a good crystal?</a:t>
            </a: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r>
              <a:rPr lang="en-US" kern="0" dirty="0">
                <a:solidFill>
                  <a:sysClr val="windowText" lastClr="000000"/>
                </a:solidFill>
              </a:rPr>
              <a:t> Consider the following (not all applies to all types of crystals and growing techniques)</a:t>
            </a:r>
          </a:p>
          <a:p>
            <a:pPr marL="0" lvl="1">
              <a:buFont typeface="Wingdings" pitchFamily="2" charset="2"/>
              <a:buChar char="v"/>
              <a:defRPr/>
            </a:pPr>
            <a:endParaRPr lang="en-US" kern="0" dirty="0">
              <a:solidFill>
                <a:sysClr val="windowText" lastClr="000000"/>
              </a:solidFill>
            </a:endParaRPr>
          </a:p>
          <a:p>
            <a:pPr marL="574675" lvl="1" indent="-285750">
              <a:buFont typeface="Wingdings" panose="05000000000000000000" pitchFamily="2" charset="2"/>
              <a:buChar char="§"/>
              <a:defRPr/>
            </a:pPr>
            <a:r>
              <a:rPr lang="en-US" kern="0" dirty="0">
                <a:solidFill>
                  <a:sysClr val="windowText" lastClr="000000"/>
                </a:solidFill>
              </a:rPr>
              <a:t>0.1 mm to 0.4 mm in size (in at least two dimensions)</a:t>
            </a:r>
          </a:p>
          <a:p>
            <a:pPr marL="574675" lvl="1" indent="-285750">
              <a:buFont typeface="Wingdings" panose="05000000000000000000" pitchFamily="2" charset="2"/>
              <a:buChar char="§"/>
              <a:defRPr/>
            </a:pPr>
            <a:r>
              <a:rPr lang="en-US" kern="0" dirty="0">
                <a:solidFill>
                  <a:sysClr val="windowText" lastClr="000000"/>
                </a:solidFill>
              </a:rPr>
              <a:t>Clear and uniform in color with well defined faces and edges</a:t>
            </a:r>
          </a:p>
          <a:p>
            <a:pPr marL="574675" lvl="1" indent="-285750">
              <a:buFont typeface="Wingdings" panose="05000000000000000000" pitchFamily="2" charset="2"/>
              <a:buChar char="§"/>
              <a:defRPr/>
            </a:pPr>
            <a:r>
              <a:rPr lang="en-US" kern="0" dirty="0">
                <a:solidFill>
                  <a:sysClr val="windowText" lastClr="000000"/>
                </a:solidFill>
              </a:rPr>
              <a:t>Grown from a clear not cloudy solution</a:t>
            </a:r>
          </a:p>
          <a:p>
            <a:pPr marL="574675" lvl="1" indent="-285750">
              <a:buFont typeface="Wingdings" panose="05000000000000000000" pitchFamily="2" charset="2"/>
              <a:buChar char="§"/>
              <a:defRPr/>
            </a:pPr>
            <a:r>
              <a:rPr lang="en-US" kern="0" dirty="0">
                <a:solidFill>
                  <a:sysClr val="windowText" lastClr="000000"/>
                </a:solidFill>
              </a:rPr>
              <a:t>Maintains integrity after cutting to an appropriate size (no splintering)</a:t>
            </a:r>
          </a:p>
          <a:p>
            <a:pPr marL="574675" lvl="1" indent="-285750">
              <a:buFont typeface="Wingdings" panose="05000000000000000000" pitchFamily="2" charset="2"/>
              <a:buChar char="§"/>
              <a:defRPr/>
            </a:pPr>
            <a:r>
              <a:rPr lang="en-US" kern="0" dirty="0">
                <a:solidFill>
                  <a:sysClr val="windowText" lastClr="000000"/>
                </a:solidFill>
              </a:rPr>
              <a:t>Refracts in polarized light (exception: cubic space groups)</a:t>
            </a:r>
          </a:p>
          <a:p>
            <a:pPr marL="574675" lvl="1" indent="-285750">
              <a:buFont typeface="Wingdings" panose="05000000000000000000" pitchFamily="2" charset="2"/>
              <a:buChar char="§"/>
              <a:defRPr/>
            </a:pPr>
            <a:r>
              <a:rPr lang="en-US" kern="0" dirty="0">
                <a:solidFill>
                  <a:sysClr val="windowText" lastClr="000000"/>
                </a:solidFill>
              </a:rPr>
              <a:t>Uniform </a:t>
            </a:r>
            <a:r>
              <a:rPr lang="en-US" kern="0" dirty="0" err="1">
                <a:solidFill>
                  <a:sysClr val="windowText" lastClr="000000"/>
                </a:solidFill>
              </a:rPr>
              <a:t>colour</a:t>
            </a:r>
            <a:r>
              <a:rPr lang="en-US" kern="0" dirty="0">
                <a:solidFill>
                  <a:sysClr val="windowText" lastClr="000000"/>
                </a:solidFill>
              </a:rPr>
              <a:t> under polarized light </a:t>
            </a:r>
          </a:p>
          <a:p>
            <a:pPr marL="574675" lvl="1" indent="-285750">
              <a:buFont typeface="Wingdings" panose="05000000000000000000" pitchFamily="2" charset="2"/>
              <a:buChar char="§"/>
              <a:defRPr/>
            </a:pPr>
            <a:r>
              <a:rPr lang="en-US" kern="0" dirty="0">
                <a:solidFill>
                  <a:sysClr val="windowText" lastClr="000000"/>
                </a:solidFill>
              </a:rPr>
              <a:t>Faces glitter in direct light or with flashlight</a:t>
            </a:r>
          </a:p>
          <a:p>
            <a:pPr marL="574675" lvl="1" indent="-285750">
              <a:buFont typeface="Wingdings" panose="05000000000000000000" pitchFamily="2" charset="2"/>
              <a:buChar char="§"/>
              <a:defRPr/>
            </a:pPr>
            <a:r>
              <a:rPr lang="en-US" kern="0" dirty="0">
                <a:solidFill>
                  <a:sysClr val="windowText" lastClr="000000"/>
                </a:solidFill>
              </a:rPr>
              <a:t>Diffracts X-rays with discrete spots, well spaced apart, that move with each new frame</a:t>
            </a:r>
          </a:p>
        </p:txBody>
      </p:sp>
      <p:sp>
        <p:nvSpPr>
          <p:cNvPr id="6" name="TextBox 5"/>
          <p:cNvSpPr txBox="1"/>
          <p:nvPr/>
        </p:nvSpPr>
        <p:spPr>
          <a:xfrm>
            <a:off x="304800" y="6013938"/>
            <a:ext cx="8534400" cy="307777"/>
          </a:xfrm>
          <a:prstGeom prst="rect">
            <a:avLst/>
          </a:prstGeom>
          <a:noFill/>
        </p:spPr>
        <p:txBody>
          <a:bodyPr wrap="square" rtlCol="0">
            <a:spAutoFit/>
          </a:bodyPr>
          <a:lstStyle/>
          <a:p>
            <a:r>
              <a:rPr lang="en-US" sz="1400" dirty="0"/>
              <a:t>Adapted from: Growing X-ray Quality Crystals, Ana </a:t>
            </a:r>
            <a:r>
              <a:rPr lang="en-US" sz="1400" dirty="0" err="1"/>
              <a:t>Torvisco</a:t>
            </a:r>
            <a:r>
              <a:rPr lang="en-US" sz="1400" dirty="0"/>
              <a:t>, TU Graz</a:t>
            </a:r>
          </a:p>
        </p:txBody>
      </p:sp>
    </p:spTree>
    <p:extLst>
      <p:ext uri="{BB962C8B-B14F-4D97-AF65-F5344CB8AC3E}">
        <p14:creationId xmlns:p14="http://schemas.microsoft.com/office/powerpoint/2010/main" val="282995335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1877437"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Crystal Growing</a:t>
            </a:r>
          </a:p>
        </p:txBody>
      </p:sp>
      <p:sp>
        <p:nvSpPr>
          <p:cNvPr id="4" name="TextBox 3"/>
          <p:cNvSpPr txBox="1"/>
          <p:nvPr/>
        </p:nvSpPr>
        <p:spPr>
          <a:xfrm>
            <a:off x="533400" y="1696283"/>
            <a:ext cx="7924800" cy="4801314"/>
          </a:xfrm>
          <a:prstGeom prst="rect">
            <a:avLst/>
          </a:prstGeom>
          <a:noFill/>
        </p:spPr>
        <p:txBody>
          <a:bodyPr wrap="square" rtlCol="0">
            <a:spAutoFit/>
          </a:bodyPr>
          <a:lstStyle/>
          <a:p>
            <a:pPr marL="0" lvl="1">
              <a:buFont typeface="Wingdings" pitchFamily="2" charset="2"/>
              <a:buChar char="v"/>
              <a:defRPr/>
            </a:pPr>
            <a:r>
              <a:rPr kumimoji="0" lang="en-US" sz="1800" b="0" i="0" u="none" strike="noStrike" kern="0" cap="none" spc="0" normalizeH="0" baseline="0" noProof="0" dirty="0">
                <a:ln>
                  <a:noFill/>
                </a:ln>
                <a:solidFill>
                  <a:sysClr val="windowText" lastClr="000000"/>
                </a:solidFill>
                <a:effectLst/>
                <a:uLnTx/>
                <a:uFillTx/>
              </a:rPr>
              <a:t> </a:t>
            </a:r>
            <a:r>
              <a:rPr lang="en-US" kern="0" dirty="0">
                <a:solidFill>
                  <a:sysClr val="windowText" lastClr="000000"/>
                </a:solidFill>
              </a:rPr>
              <a:t>General considerations:</a:t>
            </a: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r>
              <a:rPr lang="en-US" kern="0" dirty="0">
                <a:solidFill>
                  <a:sysClr val="windowText" lastClr="000000"/>
                </a:solidFill>
              </a:rPr>
              <a:t> Regardless of technique used: </a:t>
            </a:r>
          </a:p>
          <a:p>
            <a:pPr marL="0" lvl="1">
              <a:buFont typeface="Wingdings" pitchFamily="2" charset="2"/>
              <a:buChar char="v"/>
              <a:defRPr/>
            </a:pPr>
            <a:endParaRPr lang="en-US" kern="0" dirty="0">
              <a:solidFill>
                <a:sysClr val="windowText" lastClr="000000"/>
              </a:solidFill>
            </a:endParaRPr>
          </a:p>
          <a:p>
            <a:pPr marL="574675" lvl="1" indent="-285750">
              <a:buFont typeface="Wingdings" panose="05000000000000000000" pitchFamily="2" charset="2"/>
              <a:buChar char="§"/>
              <a:defRPr/>
            </a:pPr>
            <a:r>
              <a:rPr lang="en-US" kern="0" dirty="0">
                <a:solidFill>
                  <a:sysClr val="windowText" lastClr="000000"/>
                </a:solidFill>
              </a:rPr>
              <a:t>Make sure your sample is </a:t>
            </a:r>
            <a:r>
              <a:rPr lang="en-US" b="1" kern="0" dirty="0">
                <a:solidFill>
                  <a:sysClr val="windowText" lastClr="000000"/>
                </a:solidFill>
              </a:rPr>
              <a:t>pure</a:t>
            </a:r>
            <a:r>
              <a:rPr lang="en-US" kern="0" dirty="0">
                <a:solidFill>
                  <a:sysClr val="windowText" lastClr="000000"/>
                </a:solidFill>
              </a:rPr>
              <a:t>, clean, without decomposition and side products and free of dust and other debris (silica gel, broken glass, moisture, filter paper, stir bar, </a:t>
            </a:r>
            <a:r>
              <a:rPr lang="en-US" kern="0" dirty="0" err="1">
                <a:solidFill>
                  <a:sysClr val="windowText" lastClr="000000"/>
                </a:solidFill>
              </a:rPr>
              <a:t>etc</a:t>
            </a:r>
            <a:r>
              <a:rPr lang="en-US" kern="0" dirty="0">
                <a:solidFill>
                  <a:sysClr val="windowText" lastClr="000000"/>
                </a:solidFill>
              </a:rPr>
              <a:t>). The largest impediment towards growing X-ray quality crystals is impure sample. </a:t>
            </a:r>
          </a:p>
          <a:p>
            <a:pPr marL="574675" indent="-285750">
              <a:buFont typeface="Wingdings" panose="05000000000000000000" pitchFamily="2" charset="2"/>
              <a:buChar char="§"/>
            </a:pPr>
            <a:r>
              <a:rPr lang="en-US" b="1" kern="0" dirty="0">
                <a:solidFill>
                  <a:sysClr val="windowText" lastClr="000000"/>
                </a:solidFill>
              </a:rPr>
              <a:t>Be patient</a:t>
            </a:r>
            <a:r>
              <a:rPr lang="en-US" kern="0" dirty="0">
                <a:solidFill>
                  <a:sysClr val="windowText" lastClr="000000"/>
                </a:solidFill>
              </a:rPr>
              <a:t>! Crystals need time to grow</a:t>
            </a:r>
            <a:r>
              <a:rPr lang="en-US" dirty="0"/>
              <a:t> at near equilibrium conditions. Crystals that form rapidly are most likely of poor quality. </a:t>
            </a:r>
            <a:r>
              <a:rPr lang="en-US" kern="0" dirty="0">
                <a:solidFill>
                  <a:sysClr val="windowText" lastClr="000000"/>
                </a:solidFill>
              </a:rPr>
              <a:t>Several days to weeks is ideal. </a:t>
            </a:r>
          </a:p>
          <a:p>
            <a:pPr marL="574675" lvl="1" indent="-285750">
              <a:buFont typeface="Wingdings" panose="05000000000000000000" pitchFamily="2" charset="2"/>
              <a:buChar char="§"/>
              <a:defRPr/>
            </a:pPr>
            <a:r>
              <a:rPr lang="en-US" b="1" kern="0" dirty="0">
                <a:solidFill>
                  <a:sysClr val="windowText" lastClr="000000"/>
                </a:solidFill>
              </a:rPr>
              <a:t>Avoid disturbance</a:t>
            </a:r>
            <a:r>
              <a:rPr lang="en-US" kern="0" dirty="0">
                <a:solidFill>
                  <a:sysClr val="windowText" lastClr="000000"/>
                </a:solidFill>
              </a:rPr>
              <a:t>. Set up crystallization experiments in a quiet corner far away from pumps, compressors, fridges, glove boxes, foot traffic, your lab mates, etc. </a:t>
            </a:r>
          </a:p>
          <a:p>
            <a:pPr marL="574675" lvl="1" indent="-285750">
              <a:buFont typeface="Wingdings" panose="05000000000000000000" pitchFamily="2" charset="2"/>
              <a:buChar char="§"/>
              <a:defRPr/>
            </a:pPr>
            <a:r>
              <a:rPr lang="en-US" kern="0" dirty="0">
                <a:solidFill>
                  <a:sysClr val="windowText" lastClr="000000"/>
                </a:solidFill>
              </a:rPr>
              <a:t>Do not pick up the sample until you can either see crystals using a flashlight, or several weeks have passed.</a:t>
            </a:r>
          </a:p>
          <a:p>
            <a:pPr marL="0" lvl="1">
              <a:buFont typeface="Wingdings" pitchFamily="2" charset="2"/>
              <a:buChar char="v"/>
              <a:defRPr/>
            </a:pPr>
            <a:endParaRPr lang="en-US" kern="0" dirty="0">
              <a:solidFill>
                <a:sysClr val="windowText" lastClr="000000"/>
              </a:solidFill>
            </a:endParaRPr>
          </a:p>
        </p:txBody>
      </p:sp>
      <p:sp>
        <p:nvSpPr>
          <p:cNvPr id="2" name="TextBox 1"/>
          <p:cNvSpPr txBox="1"/>
          <p:nvPr/>
        </p:nvSpPr>
        <p:spPr>
          <a:xfrm>
            <a:off x="504092" y="6172200"/>
            <a:ext cx="8072286" cy="523220"/>
          </a:xfrm>
          <a:prstGeom prst="rect">
            <a:avLst/>
          </a:prstGeom>
          <a:noFill/>
        </p:spPr>
        <p:txBody>
          <a:bodyPr wrap="square" rtlCol="0">
            <a:spAutoFit/>
          </a:bodyPr>
          <a:lstStyle/>
          <a:p>
            <a:r>
              <a:rPr lang="en-US" sz="1400" dirty="0"/>
              <a:t>Adapted from: Growing Crystals That Will Make Your Crystallographer Happy, </a:t>
            </a:r>
            <a:r>
              <a:rPr lang="en-US" sz="1400" i="1" dirty="0"/>
              <a:t>Paul D. Boyle</a:t>
            </a:r>
          </a:p>
          <a:p>
            <a:r>
              <a:rPr lang="en-US" sz="1400" i="1" dirty="0"/>
              <a:t>North Carolina State University, </a:t>
            </a:r>
            <a:r>
              <a:rPr lang="en-US" sz="1400" dirty="0"/>
              <a:t>http://www.xray.ncsu.edu/GrowXtal.html</a:t>
            </a:r>
          </a:p>
        </p:txBody>
      </p:sp>
    </p:spTree>
    <p:extLst>
      <p:ext uri="{BB962C8B-B14F-4D97-AF65-F5344CB8AC3E}">
        <p14:creationId xmlns:p14="http://schemas.microsoft.com/office/powerpoint/2010/main" val="1398527735"/>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1877437"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Crystal Growing</a:t>
            </a:r>
          </a:p>
        </p:txBody>
      </p:sp>
      <p:sp>
        <p:nvSpPr>
          <p:cNvPr id="4" name="TextBox 3"/>
          <p:cNvSpPr txBox="1"/>
          <p:nvPr/>
        </p:nvSpPr>
        <p:spPr>
          <a:xfrm>
            <a:off x="533400" y="1495485"/>
            <a:ext cx="8077200" cy="4924425"/>
          </a:xfrm>
          <a:prstGeom prst="rect">
            <a:avLst/>
          </a:prstGeom>
          <a:noFill/>
        </p:spPr>
        <p:txBody>
          <a:bodyPr wrap="square" rtlCol="0">
            <a:spAutoFit/>
          </a:bodyPr>
          <a:lstStyle/>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r>
              <a:rPr lang="en-US" kern="0" dirty="0">
                <a:solidFill>
                  <a:sysClr val="windowText" lastClr="000000"/>
                </a:solidFill>
              </a:rPr>
              <a:t>  Commonly used techniques are </a:t>
            </a:r>
          </a:p>
          <a:p>
            <a:pPr marL="0" lvl="1">
              <a:buFont typeface="Wingdings" pitchFamily="2" charset="2"/>
              <a:buChar char="v"/>
              <a:defRPr/>
            </a:pPr>
            <a:endParaRPr lang="en-US" kern="0" dirty="0">
              <a:solidFill>
                <a:sysClr val="windowText" lastClr="000000"/>
              </a:solidFill>
            </a:endParaRPr>
          </a:p>
          <a:p>
            <a:pPr marL="692150" lvl="1" indent="-293688">
              <a:buFont typeface="Arial" panose="020B0604020202020204" pitchFamily="34" charset="0"/>
              <a:buChar char="•"/>
              <a:defRPr/>
            </a:pPr>
            <a:r>
              <a:rPr lang="en-US" kern="0" dirty="0">
                <a:solidFill>
                  <a:sysClr val="windowText" lastClr="000000"/>
                </a:solidFill>
              </a:rPr>
              <a:t>From the melt/flux</a:t>
            </a:r>
          </a:p>
          <a:p>
            <a:pPr marL="692150" lvl="1" indent="-293688">
              <a:buFont typeface="Arial" panose="020B0604020202020204" pitchFamily="34" charset="0"/>
              <a:buChar char="•"/>
              <a:defRPr/>
            </a:pPr>
            <a:r>
              <a:rPr kumimoji="0" lang="en-US" b="0" i="0" u="none" strike="noStrike" kern="0" cap="none" spc="0" normalizeH="0" baseline="0" noProof="0" dirty="0">
                <a:ln>
                  <a:noFill/>
                </a:ln>
                <a:solidFill>
                  <a:sysClr val="windowText" lastClr="000000"/>
                </a:solidFill>
                <a:effectLst/>
                <a:uLnTx/>
                <a:uFillTx/>
              </a:rPr>
              <a:t>Slow</a:t>
            </a:r>
            <a:r>
              <a:rPr kumimoji="0" lang="en-US" b="0" i="0" u="none" strike="noStrike" kern="0" cap="none" spc="0" normalizeH="0" noProof="0" dirty="0">
                <a:ln>
                  <a:noFill/>
                </a:ln>
                <a:solidFill>
                  <a:sysClr val="windowText" lastClr="000000"/>
                </a:solidFill>
                <a:effectLst/>
                <a:uLnTx/>
                <a:uFillTx/>
              </a:rPr>
              <a:t> evaporation</a:t>
            </a:r>
          </a:p>
          <a:p>
            <a:pPr marL="692150" lvl="1" indent="-293688">
              <a:buFont typeface="Arial" panose="020B0604020202020204" pitchFamily="34" charset="0"/>
              <a:buChar char="•"/>
              <a:defRPr/>
            </a:pPr>
            <a:r>
              <a:rPr lang="en-US" kern="0" baseline="0" dirty="0">
                <a:solidFill>
                  <a:sysClr val="windowText" lastClr="000000"/>
                </a:solidFill>
              </a:rPr>
              <a:t>Slow</a:t>
            </a:r>
            <a:r>
              <a:rPr lang="en-US" kern="0" dirty="0">
                <a:solidFill>
                  <a:sysClr val="windowText" lastClr="000000"/>
                </a:solidFill>
              </a:rPr>
              <a:t> cooling</a:t>
            </a:r>
          </a:p>
          <a:p>
            <a:pPr marL="692150" lvl="1" indent="-293688">
              <a:buFont typeface="Arial" panose="020B0604020202020204" pitchFamily="34" charset="0"/>
              <a:buChar char="•"/>
              <a:defRPr/>
            </a:pPr>
            <a:r>
              <a:rPr lang="en-US" kern="0" dirty="0">
                <a:solidFill>
                  <a:sysClr val="windowText" lastClr="000000"/>
                </a:solidFill>
              </a:rPr>
              <a:t>Solvent diffusion (layering)</a:t>
            </a:r>
          </a:p>
          <a:p>
            <a:pPr marL="692150" lvl="1" indent="-293688">
              <a:buFont typeface="Arial" panose="020B0604020202020204" pitchFamily="34" charset="0"/>
              <a:buChar char="•"/>
              <a:defRPr/>
            </a:pPr>
            <a:r>
              <a:rPr lang="en-US" kern="0" dirty="0">
                <a:solidFill>
                  <a:sysClr val="windowText" lastClr="000000"/>
                </a:solidFill>
              </a:rPr>
              <a:t>Vapor diffusion</a:t>
            </a:r>
          </a:p>
          <a:p>
            <a:pPr marL="692150" lvl="1" indent="-293688">
              <a:buFont typeface="Arial" panose="020B0604020202020204" pitchFamily="34" charset="0"/>
              <a:buChar char="•"/>
              <a:defRPr/>
            </a:pPr>
            <a:r>
              <a:rPr lang="en-US" kern="0" dirty="0">
                <a:solidFill>
                  <a:sysClr val="windowText" lastClr="000000"/>
                </a:solidFill>
              </a:rPr>
              <a:t>Reactant diffusion</a:t>
            </a:r>
          </a:p>
          <a:p>
            <a:pPr marL="692150" lvl="1" indent="-293688">
              <a:buFont typeface="Arial" panose="020B0604020202020204" pitchFamily="34" charset="0"/>
              <a:buChar char="•"/>
              <a:defRPr/>
            </a:pPr>
            <a:r>
              <a:rPr lang="en-US" kern="0" dirty="0">
                <a:solidFill>
                  <a:sysClr val="windowText" lastClr="000000"/>
                </a:solidFill>
              </a:rPr>
              <a:t>Sublimation </a:t>
            </a:r>
          </a:p>
          <a:p>
            <a:pPr marL="692150" lvl="1" indent="-293688">
              <a:buFont typeface="Arial" panose="020B0604020202020204" pitchFamily="34" charset="0"/>
              <a:buChar char="•"/>
              <a:defRPr/>
            </a:pPr>
            <a:r>
              <a:rPr lang="en-US" kern="0" dirty="0">
                <a:solidFill>
                  <a:sysClr val="windowText" lastClr="000000"/>
                </a:solidFill>
              </a:rPr>
              <a:t>Convection</a:t>
            </a:r>
          </a:p>
          <a:p>
            <a:pPr marL="692150" lvl="1" indent="-293688">
              <a:buFont typeface="Arial" panose="020B0604020202020204" pitchFamily="34" charset="0"/>
              <a:buChar char="•"/>
              <a:defRPr/>
            </a:pPr>
            <a:r>
              <a:rPr lang="en-US" kern="0" dirty="0">
                <a:solidFill>
                  <a:sysClr val="windowText" lastClr="000000"/>
                </a:solidFill>
              </a:rPr>
              <a:t>Co-crystallizing</a:t>
            </a:r>
          </a:p>
          <a:p>
            <a:pPr marL="692150" lvl="1" indent="-293688">
              <a:buFont typeface="Arial" panose="020B0604020202020204" pitchFamily="34" charset="0"/>
              <a:buChar char="•"/>
              <a:defRPr/>
            </a:pPr>
            <a:r>
              <a:rPr lang="en-US" kern="0" dirty="0">
                <a:solidFill>
                  <a:sysClr val="windowText" lastClr="000000"/>
                </a:solidFill>
              </a:rPr>
              <a:t>Ion exchange and ionization of neutral molecules</a:t>
            </a:r>
          </a:p>
          <a:p>
            <a:pPr marL="692150" lvl="1" indent="-293688">
              <a:buFont typeface="Arial" panose="020B0604020202020204" pitchFamily="34" charset="0"/>
              <a:buChar char="•"/>
              <a:defRPr/>
            </a:pPr>
            <a:endParaRPr kumimoji="0" lang="en-US" sz="1600" b="0" i="0" u="none" strike="noStrike" kern="0" cap="none" spc="0" normalizeH="0" baseline="0" noProof="0" dirty="0">
              <a:ln>
                <a:noFill/>
              </a:ln>
              <a:solidFill>
                <a:sysClr val="windowText" lastClr="000000"/>
              </a:solidFill>
              <a:effectLst/>
              <a:uLnTx/>
              <a:uFillTx/>
            </a:endParaRPr>
          </a:p>
          <a:p>
            <a:pPr marL="280988" lvl="1" indent="-280988">
              <a:buFont typeface="Wingdings" panose="05000000000000000000" pitchFamily="2" charset="2"/>
              <a:buChar char="v"/>
              <a:defRPr/>
            </a:pPr>
            <a:r>
              <a:rPr lang="en-US" kern="0" dirty="0">
                <a:solidFill>
                  <a:sysClr val="windowText" lastClr="000000"/>
                </a:solidFill>
              </a:rPr>
              <a:t>Evaluate different techniques! Don’t use only one method. Talk to other labs and check how they do it!</a:t>
            </a:r>
          </a:p>
          <a:p>
            <a:pPr marL="398462" lvl="1">
              <a:defRPr/>
            </a:pPr>
            <a:endParaRPr kumimoji="0" lang="en-US" sz="2800" b="0" i="0" u="none" strike="noStrike" kern="0" cap="none" spc="0" normalizeH="0" baseline="0" noProof="0" dirty="0">
              <a:ln>
                <a:noFill/>
              </a:ln>
              <a:solidFill>
                <a:sysClr val="windowText" lastClr="000000"/>
              </a:solidFill>
              <a:effectLst/>
              <a:uLnTx/>
              <a:uFillTx/>
            </a:endParaRPr>
          </a:p>
        </p:txBody>
      </p:sp>
      <p:sp>
        <p:nvSpPr>
          <p:cNvPr id="2" name="TextBox 1"/>
          <p:cNvSpPr txBox="1"/>
          <p:nvPr/>
        </p:nvSpPr>
        <p:spPr>
          <a:xfrm>
            <a:off x="304800" y="6013938"/>
            <a:ext cx="8534400" cy="738664"/>
          </a:xfrm>
          <a:prstGeom prst="rect">
            <a:avLst/>
          </a:prstGeom>
          <a:noFill/>
        </p:spPr>
        <p:txBody>
          <a:bodyPr wrap="square" rtlCol="0">
            <a:spAutoFit/>
          </a:bodyPr>
          <a:lstStyle/>
          <a:p>
            <a:r>
              <a:rPr lang="en-US" sz="1400" dirty="0"/>
              <a:t>Adapted from: Growing Crystals That Will Make Your Crystallographer Happy, </a:t>
            </a:r>
            <a:r>
              <a:rPr lang="en-US" sz="1400" i="1" dirty="0"/>
              <a:t>Paul D. Boyle, North Carolina State University, </a:t>
            </a:r>
            <a:r>
              <a:rPr lang="en-US" sz="1400" dirty="0">
                <a:hlinkClick r:id="rId2"/>
              </a:rPr>
              <a:t>http://www.xray.ncsu.edu/GrowXtal.html</a:t>
            </a:r>
            <a:endParaRPr lang="en-US" sz="1400" dirty="0"/>
          </a:p>
          <a:p>
            <a:r>
              <a:rPr lang="en-US" sz="1400" dirty="0"/>
              <a:t>Growing X-ray Quality Crystals, Ana </a:t>
            </a:r>
            <a:r>
              <a:rPr lang="en-US" sz="1400" dirty="0" err="1"/>
              <a:t>Torvisco</a:t>
            </a:r>
            <a:r>
              <a:rPr lang="en-US" sz="1400" dirty="0"/>
              <a:t>, TU Graz</a:t>
            </a:r>
          </a:p>
        </p:txBody>
      </p:sp>
    </p:spTree>
    <p:extLst>
      <p:ext uri="{BB962C8B-B14F-4D97-AF65-F5344CB8AC3E}">
        <p14:creationId xmlns:p14="http://schemas.microsoft.com/office/powerpoint/2010/main" val="24545912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pic>
        <p:nvPicPr>
          <p:cNvPr id="6" name="Picture 5"/>
          <p:cNvPicPr>
            <a:picLocks noChangeAspect="1"/>
          </p:cNvPicPr>
          <p:nvPr/>
        </p:nvPicPr>
        <p:blipFill>
          <a:blip r:embed="rId2"/>
          <a:stretch>
            <a:fillRect/>
          </a:stretch>
        </p:blipFill>
        <p:spPr>
          <a:xfrm>
            <a:off x="2590800" y="1957187"/>
            <a:ext cx="6176963" cy="4694835"/>
          </a:xfrm>
          <a:prstGeom prst="rect">
            <a:avLst/>
          </a:prstGeom>
        </p:spPr>
      </p:pic>
      <p:sp>
        <p:nvSpPr>
          <p:cNvPr id="7" name="TextBox 6"/>
          <p:cNvSpPr txBox="1"/>
          <p:nvPr/>
        </p:nvSpPr>
        <p:spPr>
          <a:xfrm>
            <a:off x="762000" y="6248400"/>
            <a:ext cx="1642309" cy="369332"/>
          </a:xfrm>
          <a:prstGeom prst="rect">
            <a:avLst/>
          </a:prstGeom>
          <a:noFill/>
        </p:spPr>
        <p:txBody>
          <a:bodyPr wrap="none" rtlCol="0">
            <a:spAutoFit/>
          </a:bodyPr>
          <a:lstStyle/>
          <a:p>
            <a:r>
              <a:rPr lang="en-US" dirty="0"/>
              <a:t>From: 4latt.pdf </a:t>
            </a:r>
          </a:p>
        </p:txBody>
      </p:sp>
      <p:sp>
        <p:nvSpPr>
          <p:cNvPr id="8" name="TextBox 7"/>
          <p:cNvSpPr txBox="1"/>
          <p:nvPr/>
        </p:nvSpPr>
        <p:spPr>
          <a:xfrm>
            <a:off x="381000" y="1371600"/>
            <a:ext cx="5656998" cy="369332"/>
          </a:xfrm>
          <a:prstGeom prst="rect">
            <a:avLst/>
          </a:prstGeom>
          <a:noFill/>
        </p:spPr>
        <p:txBody>
          <a:bodyPr wrap="none" rtlCol="0">
            <a:spAutoFit/>
          </a:bodyPr>
          <a:lstStyle/>
          <a:p>
            <a:r>
              <a:rPr lang="en-US" dirty="0"/>
              <a:t>Miller planes relate to crystal faces in well formed crystals: </a:t>
            </a:r>
          </a:p>
        </p:txBody>
      </p:sp>
    </p:spTree>
    <p:extLst>
      <p:ext uri="{BB962C8B-B14F-4D97-AF65-F5344CB8AC3E}">
        <p14:creationId xmlns:p14="http://schemas.microsoft.com/office/powerpoint/2010/main" val="2585008509"/>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1877437"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Crystal Growing</a:t>
            </a:r>
          </a:p>
        </p:txBody>
      </p:sp>
      <p:sp>
        <p:nvSpPr>
          <p:cNvPr id="4" name="TextBox 3"/>
          <p:cNvSpPr txBox="1"/>
          <p:nvPr/>
        </p:nvSpPr>
        <p:spPr>
          <a:xfrm>
            <a:off x="533400" y="1495485"/>
            <a:ext cx="7543800" cy="3970318"/>
          </a:xfrm>
          <a:prstGeom prst="rect">
            <a:avLst/>
          </a:prstGeom>
          <a:noFill/>
        </p:spPr>
        <p:txBody>
          <a:bodyPr wrap="square" rtlCol="0">
            <a:spAutoFit/>
          </a:bodyPr>
          <a:lstStyle/>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r>
              <a:rPr lang="en-US" kern="0" dirty="0">
                <a:solidFill>
                  <a:sysClr val="windowText" lastClr="000000"/>
                </a:solidFill>
              </a:rPr>
              <a:t> Before getting started: </a:t>
            </a:r>
          </a:p>
          <a:p>
            <a:pPr marL="574675" lvl="1" indent="-234950">
              <a:buFont typeface="Wingdings" panose="05000000000000000000" pitchFamily="2" charset="2"/>
              <a:buChar char="§"/>
              <a:defRPr/>
            </a:pPr>
            <a:endParaRPr lang="en-US" kern="0" dirty="0">
              <a:solidFill>
                <a:sysClr val="windowText" lastClr="000000"/>
              </a:solidFill>
            </a:endParaRPr>
          </a:p>
          <a:p>
            <a:pPr marL="574675" lvl="1" indent="-234950">
              <a:buFont typeface="Wingdings" panose="05000000000000000000" pitchFamily="2" charset="2"/>
              <a:buChar char="§"/>
              <a:defRPr/>
            </a:pPr>
            <a:r>
              <a:rPr lang="en-US" kern="0" dirty="0">
                <a:solidFill>
                  <a:sysClr val="windowText" lastClr="000000"/>
                </a:solidFill>
              </a:rPr>
              <a:t>Check the physical properties of your compound. </a:t>
            </a:r>
          </a:p>
          <a:p>
            <a:pPr marL="574675" lvl="1" indent="-234950">
              <a:buFont typeface="Wingdings" panose="05000000000000000000" pitchFamily="2" charset="2"/>
              <a:buChar char="§"/>
              <a:defRPr/>
            </a:pPr>
            <a:endParaRPr lang="en-US" kern="0" dirty="0">
              <a:solidFill>
                <a:sysClr val="windowText" lastClr="000000"/>
              </a:solidFill>
            </a:endParaRPr>
          </a:p>
          <a:p>
            <a:pPr marL="574675" lvl="1" indent="-234950">
              <a:buFont typeface="Wingdings" panose="05000000000000000000" pitchFamily="2" charset="2"/>
              <a:buChar char="§"/>
              <a:defRPr/>
            </a:pPr>
            <a:r>
              <a:rPr lang="en-US" kern="0" dirty="0">
                <a:solidFill>
                  <a:sysClr val="windowText" lastClr="000000"/>
                </a:solidFill>
              </a:rPr>
              <a:t>What’s the compound’s polarity? Will it form hydrogen bonds? Will it form halogen bonds? </a:t>
            </a:r>
          </a:p>
          <a:p>
            <a:pPr marL="574675" lvl="1" indent="-234950">
              <a:buFont typeface="Wingdings" panose="05000000000000000000" pitchFamily="2" charset="2"/>
              <a:buChar char="§"/>
              <a:defRPr/>
            </a:pPr>
            <a:endParaRPr lang="en-US" kern="0" dirty="0">
              <a:solidFill>
                <a:sysClr val="windowText" lastClr="000000"/>
              </a:solidFill>
            </a:endParaRPr>
          </a:p>
          <a:p>
            <a:pPr marL="574675" lvl="1" indent="-234950">
              <a:buFont typeface="Wingdings" panose="05000000000000000000" pitchFamily="2" charset="2"/>
              <a:buChar char="§"/>
              <a:defRPr/>
            </a:pPr>
            <a:r>
              <a:rPr lang="en-US" kern="0" dirty="0">
                <a:solidFill>
                  <a:sysClr val="windowText" lastClr="000000"/>
                </a:solidFill>
              </a:rPr>
              <a:t>What is its solubility? Is a solution-based method the right thing to try?</a:t>
            </a:r>
          </a:p>
          <a:p>
            <a:pPr marL="574675" lvl="1" indent="-234950">
              <a:buFont typeface="Wingdings" panose="05000000000000000000" pitchFamily="2" charset="2"/>
              <a:buChar char="§"/>
              <a:defRPr/>
            </a:pPr>
            <a:endParaRPr lang="en-US" kern="0" dirty="0">
              <a:solidFill>
                <a:sysClr val="windowText" lastClr="000000"/>
              </a:solidFill>
            </a:endParaRPr>
          </a:p>
          <a:p>
            <a:pPr marL="574675" lvl="1" indent="-234950">
              <a:buFont typeface="Wingdings" panose="05000000000000000000" pitchFamily="2" charset="2"/>
              <a:buChar char="§"/>
              <a:defRPr/>
            </a:pPr>
            <a:r>
              <a:rPr lang="en-US" kern="0" dirty="0">
                <a:solidFill>
                  <a:sysClr val="windowText" lastClr="000000"/>
                </a:solidFill>
              </a:rPr>
              <a:t>How stable is it? Can I warm it up? Is it air or moisture sensitive? Is it light sensitive? </a:t>
            </a:r>
          </a:p>
          <a:p>
            <a:pPr marL="574675" lvl="1" indent="-234950">
              <a:buFont typeface="Wingdings" panose="05000000000000000000" pitchFamily="2" charset="2"/>
              <a:buChar char="§"/>
              <a:defRPr/>
            </a:pPr>
            <a:endParaRPr lang="en-US" kern="0" dirty="0">
              <a:solidFill>
                <a:sysClr val="windowText" lastClr="000000"/>
              </a:solidFill>
            </a:endParaRPr>
          </a:p>
          <a:p>
            <a:pPr marL="574675" lvl="1" indent="-234950">
              <a:buFont typeface="Wingdings" panose="05000000000000000000" pitchFamily="2" charset="2"/>
              <a:buChar char="§"/>
              <a:defRPr/>
            </a:pPr>
            <a:r>
              <a:rPr lang="en-US" kern="0" dirty="0">
                <a:solidFill>
                  <a:sysClr val="windowText" lastClr="000000"/>
                </a:solidFill>
              </a:rPr>
              <a:t>Is it clean (NMR!)? Don’t try to crystallize impure samples or mixtures. </a:t>
            </a:r>
          </a:p>
        </p:txBody>
      </p:sp>
      <p:sp>
        <p:nvSpPr>
          <p:cNvPr id="6" name="TextBox 5"/>
          <p:cNvSpPr txBox="1"/>
          <p:nvPr/>
        </p:nvSpPr>
        <p:spPr>
          <a:xfrm>
            <a:off x="304800" y="6013938"/>
            <a:ext cx="8534400" cy="307777"/>
          </a:xfrm>
          <a:prstGeom prst="rect">
            <a:avLst/>
          </a:prstGeom>
          <a:noFill/>
        </p:spPr>
        <p:txBody>
          <a:bodyPr wrap="square" rtlCol="0">
            <a:spAutoFit/>
          </a:bodyPr>
          <a:lstStyle/>
          <a:p>
            <a:r>
              <a:rPr lang="en-US" sz="1400" dirty="0"/>
              <a:t>Adapted from: Growing X-ray Quality Crystals, Ana </a:t>
            </a:r>
            <a:r>
              <a:rPr lang="en-US" sz="1400" dirty="0" err="1"/>
              <a:t>Torvisco</a:t>
            </a:r>
            <a:r>
              <a:rPr lang="en-US" sz="1400" dirty="0"/>
              <a:t>, TU Graz</a:t>
            </a:r>
          </a:p>
        </p:txBody>
      </p:sp>
    </p:spTree>
    <p:extLst>
      <p:ext uri="{BB962C8B-B14F-4D97-AF65-F5344CB8AC3E}">
        <p14:creationId xmlns:p14="http://schemas.microsoft.com/office/powerpoint/2010/main" val="3192931758"/>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1877437"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Crystal Growing</a:t>
            </a:r>
          </a:p>
        </p:txBody>
      </p:sp>
      <p:sp>
        <p:nvSpPr>
          <p:cNvPr id="4" name="TextBox 3"/>
          <p:cNvSpPr txBox="1"/>
          <p:nvPr/>
        </p:nvSpPr>
        <p:spPr>
          <a:xfrm>
            <a:off x="457200" y="1660654"/>
            <a:ext cx="7924800" cy="4524315"/>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Solution methods</a:t>
            </a:r>
          </a:p>
          <a:p>
            <a:pPr marL="0" lvl="1">
              <a:buFont typeface="Wingdings" pitchFamily="2" charset="2"/>
              <a:buChar char="v"/>
              <a:defRPr/>
            </a:pPr>
            <a:endParaRPr lang="en-US" kern="0" dirty="0">
              <a:solidFill>
                <a:sysClr val="windowText" lastClr="000000"/>
              </a:solidFill>
            </a:endParaRPr>
          </a:p>
          <a:p>
            <a:pPr marL="574675" lvl="1" indent="-234950">
              <a:buFont typeface="Wingdings" panose="05000000000000000000" pitchFamily="2" charset="2"/>
              <a:buChar char="§"/>
              <a:defRPr/>
            </a:pPr>
            <a:r>
              <a:rPr lang="en-US" kern="0" dirty="0">
                <a:solidFill>
                  <a:sysClr val="windowText" lastClr="000000"/>
                </a:solidFill>
              </a:rPr>
              <a:t>The most common methods used, in the order of complexity, are:</a:t>
            </a:r>
          </a:p>
          <a:p>
            <a:pPr marL="692150" lvl="1" indent="-293688">
              <a:buFont typeface="Arial" panose="020B0604020202020204" pitchFamily="34" charset="0"/>
              <a:buChar char="•"/>
              <a:defRPr/>
            </a:pPr>
            <a:endParaRPr lang="en-US" kern="0" dirty="0">
              <a:solidFill>
                <a:sysClr val="windowText" lastClr="000000"/>
              </a:solidFill>
            </a:endParaRPr>
          </a:p>
          <a:p>
            <a:pPr marL="398462" lvl="1">
              <a:defRPr/>
            </a:pPr>
            <a:r>
              <a:rPr lang="en-US" b="1" kern="0" dirty="0">
                <a:solidFill>
                  <a:sysClr val="windowText" lastClr="000000"/>
                </a:solidFill>
              </a:rPr>
              <a:t>slow evaporation</a:t>
            </a:r>
            <a:r>
              <a:rPr lang="en-US" kern="0" dirty="0">
                <a:solidFill>
                  <a:sysClr val="windowText" lastClr="000000"/>
                </a:solidFill>
              </a:rPr>
              <a:t>, </a:t>
            </a:r>
            <a:r>
              <a:rPr lang="en-US" b="1" kern="0" dirty="0">
                <a:solidFill>
                  <a:sysClr val="windowText" lastClr="000000"/>
                </a:solidFill>
              </a:rPr>
              <a:t>slow cooling</a:t>
            </a:r>
            <a:r>
              <a:rPr lang="en-US" kern="0" dirty="0">
                <a:solidFill>
                  <a:sysClr val="windowText" lastClr="000000"/>
                </a:solidFill>
              </a:rPr>
              <a:t>, </a:t>
            </a:r>
            <a:r>
              <a:rPr lang="en-US" b="1" kern="0" dirty="0">
                <a:solidFill>
                  <a:sysClr val="windowText" lastClr="000000"/>
                </a:solidFill>
              </a:rPr>
              <a:t>solvent diffusion </a:t>
            </a:r>
            <a:r>
              <a:rPr lang="en-US" kern="0" dirty="0">
                <a:solidFill>
                  <a:sysClr val="windowText" lastClr="000000"/>
                </a:solidFill>
              </a:rPr>
              <a:t>(layering) and </a:t>
            </a:r>
            <a:r>
              <a:rPr lang="en-US" b="1" kern="0" dirty="0">
                <a:solidFill>
                  <a:sysClr val="windowText" lastClr="000000"/>
                </a:solidFill>
              </a:rPr>
              <a:t>vapor diffusion</a:t>
            </a:r>
          </a:p>
          <a:p>
            <a:pPr marL="339725" lvl="1">
              <a:defRPr/>
            </a:pPr>
            <a:endParaRPr lang="en-US" kern="0" dirty="0">
              <a:solidFill>
                <a:sysClr val="windowText" lastClr="000000"/>
              </a:solidFill>
            </a:endParaRPr>
          </a:p>
          <a:p>
            <a:pPr marL="574675" lvl="1" indent="-234950">
              <a:buFont typeface="Wingdings" panose="05000000000000000000" pitchFamily="2" charset="2"/>
              <a:buChar char="§"/>
              <a:defRPr/>
            </a:pPr>
            <a:r>
              <a:rPr lang="en-US" kern="0" dirty="0">
                <a:solidFill>
                  <a:sysClr val="windowText" lastClr="000000"/>
                </a:solidFill>
              </a:rPr>
              <a:t>For slow evaporation and slow cooling, find a solvent that your compound is moderately soluble in. Use mixtures if needed. </a:t>
            </a:r>
          </a:p>
          <a:p>
            <a:pPr marL="574675" lvl="1" indent="-234950">
              <a:buFont typeface="Wingdings" panose="05000000000000000000" pitchFamily="2" charset="2"/>
              <a:buChar char="§"/>
              <a:defRPr/>
            </a:pPr>
            <a:endParaRPr lang="en-US" kern="0" dirty="0">
              <a:solidFill>
                <a:sysClr val="windowText" lastClr="000000"/>
              </a:solidFill>
            </a:endParaRPr>
          </a:p>
          <a:p>
            <a:pPr marL="574675" lvl="1" indent="-234950">
              <a:buFont typeface="Wingdings" panose="05000000000000000000" pitchFamily="2" charset="2"/>
              <a:buChar char="§"/>
              <a:defRPr/>
            </a:pPr>
            <a:r>
              <a:rPr lang="en-US" kern="0" dirty="0">
                <a:solidFill>
                  <a:sysClr val="windowText" lastClr="000000"/>
                </a:solidFill>
              </a:rPr>
              <a:t>Make sure the compound is completely dissolved. Use gentle heating if needed. </a:t>
            </a:r>
          </a:p>
          <a:p>
            <a:pPr marL="574675" lvl="1" indent="-234950">
              <a:buFont typeface="Wingdings" panose="05000000000000000000" pitchFamily="2" charset="2"/>
              <a:buChar char="§"/>
              <a:defRPr/>
            </a:pPr>
            <a:endParaRPr lang="en-US" kern="0" dirty="0">
              <a:solidFill>
                <a:sysClr val="windowText" lastClr="000000"/>
              </a:solidFill>
            </a:endParaRPr>
          </a:p>
          <a:p>
            <a:pPr marL="574675" lvl="1" indent="-234950">
              <a:buFont typeface="Wingdings" panose="05000000000000000000" pitchFamily="2" charset="2"/>
              <a:buChar char="§"/>
              <a:defRPr/>
            </a:pPr>
            <a:r>
              <a:rPr lang="en-US" kern="0" dirty="0">
                <a:solidFill>
                  <a:sysClr val="windowText" lastClr="000000"/>
                </a:solidFill>
              </a:rPr>
              <a:t>Be patient. Make sure evaporation or cooling is as slow as possible</a:t>
            </a:r>
          </a:p>
          <a:p>
            <a:pPr marL="574675" lvl="1" indent="-234950">
              <a:buFont typeface="Wingdings" panose="05000000000000000000" pitchFamily="2" charset="2"/>
              <a:buChar char="§"/>
              <a:defRPr/>
            </a:pPr>
            <a:endParaRPr lang="en-US" kern="0" dirty="0">
              <a:solidFill>
                <a:sysClr val="windowText" lastClr="000000"/>
              </a:solidFill>
            </a:endParaRPr>
          </a:p>
          <a:p>
            <a:pPr marL="574675" lvl="1" indent="-234950">
              <a:buFont typeface="Wingdings" panose="05000000000000000000" pitchFamily="2" charset="2"/>
              <a:buChar char="§"/>
              <a:defRPr/>
            </a:pPr>
            <a:r>
              <a:rPr lang="en-US" b="1" kern="0" dirty="0">
                <a:solidFill>
                  <a:sysClr val="windowText" lastClr="000000"/>
                </a:solidFill>
              </a:rPr>
              <a:t>Never completely evaporate the solvent. Always keep the crystals moist. </a:t>
            </a:r>
          </a:p>
        </p:txBody>
      </p:sp>
      <p:sp>
        <p:nvSpPr>
          <p:cNvPr id="6" name="TextBox 5"/>
          <p:cNvSpPr txBox="1"/>
          <p:nvPr/>
        </p:nvSpPr>
        <p:spPr>
          <a:xfrm>
            <a:off x="304800" y="6321623"/>
            <a:ext cx="8534400" cy="307777"/>
          </a:xfrm>
          <a:prstGeom prst="rect">
            <a:avLst/>
          </a:prstGeom>
          <a:noFill/>
        </p:spPr>
        <p:txBody>
          <a:bodyPr wrap="square" rtlCol="0">
            <a:spAutoFit/>
          </a:bodyPr>
          <a:lstStyle/>
          <a:p>
            <a:r>
              <a:rPr lang="en-US" sz="1400" dirty="0"/>
              <a:t>Adapted from: Growing X-ray Quality Crystals, Ana </a:t>
            </a:r>
            <a:r>
              <a:rPr lang="en-US" sz="1400" dirty="0" err="1"/>
              <a:t>Torvisco</a:t>
            </a:r>
            <a:r>
              <a:rPr lang="en-US" sz="1400" dirty="0"/>
              <a:t>, TU Graz</a:t>
            </a:r>
          </a:p>
        </p:txBody>
      </p:sp>
    </p:spTree>
    <p:extLst>
      <p:ext uri="{BB962C8B-B14F-4D97-AF65-F5344CB8AC3E}">
        <p14:creationId xmlns:p14="http://schemas.microsoft.com/office/powerpoint/2010/main" val="1295834661"/>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1877437"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Crystal Growing</a:t>
            </a:r>
          </a:p>
        </p:txBody>
      </p:sp>
      <p:sp>
        <p:nvSpPr>
          <p:cNvPr id="4" name="TextBox 3"/>
          <p:cNvSpPr txBox="1"/>
          <p:nvPr/>
        </p:nvSpPr>
        <p:spPr>
          <a:xfrm>
            <a:off x="457200" y="1660654"/>
            <a:ext cx="7924800" cy="5078313"/>
          </a:xfrm>
          <a:prstGeom prst="rect">
            <a:avLst/>
          </a:prstGeom>
          <a:noFill/>
        </p:spPr>
        <p:txBody>
          <a:bodyPr wrap="square" numCol="2" rtlCol="0">
            <a:spAutoFit/>
          </a:bodyPr>
          <a:lstStyle/>
          <a:p>
            <a:r>
              <a:rPr lang="en-US" dirty="0"/>
              <a:t>Commonly used solvents : </a:t>
            </a:r>
          </a:p>
          <a:p>
            <a:endParaRPr lang="en-US" dirty="0"/>
          </a:p>
          <a:p>
            <a:r>
              <a:rPr lang="en-US" dirty="0"/>
              <a:t>•Water </a:t>
            </a:r>
          </a:p>
          <a:p>
            <a:r>
              <a:rPr lang="en-US" dirty="0"/>
              <a:t>•Acetic acid</a:t>
            </a:r>
          </a:p>
          <a:p>
            <a:r>
              <a:rPr lang="en-US" dirty="0"/>
              <a:t>•Diethyl ether </a:t>
            </a:r>
          </a:p>
          <a:p>
            <a:r>
              <a:rPr lang="en-US" dirty="0"/>
              <a:t>•THF </a:t>
            </a:r>
          </a:p>
          <a:p>
            <a:r>
              <a:rPr lang="en-US" dirty="0"/>
              <a:t>•</a:t>
            </a:r>
            <a:r>
              <a:rPr lang="en-US" dirty="0" err="1"/>
              <a:t>Dioxane</a:t>
            </a:r>
            <a:endParaRPr lang="en-US" dirty="0"/>
          </a:p>
          <a:p>
            <a:r>
              <a:rPr lang="en-US" dirty="0"/>
              <a:t>•Methanol </a:t>
            </a:r>
          </a:p>
          <a:p>
            <a:r>
              <a:rPr lang="en-US" dirty="0"/>
              <a:t>•Ethanol </a:t>
            </a:r>
          </a:p>
          <a:p>
            <a:r>
              <a:rPr lang="en-US" dirty="0"/>
              <a:t>•Dichloromethane</a:t>
            </a:r>
          </a:p>
          <a:p>
            <a:r>
              <a:rPr lang="en-US" dirty="0"/>
              <a:t>•Chloroform </a:t>
            </a:r>
          </a:p>
          <a:p>
            <a:r>
              <a:rPr lang="en-US" dirty="0"/>
              <a:t>•Fluorobenzene</a:t>
            </a:r>
          </a:p>
          <a:p>
            <a:r>
              <a:rPr lang="en-US" dirty="0"/>
              <a:t>•Chlorobenzene</a:t>
            </a:r>
          </a:p>
          <a:p>
            <a:r>
              <a:rPr lang="en-US" dirty="0"/>
              <a:t>•Acetonitrile </a:t>
            </a:r>
          </a:p>
          <a:p>
            <a:r>
              <a:rPr lang="en-US" dirty="0"/>
              <a:t>•Ethyl acetate </a:t>
            </a:r>
          </a:p>
          <a:p>
            <a:r>
              <a:rPr lang="en-US" dirty="0"/>
              <a:t>•Acetone </a:t>
            </a:r>
          </a:p>
          <a:p>
            <a:endParaRPr lang="en-US" dirty="0"/>
          </a:p>
          <a:p>
            <a:endParaRPr lang="en-US" dirty="0"/>
          </a:p>
          <a:p>
            <a:endParaRPr lang="en-US" dirty="0"/>
          </a:p>
          <a:p>
            <a:endParaRPr lang="en-US" dirty="0"/>
          </a:p>
          <a:p>
            <a:r>
              <a:rPr lang="en-US" dirty="0"/>
              <a:t>•Pyridine </a:t>
            </a:r>
          </a:p>
          <a:p>
            <a:r>
              <a:rPr lang="en-US" dirty="0"/>
              <a:t>•DMF </a:t>
            </a:r>
          </a:p>
          <a:p>
            <a:r>
              <a:rPr lang="en-US" dirty="0"/>
              <a:t>•DMSO </a:t>
            </a:r>
          </a:p>
          <a:p>
            <a:r>
              <a:rPr lang="en-US" dirty="0"/>
              <a:t>•Toluene </a:t>
            </a:r>
          </a:p>
          <a:p>
            <a:r>
              <a:rPr lang="en-US" dirty="0"/>
              <a:t>•Benzene </a:t>
            </a:r>
          </a:p>
          <a:p>
            <a:r>
              <a:rPr lang="en-US" dirty="0"/>
              <a:t>•Pentane </a:t>
            </a:r>
          </a:p>
          <a:p>
            <a:r>
              <a:rPr lang="en-US" dirty="0"/>
              <a:t>•Hexane </a:t>
            </a:r>
          </a:p>
          <a:p>
            <a:r>
              <a:rPr lang="en-US" dirty="0"/>
              <a:t>•Heptane </a:t>
            </a:r>
          </a:p>
          <a:p>
            <a:r>
              <a:rPr lang="en-US" dirty="0"/>
              <a:t>•Cyclohexane </a:t>
            </a:r>
          </a:p>
          <a:p>
            <a:r>
              <a:rPr lang="en-US" dirty="0"/>
              <a:t>•</a:t>
            </a:r>
            <a:r>
              <a:rPr lang="en-US" dirty="0" err="1"/>
              <a:t>Hexamethyldisoloxane</a:t>
            </a:r>
            <a:endParaRPr lang="en-US" dirty="0"/>
          </a:p>
          <a:p>
            <a:endParaRPr lang="en-US" dirty="0"/>
          </a:p>
          <a:p>
            <a:r>
              <a:rPr lang="en-US" dirty="0"/>
              <a:t>•All have inherent advantages and disadvantages </a:t>
            </a:r>
          </a:p>
          <a:p>
            <a:r>
              <a:rPr lang="en-US" dirty="0"/>
              <a:t>•Trial and error!!!! </a:t>
            </a:r>
          </a:p>
          <a:p>
            <a:endParaRPr lang="en-US" sz="1200" dirty="0"/>
          </a:p>
        </p:txBody>
      </p:sp>
      <p:sp>
        <p:nvSpPr>
          <p:cNvPr id="6" name="TextBox 5"/>
          <p:cNvSpPr txBox="1"/>
          <p:nvPr/>
        </p:nvSpPr>
        <p:spPr>
          <a:xfrm>
            <a:off x="304800" y="6321623"/>
            <a:ext cx="8534400" cy="307777"/>
          </a:xfrm>
          <a:prstGeom prst="rect">
            <a:avLst/>
          </a:prstGeom>
          <a:noFill/>
        </p:spPr>
        <p:txBody>
          <a:bodyPr wrap="square" rtlCol="0">
            <a:spAutoFit/>
          </a:bodyPr>
          <a:lstStyle/>
          <a:p>
            <a:r>
              <a:rPr lang="en-US" sz="1400" dirty="0"/>
              <a:t>Adapted from: Growing X-ray Quality Crystals, Ana </a:t>
            </a:r>
            <a:r>
              <a:rPr lang="en-US" sz="1400" dirty="0" err="1"/>
              <a:t>Torvisco</a:t>
            </a:r>
            <a:r>
              <a:rPr lang="en-US" sz="1400" dirty="0"/>
              <a:t>, TU Graz</a:t>
            </a:r>
          </a:p>
        </p:txBody>
      </p:sp>
    </p:spTree>
    <p:extLst>
      <p:ext uri="{BB962C8B-B14F-4D97-AF65-F5344CB8AC3E}">
        <p14:creationId xmlns:p14="http://schemas.microsoft.com/office/powerpoint/2010/main" val="137430523"/>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1877437"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Crystal Growing</a:t>
            </a:r>
          </a:p>
        </p:txBody>
      </p:sp>
      <p:sp>
        <p:nvSpPr>
          <p:cNvPr id="4" name="TextBox 3"/>
          <p:cNvSpPr txBox="1"/>
          <p:nvPr/>
        </p:nvSpPr>
        <p:spPr>
          <a:xfrm>
            <a:off x="457200" y="1660654"/>
            <a:ext cx="7924800" cy="4524315"/>
          </a:xfrm>
          <a:prstGeom prst="rect">
            <a:avLst/>
          </a:prstGeom>
          <a:noFill/>
        </p:spPr>
        <p:txBody>
          <a:bodyPr wrap="square" numCol="1" rtlCol="0">
            <a:spAutoFit/>
          </a:bodyPr>
          <a:lstStyle/>
          <a:p>
            <a:r>
              <a:rPr lang="en-US" b="1" dirty="0"/>
              <a:t>Solution methods: Avoiding disorder</a:t>
            </a:r>
          </a:p>
          <a:p>
            <a:endParaRPr lang="en-US" dirty="0"/>
          </a:p>
          <a:p>
            <a:r>
              <a:rPr lang="en-US" dirty="0"/>
              <a:t>Flexible close to symmetric molecules tend to rotate in place: difficult to refine disorder results (THF, dichloromethane, chloroform, acetone, isopropanol)</a:t>
            </a:r>
          </a:p>
          <a:p>
            <a:endParaRPr lang="en-US" dirty="0"/>
          </a:p>
          <a:p>
            <a:r>
              <a:rPr lang="en-US" dirty="0"/>
              <a:t>Rigid molecules are easier to refine, even if disordered (benzene, toluene)</a:t>
            </a:r>
          </a:p>
          <a:p>
            <a:endParaRPr lang="en-US" dirty="0"/>
          </a:p>
          <a:p>
            <a:r>
              <a:rPr lang="en-US" dirty="0"/>
              <a:t>Hydrogen bonding can lock molecules in place: less disorder</a:t>
            </a:r>
          </a:p>
          <a:p>
            <a:endParaRPr lang="en-US" dirty="0"/>
          </a:p>
          <a:p>
            <a:r>
              <a:rPr lang="en-US" dirty="0"/>
              <a:t>Excessive disorder with one type of solvent: Try a chemically similar solvent with slightly different size (methanol vs ethanol, dichloromethane vs chloroform, THF vs </a:t>
            </a:r>
            <a:r>
              <a:rPr lang="en-US" dirty="0" err="1"/>
              <a:t>dioxane</a:t>
            </a:r>
            <a:r>
              <a:rPr lang="en-US" dirty="0"/>
              <a:t>, pentane vs hexane vs heptane, </a:t>
            </a:r>
            <a:r>
              <a:rPr lang="en-US" dirty="0" err="1"/>
              <a:t>etc</a:t>
            </a:r>
            <a:r>
              <a:rPr lang="en-US" dirty="0"/>
              <a:t>)</a:t>
            </a:r>
          </a:p>
          <a:p>
            <a:endParaRPr lang="en-US" dirty="0"/>
          </a:p>
          <a:p>
            <a:r>
              <a:rPr lang="en-US" dirty="0"/>
              <a:t>Rapidly </a:t>
            </a:r>
            <a:r>
              <a:rPr lang="en-US" dirty="0" err="1"/>
              <a:t>desolvating</a:t>
            </a:r>
            <a:r>
              <a:rPr lang="en-US" dirty="0"/>
              <a:t> crystals with excessive disorder: try solvents of the heavier analogues</a:t>
            </a:r>
          </a:p>
          <a:p>
            <a:endParaRPr lang="en-US" dirty="0"/>
          </a:p>
        </p:txBody>
      </p:sp>
      <p:sp>
        <p:nvSpPr>
          <p:cNvPr id="6" name="TextBox 5"/>
          <p:cNvSpPr txBox="1"/>
          <p:nvPr/>
        </p:nvSpPr>
        <p:spPr>
          <a:xfrm>
            <a:off x="304800" y="6321623"/>
            <a:ext cx="8534400" cy="307777"/>
          </a:xfrm>
          <a:prstGeom prst="rect">
            <a:avLst/>
          </a:prstGeom>
          <a:noFill/>
        </p:spPr>
        <p:txBody>
          <a:bodyPr wrap="square" rtlCol="0">
            <a:spAutoFit/>
          </a:bodyPr>
          <a:lstStyle/>
          <a:p>
            <a:r>
              <a:rPr lang="en-US" sz="1400" dirty="0"/>
              <a:t>Adapted from: Growing X-ray Quality Crystals, Ana </a:t>
            </a:r>
            <a:r>
              <a:rPr lang="en-US" sz="1400" dirty="0" err="1"/>
              <a:t>Torvisco</a:t>
            </a:r>
            <a:r>
              <a:rPr lang="en-US" sz="1400" dirty="0"/>
              <a:t>, TU Graz</a:t>
            </a:r>
          </a:p>
        </p:txBody>
      </p:sp>
    </p:spTree>
    <p:extLst>
      <p:ext uri="{BB962C8B-B14F-4D97-AF65-F5344CB8AC3E}">
        <p14:creationId xmlns:p14="http://schemas.microsoft.com/office/powerpoint/2010/main" val="1010463361"/>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1877437"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Crystal Growing</a:t>
            </a:r>
          </a:p>
        </p:txBody>
      </p:sp>
      <p:sp>
        <p:nvSpPr>
          <p:cNvPr id="4" name="TextBox 3"/>
          <p:cNvSpPr txBox="1"/>
          <p:nvPr/>
        </p:nvSpPr>
        <p:spPr>
          <a:xfrm>
            <a:off x="457200" y="1660654"/>
            <a:ext cx="7924800" cy="4524315"/>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Slow Evaporation</a:t>
            </a: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574675" lvl="1" indent="-234950">
              <a:buFont typeface="Wingdings" panose="05000000000000000000" pitchFamily="2" charset="2"/>
              <a:buChar char="§"/>
              <a:defRPr/>
            </a:pPr>
            <a:r>
              <a:rPr lang="en-US" kern="0" dirty="0">
                <a:solidFill>
                  <a:sysClr val="windowText" lastClr="000000"/>
                </a:solidFill>
              </a:rPr>
              <a:t>Do not let all solvent evaporate. Leave crystals in residual solvent. </a:t>
            </a:r>
          </a:p>
          <a:p>
            <a:pPr marL="574675" lvl="1" indent="-234950">
              <a:buFont typeface="Wingdings" panose="05000000000000000000" pitchFamily="2" charset="2"/>
              <a:buChar char="§"/>
              <a:defRPr/>
            </a:pPr>
            <a:r>
              <a:rPr lang="en-US" kern="0" dirty="0">
                <a:solidFill>
                  <a:sysClr val="windowText" lastClr="000000"/>
                </a:solidFill>
              </a:rPr>
              <a:t>Slow evaporation and cooling are easy, but often don’t work. </a:t>
            </a:r>
            <a:r>
              <a:rPr lang="en-US" b="1" kern="0" dirty="0">
                <a:solidFill>
                  <a:sysClr val="windowText" lastClr="000000"/>
                </a:solidFill>
              </a:rPr>
              <a:t>Diffusion methods have a much higher success rate.</a:t>
            </a:r>
            <a:r>
              <a:rPr lang="en-US" kern="0" dirty="0">
                <a:solidFill>
                  <a:sysClr val="windowText" lastClr="000000"/>
                </a:solidFill>
              </a:rPr>
              <a:t> </a:t>
            </a:r>
          </a:p>
          <a:p>
            <a:pPr marL="574675" lvl="1" indent="-234950">
              <a:buFont typeface="Wingdings" panose="05000000000000000000" pitchFamily="2" charset="2"/>
              <a:buChar char="§"/>
              <a:defRPr/>
            </a:pPr>
            <a:endParaRPr lang="en-US" kern="0" dirty="0">
              <a:solidFill>
                <a:sysClr val="windowText" lastClr="000000"/>
              </a:solidFill>
            </a:endParaRPr>
          </a:p>
        </p:txBody>
      </p:sp>
      <p:pic>
        <p:nvPicPr>
          <p:cNvPr id="8194" name="Picture 2" descr="Slow evaporation technique using a vi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365435"/>
            <a:ext cx="2743200" cy="2095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93379" y="6477000"/>
            <a:ext cx="8452442" cy="292388"/>
          </a:xfrm>
          <a:prstGeom prst="rect">
            <a:avLst/>
          </a:prstGeom>
          <a:noFill/>
        </p:spPr>
        <p:txBody>
          <a:bodyPr wrap="none" rtlCol="0">
            <a:spAutoFit/>
          </a:bodyPr>
          <a:lstStyle/>
          <a:p>
            <a:r>
              <a:rPr lang="en-US" sz="1300" dirty="0"/>
              <a:t>http://www.chemistryviews.org/details/education/2538941/Tips_and_Tricks_for_the_Lab_Growing_Crystals_Part_2.html</a:t>
            </a:r>
          </a:p>
        </p:txBody>
      </p:sp>
    </p:spTree>
    <p:extLst>
      <p:ext uri="{BB962C8B-B14F-4D97-AF65-F5344CB8AC3E}">
        <p14:creationId xmlns:p14="http://schemas.microsoft.com/office/powerpoint/2010/main" val="517588315"/>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1877437"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Crystal Growing</a:t>
            </a:r>
          </a:p>
        </p:txBody>
      </p:sp>
      <p:sp>
        <p:nvSpPr>
          <p:cNvPr id="4" name="TextBox 3"/>
          <p:cNvSpPr txBox="1"/>
          <p:nvPr/>
        </p:nvSpPr>
        <p:spPr>
          <a:xfrm>
            <a:off x="457200" y="1660654"/>
            <a:ext cx="7924800" cy="4524315"/>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Slow Cooling: Normal slow cooling is generally too fast. Slow down the process.</a:t>
            </a:r>
          </a:p>
          <a:p>
            <a:pPr marL="0" lvl="1">
              <a:buFont typeface="Wingdings" pitchFamily="2" charset="2"/>
              <a:buChar char="v"/>
              <a:defRPr/>
            </a:pPr>
            <a:r>
              <a:rPr lang="en-US" kern="0" dirty="0">
                <a:solidFill>
                  <a:sysClr val="windowText" lastClr="000000"/>
                </a:solidFill>
              </a:rPr>
              <a:t> Leave standing at RT for several days. Then move to fridge, then freezer. </a:t>
            </a:r>
          </a:p>
          <a:p>
            <a:pPr marL="0" lvl="1">
              <a:buFont typeface="Wingdings" pitchFamily="2" charset="2"/>
              <a:buChar char="v"/>
              <a:defRPr/>
            </a:pPr>
            <a:r>
              <a:rPr lang="en-US" kern="0" dirty="0">
                <a:solidFill>
                  <a:sysClr val="windowText" lastClr="000000"/>
                </a:solidFill>
              </a:rPr>
              <a:t> Use an insulated vessel to cool slowly (e.g. vial in water in Styrofoam pack).  </a:t>
            </a: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574675" lvl="1" indent="-234950">
              <a:buFont typeface="Wingdings" panose="05000000000000000000" pitchFamily="2" charset="2"/>
              <a:buChar char="§"/>
              <a:defRPr/>
            </a:pPr>
            <a:r>
              <a:rPr lang="en-US" kern="0" dirty="0">
                <a:solidFill>
                  <a:sysClr val="windowText" lastClr="000000"/>
                </a:solidFill>
              </a:rPr>
              <a:t>Slow evaporation and cooling are easy, but often don’t work. </a:t>
            </a:r>
            <a:r>
              <a:rPr lang="en-US" b="1" kern="0" dirty="0">
                <a:solidFill>
                  <a:sysClr val="windowText" lastClr="000000"/>
                </a:solidFill>
              </a:rPr>
              <a:t>Diffusion methods have a much higher success rate.</a:t>
            </a:r>
            <a:r>
              <a:rPr lang="en-US" kern="0" dirty="0">
                <a:solidFill>
                  <a:sysClr val="windowText" lastClr="000000"/>
                </a:solidFill>
              </a:rPr>
              <a:t> </a:t>
            </a:r>
          </a:p>
        </p:txBody>
      </p:sp>
      <p:sp>
        <p:nvSpPr>
          <p:cNvPr id="7" name="TextBox 6"/>
          <p:cNvSpPr txBox="1"/>
          <p:nvPr/>
        </p:nvSpPr>
        <p:spPr>
          <a:xfrm>
            <a:off x="193379" y="6477000"/>
            <a:ext cx="8452442" cy="292388"/>
          </a:xfrm>
          <a:prstGeom prst="rect">
            <a:avLst/>
          </a:prstGeom>
          <a:noFill/>
        </p:spPr>
        <p:txBody>
          <a:bodyPr wrap="none" rtlCol="0">
            <a:spAutoFit/>
          </a:bodyPr>
          <a:lstStyle/>
          <a:p>
            <a:r>
              <a:rPr lang="en-US" sz="1300" dirty="0"/>
              <a:t>http://www.chemistryviews.org/details/education/2538941/Tips_and_Tricks_for_the_Lab_Growing_Crystals_Part_2.html</a:t>
            </a:r>
          </a:p>
        </p:txBody>
      </p:sp>
      <p:pic>
        <p:nvPicPr>
          <p:cNvPr id="9218" name="Picture 2" descr="Slow cooling of a sample with a Dewar flas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725103"/>
            <a:ext cx="4438650" cy="268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73175"/>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1877437"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Crystal Growing</a:t>
            </a:r>
          </a:p>
        </p:txBody>
      </p:sp>
      <p:sp>
        <p:nvSpPr>
          <p:cNvPr id="4" name="TextBox 3"/>
          <p:cNvSpPr txBox="1"/>
          <p:nvPr/>
        </p:nvSpPr>
        <p:spPr>
          <a:xfrm>
            <a:off x="304800" y="1524000"/>
            <a:ext cx="7543800" cy="4247317"/>
          </a:xfrm>
          <a:prstGeom prst="rect">
            <a:avLst/>
          </a:prstGeom>
          <a:noFill/>
        </p:spPr>
        <p:txBody>
          <a:bodyPr wrap="square" rtlCol="0">
            <a:spAutoFit/>
          </a:bodyPr>
          <a:lstStyle/>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r>
              <a:rPr lang="en-US" kern="0" dirty="0">
                <a:solidFill>
                  <a:sysClr val="windowText" lastClr="000000"/>
                </a:solidFill>
              </a:rPr>
              <a:t> Diffusion Methods</a:t>
            </a:r>
          </a:p>
          <a:p>
            <a:pPr marL="0" lvl="1">
              <a:buFont typeface="Wingdings" pitchFamily="2" charset="2"/>
              <a:buChar char="v"/>
              <a:defRPr/>
            </a:pPr>
            <a:endParaRPr lang="en-US" kern="0" dirty="0">
              <a:solidFill>
                <a:sysClr val="windowText" lastClr="000000"/>
              </a:solidFill>
            </a:endParaRPr>
          </a:p>
          <a:p>
            <a:pPr marL="574675" lvl="1" indent="-234950">
              <a:buFont typeface="Wingdings" panose="05000000000000000000" pitchFamily="2" charset="2"/>
              <a:buChar char="§"/>
              <a:defRPr/>
            </a:pPr>
            <a:r>
              <a:rPr lang="en-US" kern="0" dirty="0">
                <a:solidFill>
                  <a:sysClr val="windowText" lastClr="000000"/>
                </a:solidFill>
              </a:rPr>
              <a:t>You need a </a:t>
            </a:r>
            <a:r>
              <a:rPr lang="en-US" b="1" kern="0" dirty="0">
                <a:solidFill>
                  <a:sysClr val="windowText" lastClr="000000"/>
                </a:solidFill>
              </a:rPr>
              <a:t>solvent</a:t>
            </a:r>
            <a:r>
              <a:rPr lang="en-US" kern="0" dirty="0">
                <a:solidFill>
                  <a:sysClr val="windowText" lastClr="000000"/>
                </a:solidFill>
              </a:rPr>
              <a:t> and an </a:t>
            </a:r>
            <a:r>
              <a:rPr lang="en-US" b="1" kern="0" dirty="0">
                <a:solidFill>
                  <a:sysClr val="windowText" lastClr="000000"/>
                </a:solidFill>
              </a:rPr>
              <a:t>antisolvent</a:t>
            </a:r>
            <a:r>
              <a:rPr lang="en-US" kern="0" dirty="0">
                <a:solidFill>
                  <a:sysClr val="windowText" lastClr="000000"/>
                </a:solidFill>
              </a:rPr>
              <a:t>. They have to be mixable with each other. </a:t>
            </a:r>
          </a:p>
          <a:p>
            <a:pPr marL="574675" lvl="1" indent="-234950">
              <a:buFont typeface="Wingdings" panose="05000000000000000000" pitchFamily="2" charset="2"/>
              <a:buChar char="§"/>
              <a:defRPr/>
            </a:pPr>
            <a:endParaRPr lang="en-US" kern="0" dirty="0">
              <a:solidFill>
                <a:sysClr val="windowText" lastClr="000000"/>
              </a:solidFill>
            </a:endParaRPr>
          </a:p>
          <a:p>
            <a:pPr marL="574675" lvl="1" indent="-234950">
              <a:buFont typeface="Wingdings" panose="05000000000000000000" pitchFamily="2" charset="2"/>
              <a:buChar char="§"/>
              <a:defRPr/>
            </a:pPr>
            <a:r>
              <a:rPr lang="en-US" kern="0" dirty="0">
                <a:solidFill>
                  <a:sysClr val="windowText" lastClr="000000"/>
                </a:solidFill>
              </a:rPr>
              <a:t>Dissolve compound in solvent. Slowly change the dipolar moment of the solution by adding antisolvent by slow diffusion or vapor diffusion to induce crystal growth. </a:t>
            </a:r>
          </a:p>
          <a:p>
            <a:pPr marL="574675" lvl="1" indent="-234950">
              <a:buFont typeface="Wingdings" panose="05000000000000000000" pitchFamily="2" charset="2"/>
              <a:buChar char="§"/>
              <a:defRPr/>
            </a:pPr>
            <a:endParaRPr lang="en-US" kern="0" dirty="0">
              <a:solidFill>
                <a:sysClr val="windowText" lastClr="000000"/>
              </a:solidFill>
            </a:endParaRPr>
          </a:p>
          <a:p>
            <a:pPr marL="574675" lvl="1" indent="-234950">
              <a:buFont typeface="Wingdings" panose="05000000000000000000" pitchFamily="2" charset="2"/>
              <a:buChar char="§"/>
              <a:defRPr/>
            </a:pPr>
            <a:r>
              <a:rPr lang="en-US" kern="0" dirty="0">
                <a:solidFill>
                  <a:sysClr val="windowText" lastClr="000000"/>
                </a:solidFill>
              </a:rPr>
              <a:t>Vapor diffusion tends to work better than layering (exception: some halogenated solvents).</a:t>
            </a:r>
          </a:p>
          <a:p>
            <a:pPr marL="574675" lvl="1" indent="-234950">
              <a:buFont typeface="Wingdings" panose="05000000000000000000" pitchFamily="2" charset="2"/>
              <a:buChar char="§"/>
              <a:defRPr/>
            </a:pPr>
            <a:endParaRPr lang="en-US" kern="0" dirty="0">
              <a:solidFill>
                <a:sysClr val="windowText" lastClr="000000"/>
              </a:solidFill>
            </a:endParaRPr>
          </a:p>
          <a:p>
            <a:pPr marL="574675" lvl="1" indent="-234950">
              <a:buFont typeface="Wingdings" panose="05000000000000000000" pitchFamily="2" charset="2"/>
              <a:buChar char="§"/>
              <a:defRPr/>
            </a:pPr>
            <a:r>
              <a:rPr lang="en-US" kern="0" dirty="0">
                <a:solidFill>
                  <a:sysClr val="windowText" lastClr="000000"/>
                </a:solidFill>
              </a:rPr>
              <a:t>More than two solvents can be used.</a:t>
            </a:r>
          </a:p>
          <a:p>
            <a:pPr marL="574675" lvl="1" indent="-234950">
              <a:buFont typeface="Wingdings" panose="05000000000000000000" pitchFamily="2" charset="2"/>
              <a:buChar char="§"/>
              <a:defRPr/>
            </a:pPr>
            <a:endParaRPr lang="en-US" kern="0" dirty="0">
              <a:solidFill>
                <a:sysClr val="windowText" lastClr="000000"/>
              </a:solidFill>
            </a:endParaRPr>
          </a:p>
        </p:txBody>
      </p:sp>
      <p:sp>
        <p:nvSpPr>
          <p:cNvPr id="2" name="TextBox 1"/>
          <p:cNvSpPr txBox="1"/>
          <p:nvPr/>
        </p:nvSpPr>
        <p:spPr>
          <a:xfrm>
            <a:off x="381000" y="6400800"/>
            <a:ext cx="4433458" cy="276999"/>
          </a:xfrm>
          <a:prstGeom prst="rect">
            <a:avLst/>
          </a:prstGeom>
          <a:noFill/>
        </p:spPr>
        <p:txBody>
          <a:bodyPr wrap="none" rtlCol="0">
            <a:spAutoFit/>
          </a:bodyPr>
          <a:lstStyle/>
          <a:p>
            <a:r>
              <a:rPr lang="en-US" sz="1200" dirty="0"/>
              <a:t>Adapted from: Growing X-ray Quality Crystals, Ana </a:t>
            </a:r>
            <a:r>
              <a:rPr lang="en-US" sz="1200" dirty="0" err="1"/>
              <a:t>Torvisco</a:t>
            </a:r>
            <a:r>
              <a:rPr lang="en-US" sz="1200" dirty="0"/>
              <a:t>, TU Graz</a:t>
            </a:r>
          </a:p>
        </p:txBody>
      </p:sp>
    </p:spTree>
    <p:extLst>
      <p:ext uri="{BB962C8B-B14F-4D97-AF65-F5344CB8AC3E}">
        <p14:creationId xmlns:p14="http://schemas.microsoft.com/office/powerpoint/2010/main" val="3154310228"/>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1877437"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Crystal Growing</a:t>
            </a:r>
          </a:p>
        </p:txBody>
      </p:sp>
      <p:sp>
        <p:nvSpPr>
          <p:cNvPr id="4" name="TextBox 3"/>
          <p:cNvSpPr txBox="1"/>
          <p:nvPr/>
        </p:nvSpPr>
        <p:spPr>
          <a:xfrm>
            <a:off x="304800" y="1524000"/>
            <a:ext cx="3810001" cy="4524315"/>
          </a:xfrm>
          <a:prstGeom prst="rect">
            <a:avLst/>
          </a:prstGeom>
          <a:noFill/>
        </p:spPr>
        <p:txBody>
          <a:bodyPr wrap="square" rtlCol="0">
            <a:spAutoFit/>
          </a:bodyPr>
          <a:lstStyle/>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r>
              <a:rPr lang="en-US" kern="0" dirty="0">
                <a:solidFill>
                  <a:sysClr val="windowText" lastClr="000000"/>
                </a:solidFill>
              </a:rPr>
              <a:t> Solvent Diffusion</a:t>
            </a:r>
          </a:p>
          <a:p>
            <a:pPr marL="0" lvl="1">
              <a:buFont typeface="Wingdings" pitchFamily="2" charset="2"/>
              <a:buChar char="v"/>
              <a:defRPr/>
            </a:pPr>
            <a:endParaRPr lang="en-US" kern="0" dirty="0">
              <a:solidFill>
                <a:sysClr val="windowText" lastClr="000000"/>
              </a:solidFill>
            </a:endParaRPr>
          </a:p>
          <a:p>
            <a:pPr marL="574675" lvl="1" indent="-234950">
              <a:buFont typeface="Wingdings" panose="05000000000000000000" pitchFamily="2" charset="2"/>
              <a:buChar char="§"/>
              <a:defRPr/>
            </a:pPr>
            <a:r>
              <a:rPr lang="en-US" kern="0" dirty="0">
                <a:solidFill>
                  <a:sysClr val="windowText" lastClr="000000"/>
                </a:solidFill>
              </a:rPr>
              <a:t>Use </a:t>
            </a:r>
            <a:r>
              <a:rPr lang="en-US" b="1" kern="0" dirty="0">
                <a:solidFill>
                  <a:sysClr val="windowText" lastClr="000000"/>
                </a:solidFill>
              </a:rPr>
              <a:t>solvent diffusion (layering) </a:t>
            </a:r>
            <a:r>
              <a:rPr lang="en-US" kern="0" dirty="0">
                <a:solidFill>
                  <a:sysClr val="windowText" lastClr="000000"/>
                </a:solidFill>
              </a:rPr>
              <a:t>when the solvents used have different densities and can be </a:t>
            </a:r>
            <a:r>
              <a:rPr lang="en-US" kern="0" dirty="0" err="1">
                <a:solidFill>
                  <a:sysClr val="windowText" lastClr="000000"/>
                </a:solidFill>
              </a:rPr>
              <a:t>easilylayered</a:t>
            </a:r>
            <a:r>
              <a:rPr lang="en-US" kern="0" dirty="0">
                <a:solidFill>
                  <a:sysClr val="windowText" lastClr="000000"/>
                </a:solidFill>
              </a:rPr>
              <a:t>. E.g. a solution in chloroform or methylene chloride layered with hexanes as the antisolvent.</a:t>
            </a:r>
          </a:p>
          <a:p>
            <a:pPr marL="574675" lvl="1" indent="-234950">
              <a:buFont typeface="Wingdings" panose="05000000000000000000" pitchFamily="2" charset="2"/>
              <a:buChar char="§"/>
              <a:defRPr/>
            </a:pPr>
            <a:endParaRPr lang="en-US" kern="0" dirty="0">
              <a:solidFill>
                <a:sysClr val="windowText" lastClr="000000"/>
              </a:solidFill>
            </a:endParaRPr>
          </a:p>
          <a:p>
            <a:pPr marL="574675" lvl="1" indent="-234950">
              <a:buFont typeface="Wingdings" panose="05000000000000000000" pitchFamily="2" charset="2"/>
              <a:buChar char="§"/>
              <a:defRPr/>
            </a:pPr>
            <a:r>
              <a:rPr lang="en-US" kern="0" dirty="0">
                <a:solidFill>
                  <a:sysClr val="windowText" lastClr="000000"/>
                </a:solidFill>
              </a:rPr>
              <a:t>Avoid mixing. Add a thin intermediate layer with no compound and intermediate density (mixture of solvents).</a:t>
            </a:r>
          </a:p>
          <a:p>
            <a:pPr marL="574675" lvl="1" indent="-234950">
              <a:buFont typeface="Wingdings" panose="05000000000000000000" pitchFamily="2" charset="2"/>
              <a:buChar char="§"/>
              <a:defRPr/>
            </a:pPr>
            <a:endParaRPr lang="en-US" kern="0" dirty="0">
              <a:solidFill>
                <a:sysClr val="windowText" lastClr="000000"/>
              </a:solidFill>
            </a:endParaRPr>
          </a:p>
        </p:txBody>
      </p:sp>
      <p:sp>
        <p:nvSpPr>
          <p:cNvPr id="2" name="TextBox 1"/>
          <p:cNvSpPr txBox="1"/>
          <p:nvPr/>
        </p:nvSpPr>
        <p:spPr>
          <a:xfrm>
            <a:off x="381000" y="6400800"/>
            <a:ext cx="8452442" cy="292388"/>
          </a:xfrm>
          <a:prstGeom prst="rect">
            <a:avLst/>
          </a:prstGeom>
          <a:noFill/>
        </p:spPr>
        <p:txBody>
          <a:bodyPr wrap="none" rtlCol="0">
            <a:spAutoFit/>
          </a:bodyPr>
          <a:lstStyle/>
          <a:p>
            <a:r>
              <a:rPr lang="en-US" sz="1300" dirty="0"/>
              <a:t>http://www.chemistryviews.org/details/education/2538941/Tips_and_Tricks_for_the_Lab_Growing_Crystals_Part_3.html</a:t>
            </a:r>
          </a:p>
        </p:txBody>
      </p:sp>
      <p:pic>
        <p:nvPicPr>
          <p:cNvPr id="5124" name="Picture 4" descr="The liquid/liquid diffusion or layering technique for growing crysta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2314" y="2057400"/>
            <a:ext cx="466725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739399"/>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1877437"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Crystal Growing</a:t>
            </a:r>
          </a:p>
        </p:txBody>
      </p:sp>
      <p:sp>
        <p:nvSpPr>
          <p:cNvPr id="4" name="TextBox 3"/>
          <p:cNvSpPr txBox="1"/>
          <p:nvPr/>
        </p:nvSpPr>
        <p:spPr>
          <a:xfrm>
            <a:off x="533400" y="1295400"/>
            <a:ext cx="7543800" cy="2862322"/>
          </a:xfrm>
          <a:prstGeom prst="rect">
            <a:avLst/>
          </a:prstGeom>
          <a:noFill/>
        </p:spPr>
        <p:txBody>
          <a:bodyPr wrap="square" rtlCol="0">
            <a:spAutoFit/>
          </a:bodyPr>
          <a:lstStyle/>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r>
              <a:rPr lang="en-US" kern="0" dirty="0">
                <a:solidFill>
                  <a:sysClr val="windowText" lastClr="000000"/>
                </a:solidFill>
              </a:rPr>
              <a:t> Diffusion methods</a:t>
            </a:r>
          </a:p>
          <a:p>
            <a:pPr marL="339725" lvl="1">
              <a:defRPr/>
            </a:pPr>
            <a:endParaRPr lang="en-US" kern="0" dirty="0">
              <a:solidFill>
                <a:sysClr val="windowText" lastClr="000000"/>
              </a:solidFill>
            </a:endParaRPr>
          </a:p>
          <a:p>
            <a:pPr marL="574675" lvl="1" indent="-234950">
              <a:buFont typeface="Wingdings" panose="05000000000000000000" pitchFamily="2" charset="2"/>
              <a:buChar char="§"/>
              <a:defRPr/>
            </a:pPr>
            <a:r>
              <a:rPr lang="en-US" kern="0" dirty="0">
                <a:solidFill>
                  <a:sysClr val="windowText" lastClr="000000"/>
                </a:solidFill>
              </a:rPr>
              <a:t>For vapor diffusion, the antisolvent should have a decent vapor pressure.</a:t>
            </a:r>
          </a:p>
          <a:p>
            <a:pPr marL="574675" lvl="1" indent="-234950">
              <a:buFont typeface="Wingdings" panose="05000000000000000000" pitchFamily="2" charset="2"/>
              <a:buChar char="§"/>
              <a:defRPr/>
            </a:pPr>
            <a:endParaRPr lang="en-US" kern="0" dirty="0">
              <a:solidFill>
                <a:sysClr val="windowText" lastClr="000000"/>
              </a:solidFill>
            </a:endParaRPr>
          </a:p>
          <a:p>
            <a:pPr marL="574675" lvl="1" indent="-234950">
              <a:buFont typeface="Wingdings" panose="05000000000000000000" pitchFamily="2" charset="2"/>
              <a:buChar char="§"/>
              <a:defRPr/>
            </a:pPr>
            <a:r>
              <a:rPr lang="en-US" kern="0" dirty="0">
                <a:solidFill>
                  <a:sysClr val="windowText" lastClr="000000"/>
                </a:solidFill>
              </a:rPr>
              <a:t>Use a small amount of solvent in the inner vial (1-2 mm high). Make sure it is quite concentrated, but not supersaturated. </a:t>
            </a:r>
          </a:p>
          <a:p>
            <a:pPr marL="574675" lvl="1" indent="-234950">
              <a:buFont typeface="Wingdings" panose="05000000000000000000" pitchFamily="2" charset="2"/>
              <a:buChar char="§"/>
              <a:defRPr/>
            </a:pPr>
            <a:endParaRPr lang="en-US" kern="0" dirty="0">
              <a:solidFill>
                <a:sysClr val="windowText" lastClr="000000"/>
              </a:solidFill>
            </a:endParaRPr>
          </a:p>
          <a:p>
            <a:pPr marL="574675" lvl="1" indent="-234950">
              <a:buFont typeface="Wingdings" panose="05000000000000000000" pitchFamily="2" charset="2"/>
              <a:buChar char="§"/>
              <a:defRPr/>
            </a:pPr>
            <a:r>
              <a:rPr lang="en-US" kern="0" dirty="0">
                <a:solidFill>
                  <a:sysClr val="windowText" lastClr="000000"/>
                </a:solidFill>
              </a:rPr>
              <a:t>For organic compounds, this is the by far most likely method to succeed. </a:t>
            </a:r>
          </a:p>
        </p:txBody>
      </p:sp>
      <p:pic>
        <p:nvPicPr>
          <p:cNvPr id="5122" name="Picture 2" descr="Image result for vapor diffusion crystalliz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4419600"/>
            <a:ext cx="4457700" cy="16954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1000" y="6400800"/>
            <a:ext cx="8452442" cy="292388"/>
          </a:xfrm>
          <a:prstGeom prst="rect">
            <a:avLst/>
          </a:prstGeom>
          <a:noFill/>
        </p:spPr>
        <p:txBody>
          <a:bodyPr wrap="none" rtlCol="0">
            <a:spAutoFit/>
          </a:bodyPr>
          <a:lstStyle/>
          <a:p>
            <a:r>
              <a:rPr lang="en-US" sz="1300" dirty="0"/>
              <a:t>http://www.chemistryviews.org/details/education/2538941/Tips_and_Tricks_for_the_Lab_Growing_Crystals_Part_3.html</a:t>
            </a:r>
          </a:p>
        </p:txBody>
      </p:sp>
    </p:spTree>
    <p:extLst>
      <p:ext uri="{BB962C8B-B14F-4D97-AF65-F5344CB8AC3E}">
        <p14:creationId xmlns:p14="http://schemas.microsoft.com/office/powerpoint/2010/main" val="3307573550"/>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1877437"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Crystal Growing</a:t>
            </a:r>
          </a:p>
        </p:txBody>
      </p:sp>
      <p:sp>
        <p:nvSpPr>
          <p:cNvPr id="4" name="TextBox 3"/>
          <p:cNvSpPr txBox="1"/>
          <p:nvPr/>
        </p:nvSpPr>
        <p:spPr>
          <a:xfrm>
            <a:off x="533400" y="1295400"/>
            <a:ext cx="7543800" cy="1754326"/>
          </a:xfrm>
          <a:prstGeom prst="rect">
            <a:avLst/>
          </a:prstGeom>
          <a:noFill/>
        </p:spPr>
        <p:txBody>
          <a:bodyPr wrap="square" rtlCol="0">
            <a:spAutoFit/>
          </a:bodyPr>
          <a:lstStyle/>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r>
              <a:rPr lang="en-US" kern="0" dirty="0">
                <a:solidFill>
                  <a:sysClr val="windowText" lastClr="000000"/>
                </a:solidFill>
              </a:rPr>
              <a:t> Reactant Diffusion</a:t>
            </a:r>
          </a:p>
          <a:p>
            <a:pPr marL="0" lvl="1">
              <a:buFont typeface="Wingdings" pitchFamily="2" charset="2"/>
              <a:buChar char="v"/>
              <a:defRPr/>
            </a:pPr>
            <a:endParaRPr lang="en-US" kern="0" dirty="0">
              <a:solidFill>
                <a:sysClr val="windowText" lastClr="000000"/>
              </a:solidFill>
            </a:endParaRPr>
          </a:p>
          <a:p>
            <a:pPr marL="574675" lvl="1" indent="-285750">
              <a:buFont typeface="Wingdings" panose="05000000000000000000" pitchFamily="2" charset="2"/>
              <a:buChar char="§"/>
              <a:defRPr/>
            </a:pPr>
            <a:r>
              <a:rPr lang="en-US" kern="0" dirty="0">
                <a:solidFill>
                  <a:sysClr val="windowText" lastClr="000000"/>
                </a:solidFill>
              </a:rPr>
              <a:t>Good for highly insoluble compounds</a:t>
            </a:r>
          </a:p>
          <a:p>
            <a:pPr marL="574675" lvl="1" indent="-285750">
              <a:buFont typeface="Wingdings" panose="05000000000000000000" pitchFamily="2" charset="2"/>
              <a:buChar char="§"/>
              <a:defRPr/>
            </a:pPr>
            <a:r>
              <a:rPr lang="en-US" kern="0" dirty="0">
                <a:solidFill>
                  <a:sysClr val="windowText" lastClr="000000"/>
                </a:solidFill>
              </a:rPr>
              <a:t>Can be combined with anion/cation exchange or salt formation (ammonium salt from amines)</a:t>
            </a:r>
          </a:p>
        </p:txBody>
      </p:sp>
      <p:sp>
        <p:nvSpPr>
          <p:cNvPr id="2" name="TextBox 1"/>
          <p:cNvSpPr txBox="1"/>
          <p:nvPr/>
        </p:nvSpPr>
        <p:spPr>
          <a:xfrm>
            <a:off x="381000" y="6400800"/>
            <a:ext cx="8452442" cy="292388"/>
          </a:xfrm>
          <a:prstGeom prst="rect">
            <a:avLst/>
          </a:prstGeom>
          <a:noFill/>
        </p:spPr>
        <p:txBody>
          <a:bodyPr wrap="none" rtlCol="0">
            <a:spAutoFit/>
          </a:bodyPr>
          <a:lstStyle/>
          <a:p>
            <a:r>
              <a:rPr lang="en-US" sz="1300" dirty="0"/>
              <a:t>http://www.chemistryviews.org/details/education/2538941/Tips_and_Tricks_for_the_Lab_Growing_Crystals_Part_2.html</a:t>
            </a:r>
          </a:p>
        </p:txBody>
      </p:sp>
      <p:pic>
        <p:nvPicPr>
          <p:cNvPr id="6" name="Picture 5"/>
          <p:cNvPicPr>
            <a:picLocks noChangeAspect="1"/>
          </p:cNvPicPr>
          <p:nvPr/>
        </p:nvPicPr>
        <p:blipFill>
          <a:blip r:embed="rId2"/>
          <a:stretch>
            <a:fillRect/>
          </a:stretch>
        </p:blipFill>
        <p:spPr>
          <a:xfrm>
            <a:off x="681274" y="3305175"/>
            <a:ext cx="3857625" cy="2562225"/>
          </a:xfrm>
          <a:prstGeom prst="rect">
            <a:avLst/>
          </a:prstGeom>
        </p:spPr>
      </p:pic>
    </p:spTree>
    <p:extLst>
      <p:ext uri="{BB962C8B-B14F-4D97-AF65-F5344CB8AC3E}">
        <p14:creationId xmlns:p14="http://schemas.microsoft.com/office/powerpoint/2010/main" val="22216839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2537485" y="2819400"/>
            <a:ext cx="3840988" cy="1815882"/>
          </a:xfrm>
          <a:prstGeom prst="rect">
            <a:avLst/>
          </a:prstGeom>
          <a:noFill/>
        </p:spPr>
        <p:txBody>
          <a:bodyPr wrap="none" rtlCol="0">
            <a:spAutoFit/>
          </a:bodyPr>
          <a:lstStyle/>
          <a:p>
            <a:pPr algn="ctr"/>
            <a:r>
              <a:rPr lang="en-US" sz="2800" b="1" dirty="0"/>
              <a:t>X-ray Crystallography </a:t>
            </a:r>
          </a:p>
          <a:p>
            <a:pPr algn="ctr"/>
            <a:endParaRPr lang="en-US" sz="2800" b="1" dirty="0"/>
          </a:p>
          <a:p>
            <a:pPr algn="ctr"/>
            <a:r>
              <a:rPr lang="en-US" sz="2800" b="1" dirty="0"/>
              <a:t>in a (very small) nutshell</a:t>
            </a:r>
          </a:p>
          <a:p>
            <a:pPr algn="ctr"/>
            <a:endParaRPr lang="en-US" sz="2800" b="1" dirty="0"/>
          </a:p>
        </p:txBody>
      </p:sp>
    </p:spTree>
    <p:extLst>
      <p:ext uri="{BB962C8B-B14F-4D97-AF65-F5344CB8AC3E}">
        <p14:creationId xmlns:p14="http://schemas.microsoft.com/office/powerpoint/2010/main" val="1915816115"/>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1877437"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Crystal Growing</a:t>
            </a:r>
          </a:p>
        </p:txBody>
      </p:sp>
      <p:sp>
        <p:nvSpPr>
          <p:cNvPr id="4" name="TextBox 3"/>
          <p:cNvSpPr txBox="1"/>
          <p:nvPr/>
        </p:nvSpPr>
        <p:spPr>
          <a:xfrm>
            <a:off x="533400" y="1639669"/>
            <a:ext cx="7543800" cy="646331"/>
          </a:xfrm>
          <a:prstGeom prst="rect">
            <a:avLst/>
          </a:prstGeom>
          <a:noFill/>
        </p:spPr>
        <p:txBody>
          <a:bodyPr wrap="square" rtlCol="0">
            <a:spAutoFit/>
          </a:bodyPr>
          <a:lstStyle/>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r>
              <a:rPr lang="en-US" kern="0" dirty="0">
                <a:solidFill>
                  <a:sysClr val="windowText" lastClr="000000"/>
                </a:solidFill>
              </a:rPr>
              <a:t> Convection Crystal Growth</a:t>
            </a:r>
          </a:p>
        </p:txBody>
      </p:sp>
      <p:sp>
        <p:nvSpPr>
          <p:cNvPr id="2" name="TextBox 1"/>
          <p:cNvSpPr txBox="1"/>
          <p:nvPr/>
        </p:nvSpPr>
        <p:spPr>
          <a:xfrm>
            <a:off x="381000" y="6400800"/>
            <a:ext cx="8452442" cy="292388"/>
          </a:xfrm>
          <a:prstGeom prst="rect">
            <a:avLst/>
          </a:prstGeom>
          <a:noFill/>
        </p:spPr>
        <p:txBody>
          <a:bodyPr wrap="none" rtlCol="0">
            <a:spAutoFit/>
          </a:bodyPr>
          <a:lstStyle/>
          <a:p>
            <a:r>
              <a:rPr lang="en-US" sz="1300" dirty="0"/>
              <a:t>http://www.chemistryviews.org/details/education/2538941/Tips_and_Tricks_for_the_Lab_Growing_Crystals_Part_2.html</a:t>
            </a:r>
          </a:p>
        </p:txBody>
      </p:sp>
      <p:pic>
        <p:nvPicPr>
          <p:cNvPr id="10242" name="Picture 2" descr="Convection method with localized heating for growing crysta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862" y="2644673"/>
            <a:ext cx="2863335" cy="2893877"/>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Convection method of growing cryst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3006" y="2582604"/>
            <a:ext cx="4942598" cy="2955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3472921"/>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1877437"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Crystal Growing</a:t>
            </a:r>
          </a:p>
        </p:txBody>
      </p:sp>
      <p:sp>
        <p:nvSpPr>
          <p:cNvPr id="4" name="TextBox 3"/>
          <p:cNvSpPr txBox="1"/>
          <p:nvPr/>
        </p:nvSpPr>
        <p:spPr>
          <a:xfrm>
            <a:off x="533400" y="1495485"/>
            <a:ext cx="7543800" cy="923330"/>
          </a:xfrm>
          <a:prstGeom prst="rect">
            <a:avLst/>
          </a:prstGeom>
          <a:noFill/>
        </p:spPr>
        <p:txBody>
          <a:bodyPr wrap="square" rtlCol="0">
            <a:spAutoFit/>
          </a:bodyPr>
          <a:lstStyle/>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r>
              <a:rPr lang="en-US" kern="0" dirty="0">
                <a:solidFill>
                  <a:sysClr val="windowText" lastClr="000000"/>
                </a:solidFill>
              </a:rPr>
              <a:t> Sublimation: Might work for heat stable solids with decent vapor pressure</a:t>
            </a:r>
          </a:p>
          <a:p>
            <a:pPr marL="339725" lvl="1">
              <a:defRPr/>
            </a:pPr>
            <a:endParaRPr lang="en-US" kern="0" dirty="0">
              <a:solidFill>
                <a:sysClr val="windowText" lastClr="000000"/>
              </a:solidFill>
            </a:endParaRPr>
          </a:p>
        </p:txBody>
      </p:sp>
      <p:sp>
        <p:nvSpPr>
          <p:cNvPr id="2" name="TextBox 1"/>
          <p:cNvSpPr txBox="1"/>
          <p:nvPr/>
        </p:nvSpPr>
        <p:spPr>
          <a:xfrm>
            <a:off x="381000" y="6400800"/>
            <a:ext cx="8452442" cy="292388"/>
          </a:xfrm>
          <a:prstGeom prst="rect">
            <a:avLst/>
          </a:prstGeom>
          <a:noFill/>
        </p:spPr>
        <p:txBody>
          <a:bodyPr wrap="none" rtlCol="0">
            <a:spAutoFit/>
          </a:bodyPr>
          <a:lstStyle/>
          <a:p>
            <a:r>
              <a:rPr lang="en-US" sz="1300" dirty="0"/>
              <a:t>http://www.chemistryviews.org/details/education/2538941/Tips_and_Tricks_for_the_Lab_Growing_Crystals_Part_3.html</a:t>
            </a:r>
          </a:p>
        </p:txBody>
      </p:sp>
      <p:pic>
        <p:nvPicPr>
          <p:cNvPr id="7170" name="Picture 2" descr="Two common set ups for growing crystals by sublim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6883" y="2479952"/>
            <a:ext cx="5400675"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081493"/>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84738" y="1123890"/>
            <a:ext cx="2210862"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From the melt/flux</a:t>
            </a:r>
          </a:p>
        </p:txBody>
      </p:sp>
      <p:sp>
        <p:nvSpPr>
          <p:cNvPr id="4" name="TextBox 3"/>
          <p:cNvSpPr txBox="1"/>
          <p:nvPr/>
        </p:nvSpPr>
        <p:spPr>
          <a:xfrm>
            <a:off x="533400" y="1495485"/>
            <a:ext cx="7543800" cy="4524315"/>
          </a:xfrm>
          <a:prstGeom prst="rect">
            <a:avLst/>
          </a:prstGeom>
          <a:noFill/>
        </p:spPr>
        <p:txBody>
          <a:bodyPr wrap="square" rtlCol="0">
            <a:spAutoFit/>
          </a:bodyPr>
          <a:lstStyle/>
          <a:p>
            <a:pPr marL="0" lvl="1">
              <a:buFont typeface="Wingdings" pitchFamily="2" charset="2"/>
              <a:buChar char="v"/>
              <a:defRPr/>
            </a:pPr>
            <a:endParaRPr lang="en-US" kern="0" dirty="0">
              <a:solidFill>
                <a:sysClr val="windowText" lastClr="000000"/>
              </a:solidFill>
            </a:endParaRPr>
          </a:p>
          <a:p>
            <a:pPr marL="285750" indent="-285750">
              <a:buFont typeface="Wingdings" panose="05000000000000000000" pitchFamily="2" charset="2"/>
              <a:buChar char="v"/>
            </a:pPr>
            <a:r>
              <a:rPr lang="en-US" dirty="0"/>
              <a:t>Mostly used for very high melting extended solids (</a:t>
            </a:r>
            <a:r>
              <a:rPr lang="en-US" b="1" dirty="0"/>
              <a:t>metals</a:t>
            </a:r>
            <a:r>
              <a:rPr lang="en-US" dirty="0"/>
              <a:t>, </a:t>
            </a:r>
            <a:r>
              <a:rPr lang="en-US" b="1" dirty="0"/>
              <a:t>semiconductors</a:t>
            </a:r>
            <a:r>
              <a:rPr lang="en-US" dirty="0"/>
              <a:t>, </a:t>
            </a:r>
            <a:r>
              <a:rPr lang="en-US" b="1" dirty="0"/>
              <a:t>ceramics</a:t>
            </a:r>
            <a:r>
              <a:rPr lang="en-US" dirty="0"/>
              <a:t>, </a:t>
            </a:r>
            <a:r>
              <a:rPr lang="en-US" dirty="0" err="1"/>
              <a:t>etc</a:t>
            </a:r>
            <a:r>
              <a:rPr lang="en-US" dirty="0"/>
              <a:t>)</a:t>
            </a:r>
          </a:p>
          <a:p>
            <a:pPr marL="285750" indent="-285750">
              <a:buFont typeface="Wingdings" panose="05000000000000000000" pitchFamily="2" charset="2"/>
              <a:buChar char="v"/>
            </a:pPr>
            <a:r>
              <a:rPr lang="en-US" dirty="0"/>
              <a:t>To form the melt, solids are heated to sufficiently high temperatures in a furnace, then slowly cooled to give time for nucleation &amp; growth to occur.</a:t>
            </a:r>
          </a:p>
          <a:p>
            <a:pPr marL="285750" indent="-285750">
              <a:buFont typeface="Wingdings" panose="05000000000000000000" pitchFamily="2" charset="2"/>
              <a:buChar char="v"/>
            </a:pPr>
            <a:r>
              <a:rPr lang="en-US" dirty="0"/>
              <a:t>Single crystals are often difficult to “work out” of the solid conglomerate of material that is obtained.</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An alternative is using a </a:t>
            </a:r>
            <a:r>
              <a:rPr lang="en-US" b="1" dirty="0"/>
              <a:t>flux</a:t>
            </a:r>
            <a:r>
              <a:rPr lang="en-US" dirty="0"/>
              <a:t> (a “solvent” for metals and ceramics)</a:t>
            </a:r>
          </a:p>
          <a:p>
            <a:pPr marL="285750" indent="-285750">
              <a:buFont typeface="Wingdings" panose="05000000000000000000" pitchFamily="2" charset="2"/>
              <a:buChar char="v"/>
            </a:pPr>
            <a:r>
              <a:rPr lang="en-US" dirty="0"/>
              <a:t>The flux method involves adding an ‘inert’ solid with a lower melting point into the reaction mixture</a:t>
            </a:r>
          </a:p>
          <a:p>
            <a:pPr marL="285750" indent="-285750">
              <a:buFont typeface="Wingdings" panose="05000000000000000000" pitchFamily="2" charset="2"/>
              <a:buChar char="v"/>
            </a:pPr>
            <a:r>
              <a:rPr lang="en-US" dirty="0"/>
              <a:t>Adding a flux lowers the melting point of the mixture, allowing growth of crystals with very high melting points (beyond what many furnaces can achieve)</a:t>
            </a:r>
          </a:p>
          <a:p>
            <a:pPr marL="285750" indent="-285750">
              <a:buFont typeface="Wingdings" panose="05000000000000000000" pitchFamily="2" charset="2"/>
              <a:buChar char="v"/>
            </a:pPr>
            <a:r>
              <a:rPr lang="en-US" dirty="0"/>
              <a:t>Often the flux can be drained from the crystals (while still hot), or can be selectively chemically removed to isolate single crystals</a:t>
            </a:r>
            <a:endParaRPr lang="en-US" kern="0" dirty="0">
              <a:solidFill>
                <a:sysClr val="windowText" lastClr="000000"/>
              </a:solidFill>
            </a:endParaRPr>
          </a:p>
        </p:txBody>
      </p:sp>
    </p:spTree>
    <p:extLst>
      <p:ext uri="{BB962C8B-B14F-4D97-AF65-F5344CB8AC3E}">
        <p14:creationId xmlns:p14="http://schemas.microsoft.com/office/powerpoint/2010/main" val="401905956"/>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2210862"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From the melt/flux</a:t>
            </a:r>
          </a:p>
        </p:txBody>
      </p:sp>
      <p:sp>
        <p:nvSpPr>
          <p:cNvPr id="4" name="TextBox 3"/>
          <p:cNvSpPr txBox="1"/>
          <p:nvPr/>
        </p:nvSpPr>
        <p:spPr>
          <a:xfrm>
            <a:off x="533400" y="1495485"/>
            <a:ext cx="7543800" cy="2031325"/>
          </a:xfrm>
          <a:prstGeom prst="rect">
            <a:avLst/>
          </a:prstGeom>
          <a:noFill/>
        </p:spPr>
        <p:txBody>
          <a:bodyPr wrap="square" rtlCol="0">
            <a:spAutoFit/>
          </a:bodyPr>
          <a:lstStyle/>
          <a:p>
            <a:pPr marL="0" lvl="1">
              <a:buFont typeface="Wingdings" pitchFamily="2" charset="2"/>
              <a:buChar char="v"/>
              <a:defRPr/>
            </a:pPr>
            <a:endParaRPr lang="en-US" kern="0" dirty="0">
              <a:solidFill>
                <a:sysClr val="windowText" lastClr="000000"/>
              </a:solidFill>
            </a:endParaRPr>
          </a:p>
          <a:p>
            <a:r>
              <a:rPr lang="en-US" dirty="0"/>
              <a:t>	Flux crystal growth, e.g.: Prep of BaGa</a:t>
            </a:r>
            <a:r>
              <a:rPr lang="en-US" baseline="-25000" dirty="0"/>
              <a:t>12</a:t>
            </a:r>
            <a:r>
              <a:rPr lang="en-US" dirty="0"/>
              <a:t>O</a:t>
            </a:r>
            <a:r>
              <a:rPr lang="en-US" baseline="-25000" dirty="0"/>
              <a:t>19</a:t>
            </a:r>
            <a:r>
              <a:rPr lang="en-US" dirty="0"/>
              <a:t> using Bi</a:t>
            </a:r>
            <a:r>
              <a:rPr lang="en-US" baseline="-25000" dirty="0"/>
              <a:t>2</a:t>
            </a:r>
            <a:r>
              <a:rPr lang="en-US" dirty="0"/>
              <a:t>O</a:t>
            </a:r>
            <a:r>
              <a:rPr lang="en-US" baseline="-25000" dirty="0"/>
              <a:t>3</a:t>
            </a:r>
            <a:r>
              <a:rPr lang="en-US" dirty="0"/>
              <a:t> flux</a:t>
            </a:r>
          </a:p>
          <a:p>
            <a:endParaRPr lang="en-US" dirty="0"/>
          </a:p>
          <a:p>
            <a:r>
              <a:rPr lang="pt-BR" dirty="0"/>
              <a:t>	BaCO</a:t>
            </a:r>
            <a:r>
              <a:rPr lang="pt-BR" baseline="-25000" dirty="0"/>
              <a:t>3</a:t>
            </a:r>
            <a:r>
              <a:rPr lang="pt-BR" dirty="0"/>
              <a:t> + 6Ga</a:t>
            </a:r>
            <a:r>
              <a:rPr lang="pt-BR" baseline="-25000" dirty="0"/>
              <a:t>2</a:t>
            </a:r>
            <a:r>
              <a:rPr lang="pt-BR" dirty="0"/>
              <a:t>O</a:t>
            </a:r>
            <a:r>
              <a:rPr lang="pt-BR" baseline="-25000" dirty="0"/>
              <a:t>3</a:t>
            </a:r>
            <a:r>
              <a:rPr lang="pt-BR" dirty="0"/>
              <a:t> + (Bi</a:t>
            </a:r>
            <a:r>
              <a:rPr lang="pt-BR" baseline="-25000" dirty="0"/>
              <a:t>2</a:t>
            </a:r>
            <a:r>
              <a:rPr lang="pt-BR" dirty="0"/>
              <a:t>O</a:t>
            </a:r>
            <a:r>
              <a:rPr lang="pt-BR" baseline="-25000" dirty="0"/>
              <a:t>3</a:t>
            </a:r>
            <a:r>
              <a:rPr lang="pt-BR" dirty="0"/>
              <a:t> flux)</a:t>
            </a:r>
            <a:r>
              <a:rPr lang="pt-BR" dirty="0">
                <a:latin typeface="Symbol" panose="05050102010706020507" pitchFamily="18" charset="2"/>
              </a:rPr>
              <a:t>            </a:t>
            </a:r>
            <a:r>
              <a:rPr lang="pt-BR" dirty="0"/>
              <a:t>BaGa</a:t>
            </a:r>
            <a:r>
              <a:rPr lang="pt-BR" baseline="-25000" dirty="0"/>
              <a:t>12</a:t>
            </a:r>
            <a:r>
              <a:rPr lang="pt-BR" dirty="0"/>
              <a:t>O</a:t>
            </a:r>
            <a:r>
              <a:rPr lang="pt-BR" baseline="-25000" dirty="0"/>
              <a:t>19</a:t>
            </a:r>
            <a:r>
              <a:rPr lang="pt-BR" dirty="0"/>
              <a:t> ;     heat to 1300 °C</a:t>
            </a:r>
          </a:p>
          <a:p>
            <a:endParaRPr lang="pt-BR" dirty="0"/>
          </a:p>
          <a:p>
            <a:r>
              <a:rPr lang="en-US" sz="1400" dirty="0"/>
              <a:t>M.P.                1740°C         1900°C              860°C                                                            </a:t>
            </a:r>
            <a:r>
              <a:rPr lang="en-US" dirty="0"/>
              <a:t>cool @ 20°C/</a:t>
            </a:r>
            <a:r>
              <a:rPr lang="en-US" dirty="0" err="1"/>
              <a:t>hr</a:t>
            </a:r>
            <a:endParaRPr lang="en-US" dirty="0"/>
          </a:p>
          <a:p>
            <a:endParaRPr lang="en-US" dirty="0"/>
          </a:p>
        </p:txBody>
      </p:sp>
      <p:cxnSp>
        <p:nvCxnSpPr>
          <p:cNvPr id="6" name="Straight Arrow Connector 5"/>
          <p:cNvCxnSpPr/>
          <p:nvPr/>
        </p:nvCxnSpPr>
        <p:spPr>
          <a:xfrm>
            <a:off x="4343400" y="2514600"/>
            <a:ext cx="533400"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906" y="3352800"/>
            <a:ext cx="4207663" cy="3330168"/>
          </a:xfrm>
          <a:prstGeom prst="rect">
            <a:avLst/>
          </a:prstGeom>
        </p:spPr>
      </p:pic>
      <p:sp>
        <p:nvSpPr>
          <p:cNvPr id="10" name="TextBox 9"/>
          <p:cNvSpPr txBox="1"/>
          <p:nvPr/>
        </p:nvSpPr>
        <p:spPr>
          <a:xfrm>
            <a:off x="4876801" y="4486870"/>
            <a:ext cx="2819400" cy="923330"/>
          </a:xfrm>
          <a:prstGeom prst="rect">
            <a:avLst/>
          </a:prstGeom>
          <a:noFill/>
        </p:spPr>
        <p:txBody>
          <a:bodyPr wrap="square" rtlCol="0">
            <a:spAutoFit/>
          </a:bodyPr>
          <a:lstStyle/>
          <a:p>
            <a:r>
              <a:rPr lang="en-US" dirty="0"/>
              <a:t>Phase diagram showing melting point depression of mixture</a:t>
            </a:r>
          </a:p>
        </p:txBody>
      </p:sp>
    </p:spTree>
    <p:extLst>
      <p:ext uri="{BB962C8B-B14F-4D97-AF65-F5344CB8AC3E}">
        <p14:creationId xmlns:p14="http://schemas.microsoft.com/office/powerpoint/2010/main" val="894724749"/>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1877437"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Crystal Growing</a:t>
            </a:r>
          </a:p>
        </p:txBody>
      </p:sp>
      <p:sp>
        <p:nvSpPr>
          <p:cNvPr id="4" name="TextBox 3"/>
          <p:cNvSpPr txBox="1"/>
          <p:nvPr/>
        </p:nvSpPr>
        <p:spPr>
          <a:xfrm>
            <a:off x="533400" y="1495485"/>
            <a:ext cx="7543800" cy="3139321"/>
          </a:xfrm>
          <a:prstGeom prst="rect">
            <a:avLst/>
          </a:prstGeom>
          <a:noFill/>
        </p:spPr>
        <p:txBody>
          <a:bodyPr wrap="square" rtlCol="0">
            <a:spAutoFit/>
          </a:bodyPr>
          <a:lstStyle/>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r>
              <a:rPr lang="en-US" kern="0" dirty="0">
                <a:solidFill>
                  <a:sysClr val="windowText" lastClr="000000"/>
                </a:solidFill>
              </a:rPr>
              <a:t> Derivatization</a:t>
            </a: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r>
              <a:rPr lang="en-US" kern="0" dirty="0">
                <a:solidFill>
                  <a:sysClr val="windowText" lastClr="000000"/>
                </a:solidFill>
              </a:rPr>
              <a:t> If your compound won’t crystallize, try a derivative:</a:t>
            </a:r>
          </a:p>
          <a:p>
            <a:pPr marL="0" lvl="1">
              <a:buFont typeface="Wingdings" pitchFamily="2" charset="2"/>
              <a:buChar char="v"/>
              <a:defRPr/>
            </a:pPr>
            <a:endParaRPr lang="en-US" kern="0" dirty="0">
              <a:solidFill>
                <a:sysClr val="windowText" lastClr="000000"/>
              </a:solidFill>
            </a:endParaRPr>
          </a:p>
          <a:p>
            <a:pPr lvl="1" indent="-222250">
              <a:buFont typeface="Wingdings" panose="05000000000000000000" pitchFamily="2" charset="2"/>
              <a:buChar char="§"/>
              <a:defRPr/>
            </a:pPr>
            <a:r>
              <a:rPr lang="en-US" kern="0" dirty="0">
                <a:solidFill>
                  <a:sysClr val="windowText" lastClr="000000"/>
                </a:solidFill>
              </a:rPr>
              <a:t> For salts, try anion or cation exchange</a:t>
            </a:r>
          </a:p>
          <a:p>
            <a:pPr lvl="1" indent="-222250">
              <a:buFont typeface="Wingdings" panose="05000000000000000000" pitchFamily="2" charset="2"/>
              <a:buChar char="§"/>
              <a:defRPr/>
            </a:pPr>
            <a:endParaRPr lang="en-US" kern="0" dirty="0">
              <a:solidFill>
                <a:sysClr val="windowText" lastClr="000000"/>
              </a:solidFill>
            </a:endParaRPr>
          </a:p>
          <a:p>
            <a:pPr lvl="1" indent="-222250">
              <a:buFont typeface="Wingdings" panose="05000000000000000000" pitchFamily="2" charset="2"/>
              <a:buChar char="§"/>
              <a:defRPr/>
            </a:pPr>
            <a:r>
              <a:rPr lang="en-US" kern="0" dirty="0">
                <a:solidFill>
                  <a:sysClr val="windowText" lastClr="000000"/>
                </a:solidFill>
              </a:rPr>
              <a:t> For amines, try to grow crystals of an ammonium salt</a:t>
            </a:r>
          </a:p>
          <a:p>
            <a:pPr lvl="1" indent="-222250">
              <a:buFont typeface="Wingdings" panose="05000000000000000000" pitchFamily="2" charset="2"/>
              <a:buChar char="§"/>
              <a:defRPr/>
            </a:pPr>
            <a:endParaRPr lang="en-US" kern="0" dirty="0">
              <a:solidFill>
                <a:sysClr val="windowText" lastClr="000000"/>
              </a:solidFill>
            </a:endParaRPr>
          </a:p>
          <a:p>
            <a:pPr lvl="1" indent="-222250">
              <a:buFont typeface="Wingdings" panose="05000000000000000000" pitchFamily="2" charset="2"/>
              <a:buChar char="§"/>
              <a:defRPr/>
            </a:pPr>
            <a:r>
              <a:rPr lang="en-US" kern="0" dirty="0">
                <a:solidFill>
                  <a:sysClr val="windowText" lastClr="000000"/>
                </a:solidFill>
              </a:rPr>
              <a:t> Change some of the non-essential substituents (Me, Et, </a:t>
            </a:r>
            <a:r>
              <a:rPr lang="en-US" kern="0" dirty="0" err="1">
                <a:solidFill>
                  <a:sysClr val="windowText" lastClr="000000"/>
                </a:solidFill>
              </a:rPr>
              <a:t>iPr</a:t>
            </a:r>
            <a:r>
              <a:rPr lang="en-US" kern="0" dirty="0">
                <a:solidFill>
                  <a:sysClr val="windowText" lastClr="000000"/>
                </a:solidFill>
              </a:rPr>
              <a:t>, </a:t>
            </a:r>
            <a:r>
              <a:rPr lang="en-US" kern="0" dirty="0" err="1">
                <a:solidFill>
                  <a:sysClr val="windowText" lastClr="000000"/>
                </a:solidFill>
              </a:rPr>
              <a:t>tBu</a:t>
            </a:r>
            <a:r>
              <a:rPr lang="en-US" kern="0" dirty="0">
                <a:solidFill>
                  <a:sysClr val="windowText" lastClr="000000"/>
                </a:solidFill>
              </a:rPr>
              <a:t>, CF</a:t>
            </a:r>
            <a:r>
              <a:rPr lang="en-US" kern="0" baseline="-25000" dirty="0">
                <a:solidFill>
                  <a:sysClr val="windowText" lastClr="000000"/>
                </a:solidFill>
              </a:rPr>
              <a:t>3</a:t>
            </a:r>
            <a:r>
              <a:rPr lang="en-US" kern="0" dirty="0">
                <a:solidFill>
                  <a:sysClr val="windowText" lastClr="000000"/>
                </a:solidFill>
              </a:rPr>
              <a:t>, …)</a:t>
            </a:r>
          </a:p>
          <a:p>
            <a:pPr marL="339725" lvl="1">
              <a:defRPr/>
            </a:pPr>
            <a:endParaRPr lang="en-US" kern="0" dirty="0">
              <a:solidFill>
                <a:sysClr val="windowText" lastClr="000000"/>
              </a:solidFill>
            </a:endParaRPr>
          </a:p>
        </p:txBody>
      </p:sp>
      <p:sp>
        <p:nvSpPr>
          <p:cNvPr id="2" name="TextBox 1"/>
          <p:cNvSpPr txBox="1"/>
          <p:nvPr/>
        </p:nvSpPr>
        <p:spPr>
          <a:xfrm>
            <a:off x="381000" y="6400800"/>
            <a:ext cx="8452442" cy="292388"/>
          </a:xfrm>
          <a:prstGeom prst="rect">
            <a:avLst/>
          </a:prstGeom>
          <a:noFill/>
        </p:spPr>
        <p:txBody>
          <a:bodyPr wrap="none" rtlCol="0">
            <a:spAutoFit/>
          </a:bodyPr>
          <a:lstStyle/>
          <a:p>
            <a:r>
              <a:rPr lang="en-US" sz="1300" dirty="0"/>
              <a:t>http://www.chemistryviews.org/details/education/2538941/Tips_and_Tricks_for_the_Lab_Growing_Crystals_Part_3.html</a:t>
            </a:r>
          </a:p>
        </p:txBody>
      </p:sp>
    </p:spTree>
    <p:extLst>
      <p:ext uri="{BB962C8B-B14F-4D97-AF65-F5344CB8AC3E}">
        <p14:creationId xmlns:p14="http://schemas.microsoft.com/office/powerpoint/2010/main" val="953649263"/>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2369031" y="2819400"/>
            <a:ext cx="4076757" cy="2246769"/>
          </a:xfrm>
          <a:prstGeom prst="rect">
            <a:avLst/>
          </a:prstGeom>
          <a:noFill/>
        </p:spPr>
        <p:txBody>
          <a:bodyPr wrap="none" rtlCol="0">
            <a:spAutoFit/>
          </a:bodyPr>
          <a:lstStyle/>
          <a:p>
            <a:pPr algn="ctr"/>
            <a:r>
              <a:rPr kumimoji="0" lang="en-US" sz="2800" b="1" i="0" u="none" strike="noStrike" kern="0" cap="none" spc="0" normalizeH="0" baseline="0" noProof="0" dirty="0">
                <a:ln>
                  <a:noFill/>
                </a:ln>
                <a:solidFill>
                  <a:sysClr val="windowText" lastClr="000000"/>
                </a:solidFill>
                <a:effectLst/>
                <a:uLnTx/>
                <a:uFillTx/>
              </a:rPr>
              <a:t>Powder / </a:t>
            </a:r>
            <a:r>
              <a:rPr kumimoji="0" lang="en-US" sz="2800" b="1" i="0" u="none" strike="noStrike" kern="0" cap="none" spc="0" normalizeH="0" baseline="0" noProof="0" dirty="0" err="1">
                <a:ln>
                  <a:noFill/>
                </a:ln>
                <a:solidFill>
                  <a:sysClr val="windowText" lastClr="000000"/>
                </a:solidFill>
                <a:effectLst/>
                <a:uLnTx/>
                <a:uFillTx/>
              </a:rPr>
              <a:t>Multicrystalline</a:t>
            </a:r>
            <a:r>
              <a:rPr kumimoji="0" lang="en-US" sz="2800" b="1" i="0" u="none" strike="noStrike" kern="0" cap="none" spc="0" normalizeH="0" baseline="0" noProof="0" dirty="0">
                <a:ln>
                  <a:noFill/>
                </a:ln>
                <a:solidFill>
                  <a:sysClr val="windowText" lastClr="000000"/>
                </a:solidFill>
                <a:effectLst/>
                <a:uLnTx/>
                <a:uFillTx/>
              </a:rPr>
              <a:t> </a:t>
            </a:r>
          </a:p>
          <a:p>
            <a:pPr algn="ctr"/>
            <a:endParaRPr lang="en-US" sz="2800" b="1" kern="0" dirty="0">
              <a:solidFill>
                <a:sysClr val="windowText" lastClr="000000"/>
              </a:solidFill>
            </a:endParaRPr>
          </a:p>
          <a:p>
            <a:pPr algn="ctr"/>
            <a:r>
              <a:rPr kumimoji="0" lang="en-US" sz="2800" b="1" i="0" u="none" strike="noStrike" kern="0" cap="none" spc="0" normalizeH="0" baseline="0" noProof="0" dirty="0">
                <a:ln>
                  <a:noFill/>
                </a:ln>
                <a:solidFill>
                  <a:sysClr val="windowText" lastClr="000000"/>
                </a:solidFill>
                <a:effectLst/>
                <a:uLnTx/>
                <a:uFillTx/>
              </a:rPr>
              <a:t>X-ray Diffraction</a:t>
            </a:r>
          </a:p>
          <a:p>
            <a:pPr algn="ctr"/>
            <a:r>
              <a:rPr lang="en-US" sz="2800" b="1" kern="0" dirty="0">
                <a:solidFill>
                  <a:sysClr val="windowText" lastClr="000000"/>
                </a:solidFill>
              </a:rPr>
              <a:t>-</a:t>
            </a:r>
          </a:p>
          <a:p>
            <a:pPr algn="ctr"/>
            <a:r>
              <a:rPr lang="en-US" sz="2800" b="1" kern="0" dirty="0">
                <a:solidFill>
                  <a:sysClr val="windowText" lastClr="000000"/>
                </a:solidFill>
              </a:rPr>
              <a:t>An Overview</a:t>
            </a:r>
            <a:endParaRPr lang="en-US" sz="2800" b="1" dirty="0"/>
          </a:p>
        </p:txBody>
      </p:sp>
    </p:spTree>
    <p:extLst>
      <p:ext uri="{BB962C8B-B14F-4D97-AF65-F5344CB8AC3E}">
        <p14:creationId xmlns:p14="http://schemas.microsoft.com/office/powerpoint/2010/main" val="302626448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523750" y="3500077"/>
            <a:ext cx="2971800" cy="3123846"/>
          </a:xfrm>
          <a:prstGeom prst="rect">
            <a:avLst/>
          </a:prstGeom>
        </p:spPr>
      </p:pic>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220605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Powder Diffraction</a:t>
            </a:r>
          </a:p>
        </p:txBody>
      </p:sp>
      <p:sp>
        <p:nvSpPr>
          <p:cNvPr id="4" name="TextBox 3"/>
          <p:cNvSpPr txBox="1"/>
          <p:nvPr/>
        </p:nvSpPr>
        <p:spPr>
          <a:xfrm>
            <a:off x="457200" y="1584960"/>
            <a:ext cx="7696200" cy="2585323"/>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In powder diffraction (or multi-crystalline X-ray diffraction) a sample consisting of hundreds to thousands of small crystallites is used rather than one single crystal.</a:t>
            </a: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r>
              <a:rPr lang="en-US" kern="0" dirty="0">
                <a:solidFill>
                  <a:sysClr val="windowText" lastClr="000000"/>
                </a:solidFill>
              </a:rPr>
              <a:t> The orientation of individual crystals is (ideally) random. </a:t>
            </a: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r>
              <a:rPr lang="en-US" kern="0" dirty="0">
                <a:solidFill>
                  <a:sysClr val="windowText" lastClr="000000"/>
                </a:solidFill>
              </a:rPr>
              <a:t> At least a few crystallites are always in diffraction condition, regardless of orientation of the sample, as long as Braggs’ law is obeyed</a:t>
            </a:r>
          </a:p>
          <a:p>
            <a:pPr marL="0" lvl="1">
              <a:defRPr/>
            </a:pPr>
            <a:endParaRPr lang="en-US" kern="0" dirty="0">
              <a:solidFill>
                <a:sysClr val="windowText" lastClr="000000"/>
              </a:solidFill>
            </a:endParaRPr>
          </a:p>
        </p:txBody>
      </p:sp>
      <p:sp>
        <p:nvSpPr>
          <p:cNvPr id="7" name="Rectangle 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8"/>
          <p:cNvSpPr/>
          <p:nvPr/>
        </p:nvSpPr>
        <p:spPr>
          <a:xfrm>
            <a:off x="457200" y="4038600"/>
            <a:ext cx="4572000" cy="2585323"/>
          </a:xfrm>
          <a:prstGeom prst="rect">
            <a:avLst/>
          </a:prstGeom>
        </p:spPr>
        <p:txBody>
          <a:bodyPr>
            <a:spAutoFit/>
          </a:bodyPr>
          <a:lstStyle/>
          <a:p>
            <a:pPr marL="0" lvl="1">
              <a:buFont typeface="Wingdings" pitchFamily="2" charset="2"/>
              <a:buChar char="v"/>
              <a:defRPr/>
            </a:pPr>
            <a:r>
              <a:rPr lang="en-US" kern="0" dirty="0">
                <a:solidFill>
                  <a:sysClr val="windowText" lastClr="000000"/>
                </a:solidFill>
              </a:rPr>
              <a:t> All angular information other than the diffraction angle </a:t>
            </a:r>
            <a:r>
              <a:rPr lang="en-US" kern="0" dirty="0">
                <a:solidFill>
                  <a:sysClr val="windowText" lastClr="000000"/>
                </a:solidFill>
                <a:sym typeface="Symbol" panose="05050102010706020507" pitchFamily="18" charset="2"/>
              </a:rPr>
              <a:t> </a:t>
            </a:r>
            <a:r>
              <a:rPr lang="en-US" kern="0" dirty="0">
                <a:solidFill>
                  <a:sysClr val="windowText" lastClr="000000"/>
                </a:solidFill>
              </a:rPr>
              <a:t>is lost</a:t>
            </a: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r>
              <a:rPr lang="en-US" kern="0" dirty="0">
                <a:solidFill>
                  <a:sysClr val="windowText" lastClr="000000"/>
                </a:solidFill>
              </a:rPr>
              <a:t> Individual diffraction spots originating from Miller planes with identical d-spacing merge into rings at the same </a:t>
            </a:r>
            <a:r>
              <a:rPr lang="en-US" kern="0" dirty="0">
                <a:solidFill>
                  <a:sysClr val="windowText" lastClr="000000"/>
                </a:solidFill>
                <a:sym typeface="Symbol" panose="05050102010706020507" pitchFamily="18" charset="2"/>
              </a:rPr>
              <a:t>-angle</a:t>
            </a:r>
          </a:p>
          <a:p>
            <a:pPr marL="0" lvl="1">
              <a:buFont typeface="Wingdings" pitchFamily="2" charset="2"/>
              <a:buChar char="v"/>
              <a:defRPr/>
            </a:pPr>
            <a:endParaRPr lang="en-US" kern="0" dirty="0">
              <a:solidFill>
                <a:sysClr val="windowText" lastClr="000000"/>
              </a:solidFill>
              <a:sym typeface="Symbol" panose="05050102010706020507" pitchFamily="18" charset="2"/>
            </a:endParaRPr>
          </a:p>
          <a:p>
            <a:pPr marL="0" lvl="1">
              <a:buFont typeface="Wingdings" pitchFamily="2" charset="2"/>
              <a:buChar char="v"/>
              <a:defRPr/>
            </a:pPr>
            <a:r>
              <a:rPr lang="en-US" kern="0" dirty="0">
                <a:solidFill>
                  <a:sysClr val="windowText" lastClr="000000"/>
                </a:solidFill>
                <a:sym typeface="Symbol" panose="05050102010706020507" pitchFamily="18" charset="2"/>
              </a:rPr>
              <a:t> The result are </a:t>
            </a:r>
            <a:r>
              <a:rPr lang="en-US" b="1" kern="0" dirty="0">
                <a:solidFill>
                  <a:sysClr val="windowText" lastClr="000000"/>
                </a:solidFill>
                <a:sym typeface="Symbol" panose="05050102010706020507" pitchFamily="18" charset="2"/>
              </a:rPr>
              <a:t>powder rings </a:t>
            </a:r>
            <a:r>
              <a:rPr lang="en-US" kern="0" dirty="0">
                <a:solidFill>
                  <a:sysClr val="windowText" lastClr="000000"/>
                </a:solidFill>
                <a:sym typeface="Symbol" panose="05050102010706020507" pitchFamily="18" charset="2"/>
              </a:rPr>
              <a:t>rather than </a:t>
            </a:r>
            <a:r>
              <a:rPr lang="en-US" b="1" kern="0" dirty="0">
                <a:solidFill>
                  <a:sysClr val="windowText" lastClr="000000"/>
                </a:solidFill>
                <a:sym typeface="Symbol" panose="05050102010706020507" pitchFamily="18" charset="2"/>
              </a:rPr>
              <a:t>diffraction spots</a:t>
            </a:r>
            <a:endParaRPr lang="en-US" b="1" kern="0" dirty="0">
              <a:solidFill>
                <a:sysClr val="windowText" lastClr="000000"/>
              </a:solidFill>
            </a:endParaRPr>
          </a:p>
        </p:txBody>
      </p:sp>
    </p:spTree>
    <p:extLst>
      <p:ext uri="{BB962C8B-B14F-4D97-AF65-F5344CB8AC3E}">
        <p14:creationId xmlns:p14="http://schemas.microsoft.com/office/powerpoint/2010/main" val="2522663706"/>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220605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Powder Diffraction</a:t>
            </a:r>
          </a:p>
        </p:txBody>
      </p:sp>
      <p:pic>
        <p:nvPicPr>
          <p:cNvPr id="4" name="Picture 3" descr="Diagram, engineering drawing&#10;&#10;Description automatically generated">
            <a:extLst>
              <a:ext uri="{FF2B5EF4-FFF2-40B4-BE49-F238E27FC236}">
                <a16:creationId xmlns:a16="http://schemas.microsoft.com/office/drawing/2014/main" id="{ACF32E77-D354-22D7-529E-1B023AD2DE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805225"/>
            <a:ext cx="8015812" cy="4595575"/>
          </a:xfrm>
          <a:prstGeom prst="rect">
            <a:avLst/>
          </a:prstGeom>
        </p:spPr>
      </p:pic>
    </p:spTree>
    <p:extLst>
      <p:ext uri="{BB962C8B-B14F-4D97-AF65-F5344CB8AC3E}">
        <p14:creationId xmlns:p14="http://schemas.microsoft.com/office/powerpoint/2010/main" val="4223547795"/>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220605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Powder Diffraction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676400"/>
            <a:ext cx="5791200" cy="4688115"/>
          </a:xfrm>
          <a:prstGeom prst="rect">
            <a:avLst/>
          </a:prstGeom>
        </p:spPr>
      </p:pic>
    </p:spTree>
    <p:extLst>
      <p:ext uri="{BB962C8B-B14F-4D97-AF65-F5344CB8AC3E}">
        <p14:creationId xmlns:p14="http://schemas.microsoft.com/office/powerpoint/2010/main" val="2949509411"/>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220605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Powder Diffraction</a:t>
            </a:r>
          </a:p>
        </p:txBody>
      </p:sp>
      <p:sp>
        <p:nvSpPr>
          <p:cNvPr id="4" name="TextBox 3"/>
          <p:cNvSpPr txBox="1"/>
          <p:nvPr/>
        </p:nvSpPr>
        <p:spPr>
          <a:xfrm>
            <a:off x="457200" y="1584960"/>
            <a:ext cx="7543800" cy="3416320"/>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The </a:t>
            </a:r>
            <a:r>
              <a:rPr lang="en-US" b="1" kern="0" dirty="0">
                <a:solidFill>
                  <a:sysClr val="windowText" lastClr="000000"/>
                </a:solidFill>
              </a:rPr>
              <a:t>three dimensional data </a:t>
            </a:r>
            <a:r>
              <a:rPr lang="en-US" kern="0" dirty="0">
                <a:solidFill>
                  <a:sysClr val="windowText" lastClr="000000"/>
                </a:solidFill>
              </a:rPr>
              <a:t>of single crystal XRD are folded into </a:t>
            </a:r>
            <a:r>
              <a:rPr lang="en-US" b="1" kern="0" dirty="0">
                <a:solidFill>
                  <a:sysClr val="windowText" lastClr="000000"/>
                </a:solidFill>
              </a:rPr>
              <a:t>one single dimension</a:t>
            </a:r>
            <a:r>
              <a:rPr lang="en-US" kern="0" dirty="0">
                <a:solidFill>
                  <a:sysClr val="windowText" lastClr="000000"/>
                </a:solidFill>
              </a:rPr>
              <a:t>, the </a:t>
            </a:r>
            <a:r>
              <a:rPr lang="en-US" b="1" kern="0" dirty="0">
                <a:solidFill>
                  <a:sysClr val="windowText" lastClr="000000"/>
                </a:solidFill>
              </a:rPr>
              <a:t>diffraction angle </a:t>
            </a:r>
            <a:r>
              <a:rPr lang="en-US" b="1" kern="0" dirty="0">
                <a:solidFill>
                  <a:sysClr val="windowText" lastClr="000000"/>
                </a:solidFill>
                <a:sym typeface="Symbol" panose="05050102010706020507" pitchFamily="18" charset="2"/>
              </a:rPr>
              <a:t></a:t>
            </a:r>
          </a:p>
          <a:p>
            <a:pPr marL="0" lvl="1">
              <a:buFont typeface="Wingdings" pitchFamily="2" charset="2"/>
              <a:buChar char="v"/>
              <a:defRPr/>
            </a:pPr>
            <a:endParaRPr lang="en-US" b="1" kern="0" dirty="0">
              <a:solidFill>
                <a:sysClr val="windowText" lastClr="000000"/>
              </a:solidFill>
              <a:sym typeface="Symbol" panose="05050102010706020507" pitchFamily="18" charset="2"/>
            </a:endParaRPr>
          </a:p>
          <a:p>
            <a:pPr marL="0" lvl="1">
              <a:buFont typeface="Wingdings" pitchFamily="2" charset="2"/>
              <a:buChar char="v"/>
              <a:defRPr/>
            </a:pPr>
            <a:r>
              <a:rPr lang="en-US" kern="0" dirty="0">
                <a:solidFill>
                  <a:sysClr val="windowText" lastClr="000000"/>
                </a:solidFill>
                <a:sym typeface="Symbol" panose="05050102010706020507" pitchFamily="18" charset="2"/>
              </a:rPr>
              <a:t> </a:t>
            </a:r>
            <a:r>
              <a:rPr lang="en-US" kern="0" dirty="0">
                <a:solidFill>
                  <a:sysClr val="windowText" lastClr="000000"/>
                </a:solidFill>
              </a:rPr>
              <a:t>Powder diffraction is much less data rich than single crystal XRD: It is </a:t>
            </a:r>
            <a:r>
              <a:rPr lang="en-US" b="1" kern="0" dirty="0">
                <a:solidFill>
                  <a:sysClr val="windowText" lastClr="000000"/>
                </a:solidFill>
              </a:rPr>
              <a:t>not ideal for structure determination</a:t>
            </a:r>
            <a:r>
              <a:rPr lang="en-US" kern="0" dirty="0">
                <a:solidFill>
                  <a:sysClr val="windowText" lastClr="000000"/>
                </a:solidFill>
              </a:rPr>
              <a:t> and analysis (data to parameter ratio is much too low)</a:t>
            </a: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r>
              <a:rPr lang="en-US" kern="0" dirty="0">
                <a:solidFill>
                  <a:sysClr val="windowText" lastClr="000000"/>
                </a:solidFill>
              </a:rPr>
              <a:t> It should however not be only seen as a “last resort choice” when no single crystal can be obtained, but as a </a:t>
            </a:r>
            <a:r>
              <a:rPr lang="en-US" b="1" kern="0" dirty="0">
                <a:solidFill>
                  <a:sysClr val="windowText" lastClr="000000"/>
                </a:solidFill>
              </a:rPr>
              <a:t>whole different type of analysis</a:t>
            </a:r>
            <a:r>
              <a:rPr lang="en-US" kern="0" dirty="0">
                <a:solidFill>
                  <a:sysClr val="windowText" lastClr="000000"/>
                </a:solidFill>
              </a:rPr>
              <a:t> that provides data that cannot be obtained from SC-XRD.</a:t>
            </a:r>
          </a:p>
          <a:p>
            <a:pPr marL="0" lvl="1">
              <a:buFont typeface="Wingdings" pitchFamily="2" charset="2"/>
              <a:buChar char="v"/>
              <a:defRPr/>
            </a:pPr>
            <a:endParaRPr lang="en-US" kern="0" dirty="0">
              <a:solidFill>
                <a:sysClr val="windowText" lastClr="000000"/>
              </a:solidFill>
            </a:endParaRPr>
          </a:p>
          <a:p>
            <a:pPr marL="0" lvl="1">
              <a:defRPr/>
            </a:pPr>
            <a:endParaRPr lang="en-US" kern="0" dirty="0">
              <a:solidFill>
                <a:sysClr val="windowText" lastClr="000000"/>
              </a:solidFill>
            </a:endParaRPr>
          </a:p>
        </p:txBody>
      </p:sp>
    </p:spTree>
    <p:extLst>
      <p:ext uri="{BB962C8B-B14F-4D97-AF65-F5344CB8AC3E}">
        <p14:creationId xmlns:p14="http://schemas.microsoft.com/office/powerpoint/2010/main" val="14428701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685800" y="1752600"/>
            <a:ext cx="8402878" cy="3170099"/>
          </a:xfrm>
          <a:prstGeom prst="rect">
            <a:avLst/>
          </a:prstGeom>
          <a:noFill/>
        </p:spPr>
        <p:txBody>
          <a:bodyPr wrap="none" rtlCol="0">
            <a:spAutoFit/>
          </a:bodyPr>
          <a:lstStyle/>
          <a:p>
            <a:r>
              <a:rPr lang="en-US" sz="2000" b="1" dirty="0"/>
              <a:t>In a Nut Shell </a:t>
            </a:r>
            <a:r>
              <a:rPr lang="en-US" sz="2000" dirty="0"/>
              <a:t>(adopted from Wikipedia)</a:t>
            </a:r>
            <a:r>
              <a:rPr lang="en-US" sz="2000" b="1" dirty="0"/>
              <a:t>:</a:t>
            </a:r>
          </a:p>
          <a:p>
            <a:endParaRPr lang="en-US" sz="2000" dirty="0"/>
          </a:p>
          <a:p>
            <a:r>
              <a:rPr lang="en-US" sz="2000" dirty="0"/>
              <a:t>In Single Crystal X-ray diffraction, a crystal is mounted on a </a:t>
            </a:r>
            <a:r>
              <a:rPr lang="en-US" sz="2000" dirty="0" err="1"/>
              <a:t>goniometer</a:t>
            </a:r>
            <a:r>
              <a:rPr lang="en-US" sz="2000" dirty="0"/>
              <a:t> and </a:t>
            </a:r>
          </a:p>
          <a:p>
            <a:r>
              <a:rPr lang="en-US" sz="2000" dirty="0"/>
              <a:t>gradually rotated while being bombarded with X-rays, producing a diffraction </a:t>
            </a:r>
          </a:p>
          <a:p>
            <a:r>
              <a:rPr lang="en-US" sz="2000" dirty="0"/>
              <a:t>pattern of regularly spaced spots known as “reflections”. The two-dimensional </a:t>
            </a:r>
          </a:p>
          <a:p>
            <a:r>
              <a:rPr lang="en-US" sz="2000" dirty="0"/>
              <a:t>images taken at different rotations are converted into a three-dimensional </a:t>
            </a:r>
          </a:p>
          <a:p>
            <a:r>
              <a:rPr lang="en-US" sz="2000" dirty="0"/>
              <a:t>model of the density of electrons within the crystal using the mathematical </a:t>
            </a:r>
          </a:p>
          <a:p>
            <a:r>
              <a:rPr lang="en-US" sz="2000" dirty="0"/>
              <a:t>method of Fourier transforms, combined with chemical data known for </a:t>
            </a:r>
          </a:p>
          <a:p>
            <a:r>
              <a:rPr lang="en-US" sz="2000" dirty="0"/>
              <a:t>the sample.</a:t>
            </a:r>
          </a:p>
          <a:p>
            <a:pPr>
              <a:buFont typeface="Wingdings" pitchFamily="2" charset="2"/>
              <a:buChar char="v"/>
            </a:pPr>
            <a:endParaRPr lang="en-US" sz="2000" dirty="0"/>
          </a:p>
        </p:txBody>
      </p:sp>
    </p:spTree>
    <p:extLst>
      <p:ext uri="{BB962C8B-B14F-4D97-AF65-F5344CB8AC3E}">
        <p14:creationId xmlns:p14="http://schemas.microsoft.com/office/powerpoint/2010/main" val="782077908"/>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220605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Powder Diffraction</a:t>
            </a:r>
          </a:p>
        </p:txBody>
      </p:sp>
      <p:sp>
        <p:nvSpPr>
          <p:cNvPr id="4" name="TextBox 3"/>
          <p:cNvSpPr txBox="1"/>
          <p:nvPr/>
        </p:nvSpPr>
        <p:spPr>
          <a:xfrm>
            <a:off x="457200" y="1584960"/>
            <a:ext cx="7543800" cy="4431983"/>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Uses of P-XRD: </a:t>
            </a:r>
          </a:p>
          <a:p>
            <a:pPr lvl="1" indent="-228600">
              <a:buFont typeface="Wingdings" panose="05000000000000000000" pitchFamily="2" charset="2"/>
              <a:buChar char="§"/>
              <a:defRPr/>
            </a:pPr>
            <a:endParaRPr lang="en-US" kern="0" dirty="0">
              <a:solidFill>
                <a:sysClr val="windowText" lastClr="000000"/>
              </a:solidFill>
            </a:endParaRPr>
          </a:p>
          <a:p>
            <a:pPr lvl="1" indent="-228600">
              <a:spcAft>
                <a:spcPts val="600"/>
              </a:spcAft>
              <a:buFont typeface="Wingdings" panose="05000000000000000000" pitchFamily="2" charset="2"/>
              <a:buChar char="§"/>
              <a:defRPr/>
            </a:pPr>
            <a:r>
              <a:rPr lang="en-US" kern="0" dirty="0">
                <a:solidFill>
                  <a:sysClr val="windowText" lastClr="000000"/>
                </a:solidFill>
              </a:rPr>
              <a:t>Quick identification of materials based on the powder pattern (</a:t>
            </a:r>
            <a:r>
              <a:rPr lang="en-US" b="1" kern="0" dirty="0">
                <a:solidFill>
                  <a:sysClr val="windowText" lastClr="000000"/>
                </a:solidFill>
              </a:rPr>
              <a:t>search/match </a:t>
            </a:r>
            <a:r>
              <a:rPr lang="en-US" kern="0" dirty="0">
                <a:solidFill>
                  <a:sysClr val="windowText" lastClr="000000"/>
                </a:solidFill>
              </a:rPr>
              <a:t>against databases of known structures and patterns)</a:t>
            </a:r>
          </a:p>
          <a:p>
            <a:pPr lvl="1" indent="-228600">
              <a:spcAft>
                <a:spcPts val="600"/>
              </a:spcAft>
              <a:buFont typeface="Wingdings" panose="05000000000000000000" pitchFamily="2" charset="2"/>
              <a:buChar char="§"/>
              <a:defRPr/>
            </a:pPr>
            <a:r>
              <a:rPr lang="en-US" kern="0" dirty="0">
                <a:solidFill>
                  <a:sysClr val="windowText" lastClr="000000"/>
                </a:solidFill>
              </a:rPr>
              <a:t>Quantification of mixtures of crystalline materials (</a:t>
            </a:r>
            <a:r>
              <a:rPr lang="en-US" b="1" kern="0" dirty="0">
                <a:solidFill>
                  <a:sysClr val="windowText" lastClr="000000"/>
                </a:solidFill>
              </a:rPr>
              <a:t>Rietveld refinement</a:t>
            </a:r>
            <a:r>
              <a:rPr lang="en-US" kern="0" dirty="0">
                <a:solidFill>
                  <a:sysClr val="windowText" lastClr="000000"/>
                </a:solidFill>
              </a:rPr>
              <a:t>) from chemical reactions, crystallizations, minerals and other geological and natural samples, </a:t>
            </a:r>
            <a:r>
              <a:rPr lang="en-US" kern="0" dirty="0" err="1">
                <a:solidFill>
                  <a:sysClr val="windowText" lastClr="000000"/>
                </a:solidFill>
              </a:rPr>
              <a:t>etc</a:t>
            </a:r>
            <a:endParaRPr lang="en-US" kern="0" dirty="0">
              <a:solidFill>
                <a:sysClr val="windowText" lastClr="000000"/>
              </a:solidFill>
            </a:endParaRPr>
          </a:p>
          <a:p>
            <a:pPr lvl="1" indent="-228600">
              <a:spcAft>
                <a:spcPts val="600"/>
              </a:spcAft>
              <a:buFont typeface="Wingdings" panose="05000000000000000000" pitchFamily="2" charset="2"/>
              <a:buChar char="§"/>
              <a:defRPr/>
            </a:pPr>
            <a:r>
              <a:rPr lang="en-US" b="1" kern="0" dirty="0">
                <a:solidFill>
                  <a:sysClr val="windowText" lastClr="000000"/>
                </a:solidFill>
              </a:rPr>
              <a:t>Crystallite size measurement </a:t>
            </a:r>
            <a:r>
              <a:rPr lang="en-US" kern="0" dirty="0">
                <a:solidFill>
                  <a:sysClr val="windowText" lastClr="000000"/>
                </a:solidFill>
              </a:rPr>
              <a:t>(via line broadening of powder peaks)</a:t>
            </a:r>
          </a:p>
          <a:p>
            <a:pPr lvl="1" indent="-228600">
              <a:spcAft>
                <a:spcPts val="600"/>
              </a:spcAft>
              <a:buFont typeface="Wingdings" panose="05000000000000000000" pitchFamily="2" charset="2"/>
              <a:buChar char="§"/>
              <a:defRPr/>
            </a:pPr>
            <a:r>
              <a:rPr lang="en-US" b="1" kern="0" dirty="0">
                <a:solidFill>
                  <a:sysClr val="windowText" lastClr="000000"/>
                </a:solidFill>
              </a:rPr>
              <a:t>Preferred orientation </a:t>
            </a:r>
            <a:r>
              <a:rPr lang="en-US" kern="0" dirty="0">
                <a:solidFill>
                  <a:sysClr val="windowText" lastClr="000000"/>
                </a:solidFill>
              </a:rPr>
              <a:t>of crystallites (rolled sheets of metals, films on surfaces, </a:t>
            </a:r>
            <a:r>
              <a:rPr lang="en-US" kern="0" dirty="0" err="1">
                <a:solidFill>
                  <a:sysClr val="windowText" lastClr="000000"/>
                </a:solidFill>
              </a:rPr>
              <a:t>etc</a:t>
            </a:r>
            <a:r>
              <a:rPr lang="en-US" kern="0" dirty="0">
                <a:solidFill>
                  <a:sysClr val="windowText" lastClr="000000"/>
                </a:solidFill>
              </a:rPr>
              <a:t>)</a:t>
            </a:r>
          </a:p>
          <a:p>
            <a:pPr lvl="1" indent="-228600">
              <a:spcAft>
                <a:spcPts val="600"/>
              </a:spcAft>
              <a:buFont typeface="Wingdings" panose="05000000000000000000" pitchFamily="2" charset="2"/>
              <a:buChar char="§"/>
              <a:defRPr/>
            </a:pPr>
            <a:r>
              <a:rPr lang="en-US" b="1" kern="0" dirty="0">
                <a:solidFill>
                  <a:sysClr val="windowText" lastClr="000000"/>
                </a:solidFill>
              </a:rPr>
              <a:t>Residual stress </a:t>
            </a:r>
            <a:r>
              <a:rPr lang="en-US" kern="0" dirty="0">
                <a:solidFill>
                  <a:sysClr val="windowText" lastClr="000000"/>
                </a:solidFill>
              </a:rPr>
              <a:t>and </a:t>
            </a:r>
            <a:r>
              <a:rPr lang="en-US" b="1" kern="0" dirty="0">
                <a:solidFill>
                  <a:sysClr val="windowText" lastClr="000000"/>
                </a:solidFill>
              </a:rPr>
              <a:t>strain</a:t>
            </a:r>
            <a:r>
              <a:rPr lang="en-US" kern="0" dirty="0">
                <a:solidFill>
                  <a:sysClr val="windowText" lastClr="000000"/>
                </a:solidFill>
              </a:rPr>
              <a:t> analysis, </a:t>
            </a:r>
            <a:r>
              <a:rPr lang="en-US" b="1" kern="0" dirty="0">
                <a:solidFill>
                  <a:sysClr val="windowText" lastClr="000000"/>
                </a:solidFill>
              </a:rPr>
              <a:t>texture</a:t>
            </a:r>
            <a:r>
              <a:rPr lang="en-US" kern="0" dirty="0">
                <a:solidFill>
                  <a:sysClr val="windowText" lastClr="000000"/>
                </a:solidFill>
              </a:rPr>
              <a:t> analysis, </a:t>
            </a:r>
          </a:p>
          <a:p>
            <a:pPr lvl="1" indent="-228600">
              <a:spcAft>
                <a:spcPts val="600"/>
              </a:spcAft>
              <a:buFont typeface="Wingdings" panose="05000000000000000000" pitchFamily="2" charset="2"/>
              <a:buChar char="§"/>
              <a:defRPr/>
            </a:pPr>
            <a:r>
              <a:rPr lang="en-US" b="1" kern="0" dirty="0">
                <a:solidFill>
                  <a:sysClr val="windowText" lastClr="000000"/>
                </a:solidFill>
              </a:rPr>
              <a:t>Precision lattice parameter measurements </a:t>
            </a:r>
            <a:r>
              <a:rPr lang="en-US" kern="0" dirty="0">
                <a:solidFill>
                  <a:sysClr val="windowText" lastClr="000000"/>
                </a:solidFill>
              </a:rPr>
              <a:t>(more accurate than from SC-XRD)</a:t>
            </a:r>
          </a:p>
          <a:p>
            <a:pPr marL="0" lvl="1">
              <a:buFont typeface="Wingdings" pitchFamily="2" charset="2"/>
              <a:buChar char="v"/>
              <a:defRPr/>
            </a:pPr>
            <a:endParaRPr lang="en-US" kern="0" dirty="0">
              <a:solidFill>
                <a:sysClr val="windowText" lastClr="000000"/>
              </a:solidFill>
            </a:endParaRPr>
          </a:p>
        </p:txBody>
      </p:sp>
    </p:spTree>
    <p:extLst>
      <p:ext uri="{BB962C8B-B14F-4D97-AF65-F5344CB8AC3E}">
        <p14:creationId xmlns:p14="http://schemas.microsoft.com/office/powerpoint/2010/main" val="2180044213"/>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220605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Powder Diffraction</a:t>
            </a:r>
          </a:p>
        </p:txBody>
      </p:sp>
      <p:sp>
        <p:nvSpPr>
          <p:cNvPr id="4" name="TextBox 3"/>
          <p:cNvSpPr txBox="1"/>
          <p:nvPr/>
        </p:nvSpPr>
        <p:spPr>
          <a:xfrm>
            <a:off x="457200" y="1584960"/>
            <a:ext cx="7543800" cy="3600986"/>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Uses of P-XRD:                                                                                          (cont’d)</a:t>
            </a:r>
          </a:p>
          <a:p>
            <a:pPr lvl="1" indent="-228600">
              <a:buFont typeface="Wingdings" panose="05000000000000000000" pitchFamily="2" charset="2"/>
              <a:buChar char="§"/>
              <a:defRPr/>
            </a:pPr>
            <a:endParaRPr lang="en-US" kern="0" dirty="0">
              <a:solidFill>
                <a:sysClr val="windowText" lastClr="000000"/>
              </a:solidFill>
            </a:endParaRPr>
          </a:p>
          <a:p>
            <a:pPr lvl="1" indent="-228600">
              <a:spcAft>
                <a:spcPts val="600"/>
              </a:spcAft>
              <a:buFont typeface="Wingdings" panose="05000000000000000000" pitchFamily="2" charset="2"/>
              <a:buChar char="§"/>
              <a:defRPr/>
            </a:pPr>
            <a:r>
              <a:rPr lang="en-US" kern="0" dirty="0">
                <a:solidFill>
                  <a:sysClr val="windowText" lastClr="000000"/>
                </a:solidFill>
              </a:rPr>
              <a:t>Analysis of </a:t>
            </a:r>
            <a:r>
              <a:rPr lang="en-US" b="1" kern="0" dirty="0">
                <a:solidFill>
                  <a:sysClr val="windowText" lastClr="000000"/>
                </a:solidFill>
              </a:rPr>
              <a:t>thin films</a:t>
            </a:r>
            <a:r>
              <a:rPr lang="en-US" kern="0" dirty="0">
                <a:solidFill>
                  <a:sysClr val="windowText" lastClr="000000"/>
                </a:solidFill>
              </a:rPr>
              <a:t>, layered materials (</a:t>
            </a:r>
            <a:r>
              <a:rPr lang="en-US" b="1" kern="0" dirty="0">
                <a:solidFill>
                  <a:sysClr val="windowText" lastClr="000000"/>
                </a:solidFill>
              </a:rPr>
              <a:t>glancing angle </a:t>
            </a:r>
            <a:r>
              <a:rPr lang="en-US" kern="0" dirty="0">
                <a:solidFill>
                  <a:sysClr val="windowText" lastClr="000000"/>
                </a:solidFill>
              </a:rPr>
              <a:t>measurements)</a:t>
            </a:r>
          </a:p>
          <a:p>
            <a:pPr lvl="1" indent="-228600">
              <a:spcAft>
                <a:spcPts val="600"/>
              </a:spcAft>
              <a:buFont typeface="Wingdings" panose="05000000000000000000" pitchFamily="2" charset="2"/>
              <a:buChar char="§"/>
              <a:defRPr/>
            </a:pPr>
            <a:r>
              <a:rPr lang="en-US" kern="0" dirty="0">
                <a:solidFill>
                  <a:sysClr val="windowText" lastClr="000000"/>
                </a:solidFill>
              </a:rPr>
              <a:t>X-ray reflectivity (XRR)</a:t>
            </a:r>
          </a:p>
          <a:p>
            <a:pPr lvl="1" indent="-228600">
              <a:spcAft>
                <a:spcPts val="600"/>
              </a:spcAft>
              <a:buFont typeface="Wingdings" panose="05000000000000000000" pitchFamily="2" charset="2"/>
              <a:buChar char="§"/>
              <a:defRPr/>
            </a:pPr>
            <a:r>
              <a:rPr lang="en-US" kern="0" dirty="0">
                <a:solidFill>
                  <a:sysClr val="windowText" lastClr="000000"/>
                </a:solidFill>
              </a:rPr>
              <a:t>Real time analysis. With modern instruments patterns are collected in minutes.  </a:t>
            </a:r>
          </a:p>
          <a:p>
            <a:pPr lvl="1" indent="-228600">
              <a:spcAft>
                <a:spcPts val="600"/>
              </a:spcAft>
              <a:buFont typeface="Wingdings" panose="05000000000000000000" pitchFamily="2" charset="2"/>
              <a:buChar char="§"/>
              <a:defRPr/>
            </a:pPr>
            <a:r>
              <a:rPr lang="en-US" kern="0" dirty="0">
                <a:solidFill>
                  <a:sysClr val="windowText" lastClr="000000"/>
                </a:solidFill>
              </a:rPr>
              <a:t>Phase changes due to temperature, pressure or magnetic field (single crystals are often destroyed when undergoing a phase change)</a:t>
            </a:r>
          </a:p>
          <a:p>
            <a:pPr lvl="1" indent="-228600">
              <a:spcAft>
                <a:spcPts val="600"/>
              </a:spcAft>
              <a:buFont typeface="Wingdings" panose="05000000000000000000" pitchFamily="2" charset="2"/>
              <a:buChar char="§"/>
              <a:defRPr/>
            </a:pPr>
            <a:r>
              <a:rPr lang="en-US" kern="0" dirty="0">
                <a:solidFill>
                  <a:sysClr val="windowText" lastClr="000000"/>
                </a:solidFill>
              </a:rPr>
              <a:t>Solid state reactions and other chemical changes</a:t>
            </a:r>
          </a:p>
          <a:p>
            <a:pPr lvl="1" indent="-228600">
              <a:spcAft>
                <a:spcPts val="600"/>
              </a:spcAft>
              <a:buFont typeface="Wingdings" panose="05000000000000000000" pitchFamily="2" charset="2"/>
              <a:buChar char="§"/>
              <a:defRPr/>
            </a:pPr>
            <a:r>
              <a:rPr lang="en-US" kern="0" dirty="0">
                <a:solidFill>
                  <a:sysClr val="windowText" lastClr="000000"/>
                </a:solidFill>
              </a:rPr>
              <a:t>Corrosion, stability under test conditions, </a:t>
            </a:r>
            <a:r>
              <a:rPr lang="en-US" kern="0" dirty="0" err="1">
                <a:solidFill>
                  <a:sysClr val="windowText" lastClr="000000"/>
                </a:solidFill>
              </a:rPr>
              <a:t>etc</a:t>
            </a: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p:txBody>
      </p:sp>
    </p:spTree>
    <p:extLst>
      <p:ext uri="{BB962C8B-B14F-4D97-AF65-F5344CB8AC3E}">
        <p14:creationId xmlns:p14="http://schemas.microsoft.com/office/powerpoint/2010/main" val="2516173012"/>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220605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Powder Diffraction</a:t>
            </a:r>
          </a:p>
        </p:txBody>
      </p:sp>
      <p:sp>
        <p:nvSpPr>
          <p:cNvPr id="4" name="TextBox 3"/>
          <p:cNvSpPr txBox="1"/>
          <p:nvPr/>
        </p:nvSpPr>
        <p:spPr>
          <a:xfrm>
            <a:off x="457200" y="1584960"/>
            <a:ext cx="7543800" cy="3570208"/>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Uses of P-XRD:                                                                                            (cont’d) </a:t>
            </a:r>
          </a:p>
          <a:p>
            <a:pPr lvl="1" indent="-228600">
              <a:buFont typeface="Wingdings" panose="05000000000000000000" pitchFamily="2" charset="2"/>
              <a:buChar char="§"/>
              <a:defRPr/>
            </a:pPr>
            <a:endParaRPr lang="en-US" kern="0" dirty="0">
              <a:solidFill>
                <a:sysClr val="windowText" lastClr="000000"/>
              </a:solidFill>
            </a:endParaRPr>
          </a:p>
          <a:p>
            <a:pPr lvl="1" indent="-228600">
              <a:spcAft>
                <a:spcPts val="600"/>
              </a:spcAft>
              <a:buFont typeface="Wingdings" panose="05000000000000000000" pitchFamily="2" charset="2"/>
              <a:buChar char="§"/>
              <a:defRPr/>
            </a:pPr>
            <a:r>
              <a:rPr lang="en-US" kern="0" dirty="0">
                <a:solidFill>
                  <a:sysClr val="windowText" lastClr="000000"/>
                </a:solidFill>
              </a:rPr>
              <a:t>Analysis of materials that do not form usable single crystals such as paints, nanoparticles, highly insoluble materials, high temperature and pressure phases and polymorphs, samples obtained from solid state reactions or mechanochemically (grinding and solvent assisted grinding), many polymers, excessively twinned samples and samples with too many stacking or other faults, and many more</a:t>
            </a:r>
          </a:p>
          <a:p>
            <a:pPr lvl="1" indent="-228600">
              <a:spcAft>
                <a:spcPts val="600"/>
              </a:spcAft>
              <a:buFont typeface="Wingdings" panose="05000000000000000000" pitchFamily="2" charset="2"/>
              <a:buChar char="§"/>
              <a:defRPr/>
            </a:pPr>
            <a:r>
              <a:rPr lang="en-US" kern="0" dirty="0">
                <a:solidFill>
                  <a:sysClr val="windowText" lastClr="000000"/>
                </a:solidFill>
              </a:rPr>
              <a:t>Examples include many technologically important materials such as zeolites, high-Tc superconductors, magnetic materials, conducting oxides, multiferroics, ionically conducting materials, </a:t>
            </a:r>
          </a:p>
          <a:p>
            <a:pPr marL="0" lvl="1">
              <a:buFont typeface="Wingdings" pitchFamily="2" charset="2"/>
              <a:buChar char="v"/>
              <a:defRPr/>
            </a:pPr>
            <a:endParaRPr lang="en-US" kern="0" dirty="0">
              <a:solidFill>
                <a:sysClr val="windowText" lastClr="000000"/>
              </a:solidFill>
            </a:endParaRPr>
          </a:p>
        </p:txBody>
      </p:sp>
    </p:spTree>
    <p:extLst>
      <p:ext uri="{BB962C8B-B14F-4D97-AF65-F5344CB8AC3E}">
        <p14:creationId xmlns:p14="http://schemas.microsoft.com/office/powerpoint/2010/main" val="1095173960"/>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220605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Powder Diffraction</a:t>
            </a:r>
          </a:p>
        </p:txBody>
      </p:sp>
      <p:sp>
        <p:nvSpPr>
          <p:cNvPr id="4" name="TextBox 3"/>
          <p:cNvSpPr txBox="1"/>
          <p:nvPr/>
        </p:nvSpPr>
        <p:spPr>
          <a:xfrm>
            <a:off x="457200" y="1886158"/>
            <a:ext cx="7543800" cy="3524042"/>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Types of instrumentation </a:t>
            </a:r>
          </a:p>
          <a:p>
            <a:pPr lvl="1" indent="-228600">
              <a:buFont typeface="Wingdings" panose="05000000000000000000" pitchFamily="2" charset="2"/>
              <a:buChar char="§"/>
              <a:defRPr/>
            </a:pPr>
            <a:endParaRPr lang="en-US" kern="0" dirty="0">
              <a:solidFill>
                <a:sysClr val="windowText" lastClr="000000"/>
              </a:solidFill>
            </a:endParaRPr>
          </a:p>
          <a:p>
            <a:pPr lvl="1" indent="-228600">
              <a:spcAft>
                <a:spcPts val="600"/>
              </a:spcAft>
              <a:buFont typeface="Wingdings" panose="05000000000000000000" pitchFamily="2" charset="2"/>
              <a:buChar char="§"/>
              <a:defRPr/>
            </a:pPr>
            <a:r>
              <a:rPr lang="en-US" b="1" kern="0" dirty="0">
                <a:solidFill>
                  <a:sysClr val="windowText" lastClr="000000"/>
                </a:solidFill>
              </a:rPr>
              <a:t>Debye-Scherrer </a:t>
            </a:r>
            <a:r>
              <a:rPr lang="en-US" kern="0" dirty="0">
                <a:solidFill>
                  <a:sysClr val="windowText" lastClr="000000"/>
                </a:solidFill>
              </a:rPr>
              <a:t>geometry. Also called </a:t>
            </a:r>
            <a:r>
              <a:rPr lang="en-US" b="1" kern="0" dirty="0">
                <a:solidFill>
                  <a:sysClr val="windowText" lastClr="000000"/>
                </a:solidFill>
              </a:rPr>
              <a:t>parallel beam </a:t>
            </a:r>
            <a:r>
              <a:rPr lang="en-US" kern="0" dirty="0">
                <a:solidFill>
                  <a:sysClr val="windowText" lastClr="000000"/>
                </a:solidFill>
              </a:rPr>
              <a:t>or </a:t>
            </a:r>
            <a:r>
              <a:rPr lang="en-US" b="1" kern="0" dirty="0">
                <a:solidFill>
                  <a:sysClr val="windowText" lastClr="000000"/>
                </a:solidFill>
              </a:rPr>
              <a:t>transmission </a:t>
            </a:r>
            <a:r>
              <a:rPr lang="en-US" kern="0" dirty="0">
                <a:solidFill>
                  <a:sysClr val="windowText" lastClr="000000"/>
                </a:solidFill>
              </a:rPr>
              <a:t>geometry. Often in combination with </a:t>
            </a:r>
            <a:r>
              <a:rPr lang="en-US" b="1" kern="0" dirty="0">
                <a:solidFill>
                  <a:sysClr val="windowText" lastClr="000000"/>
                </a:solidFill>
              </a:rPr>
              <a:t>capillary sample holders</a:t>
            </a:r>
            <a:r>
              <a:rPr lang="en-US" kern="0" dirty="0">
                <a:solidFill>
                  <a:sysClr val="windowText" lastClr="000000"/>
                </a:solidFill>
              </a:rPr>
              <a:t>.  </a:t>
            </a:r>
          </a:p>
          <a:p>
            <a:pPr lvl="1" indent="-228600">
              <a:spcAft>
                <a:spcPts val="600"/>
              </a:spcAft>
              <a:buFont typeface="Wingdings" panose="05000000000000000000" pitchFamily="2" charset="2"/>
              <a:buChar char="§"/>
              <a:defRPr/>
            </a:pPr>
            <a:r>
              <a:rPr lang="en-US" b="1" kern="0" dirty="0">
                <a:solidFill>
                  <a:sysClr val="windowText" lastClr="000000"/>
                </a:solidFill>
              </a:rPr>
              <a:t>Bragg-Brentano </a:t>
            </a:r>
            <a:r>
              <a:rPr lang="en-US" kern="0" dirty="0">
                <a:solidFill>
                  <a:sysClr val="windowText" lastClr="000000"/>
                </a:solidFill>
              </a:rPr>
              <a:t>geometry. Also called </a:t>
            </a:r>
            <a:r>
              <a:rPr lang="en-US" b="1" kern="0" dirty="0">
                <a:solidFill>
                  <a:sysClr val="windowText" lastClr="000000"/>
                </a:solidFill>
              </a:rPr>
              <a:t>focused beam </a:t>
            </a:r>
            <a:r>
              <a:rPr lang="en-US" kern="0" dirty="0">
                <a:solidFill>
                  <a:sysClr val="windowText" lastClr="000000"/>
                </a:solidFill>
              </a:rPr>
              <a:t>geometry, </a:t>
            </a:r>
            <a:r>
              <a:rPr lang="en-US" b="1" kern="0" dirty="0">
                <a:solidFill>
                  <a:sysClr val="windowText" lastClr="000000"/>
                </a:solidFill>
              </a:rPr>
              <a:t>reflection</a:t>
            </a:r>
            <a:r>
              <a:rPr lang="en-US" kern="0" dirty="0">
                <a:solidFill>
                  <a:sysClr val="windowText" lastClr="000000"/>
                </a:solidFill>
              </a:rPr>
              <a:t> </a:t>
            </a:r>
            <a:r>
              <a:rPr lang="en-US" b="1" kern="0" dirty="0">
                <a:solidFill>
                  <a:sysClr val="windowText" lastClr="000000"/>
                </a:solidFill>
              </a:rPr>
              <a:t>mode</a:t>
            </a:r>
            <a:r>
              <a:rPr lang="en-US" kern="0" dirty="0">
                <a:solidFill>
                  <a:sysClr val="windowText" lastClr="000000"/>
                </a:solidFill>
              </a:rPr>
              <a:t>, or </a:t>
            </a:r>
            <a:r>
              <a:rPr lang="en-US" b="1" kern="0" dirty="0">
                <a:solidFill>
                  <a:sysClr val="windowText" lastClr="000000"/>
                </a:solidFill>
              </a:rPr>
              <a:t>cup mode</a:t>
            </a:r>
            <a:r>
              <a:rPr lang="en-US" kern="0" dirty="0">
                <a:solidFill>
                  <a:sysClr val="windowText" lastClr="000000"/>
                </a:solidFill>
              </a:rPr>
              <a:t>.</a:t>
            </a:r>
          </a:p>
          <a:p>
            <a:pPr lvl="1" indent="-228600">
              <a:spcAft>
                <a:spcPts val="600"/>
              </a:spcAft>
              <a:buFont typeface="Wingdings" panose="05000000000000000000" pitchFamily="2" charset="2"/>
              <a:buChar char="§"/>
              <a:defRPr/>
            </a:pPr>
            <a:endParaRPr lang="en-US" kern="0" dirty="0">
              <a:solidFill>
                <a:sysClr val="windowText" lastClr="000000"/>
              </a:solidFill>
            </a:endParaRPr>
          </a:p>
          <a:p>
            <a:pPr lvl="1" indent="-228600">
              <a:spcAft>
                <a:spcPts val="600"/>
              </a:spcAft>
              <a:buFont typeface="Wingdings" panose="05000000000000000000" pitchFamily="2" charset="2"/>
              <a:buChar char="§"/>
              <a:defRPr/>
            </a:pPr>
            <a:r>
              <a:rPr lang="en-US" kern="0" dirty="0">
                <a:solidFill>
                  <a:sysClr val="windowText" lastClr="000000"/>
                </a:solidFill>
              </a:rPr>
              <a:t>Most modern instruments can switch between modes. Simpler diffractometers (“tabletops”) usually run only Bragg-Brentano</a:t>
            </a:r>
          </a:p>
          <a:p>
            <a:pPr lvl="1" indent="-228600">
              <a:spcAft>
                <a:spcPts val="600"/>
              </a:spcAft>
              <a:buFont typeface="Wingdings" panose="05000000000000000000" pitchFamily="2" charset="2"/>
              <a:buChar char="§"/>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p:txBody>
      </p:sp>
    </p:spTree>
    <p:extLst>
      <p:ext uri="{BB962C8B-B14F-4D97-AF65-F5344CB8AC3E}">
        <p14:creationId xmlns:p14="http://schemas.microsoft.com/office/powerpoint/2010/main" val="2966618877"/>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220605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Powder Diffraction</a:t>
            </a:r>
          </a:p>
        </p:txBody>
      </p:sp>
      <p:sp>
        <p:nvSpPr>
          <p:cNvPr id="4" name="TextBox 3"/>
          <p:cNvSpPr txBox="1"/>
          <p:nvPr/>
        </p:nvSpPr>
        <p:spPr>
          <a:xfrm>
            <a:off x="457200" y="1807570"/>
            <a:ext cx="4105145" cy="3724096"/>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Types of instrumentation </a:t>
            </a: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lvl="1" indent="-228600">
              <a:buFont typeface="Wingdings" panose="05000000000000000000" pitchFamily="2" charset="2"/>
              <a:buChar char="§"/>
              <a:defRPr/>
            </a:pPr>
            <a:endParaRPr lang="en-US" kern="0" dirty="0">
              <a:solidFill>
                <a:sysClr val="windowText" lastClr="000000"/>
              </a:solidFill>
            </a:endParaRPr>
          </a:p>
          <a:p>
            <a:pPr lvl="1" indent="-228600">
              <a:spcAft>
                <a:spcPts val="600"/>
              </a:spcAft>
              <a:buFont typeface="Wingdings" panose="05000000000000000000" pitchFamily="2" charset="2"/>
              <a:buChar char="§"/>
              <a:defRPr/>
            </a:pPr>
            <a:r>
              <a:rPr lang="en-US" b="1" kern="0" dirty="0">
                <a:solidFill>
                  <a:sysClr val="windowText" lastClr="000000"/>
                </a:solidFill>
              </a:rPr>
              <a:t>Typical Bragg Brentano (focusing) </a:t>
            </a:r>
            <a:r>
              <a:rPr lang="en-US" kern="0" dirty="0">
                <a:solidFill>
                  <a:sysClr val="windowText" lastClr="000000"/>
                </a:solidFill>
              </a:rPr>
              <a:t>geometry</a:t>
            </a:r>
          </a:p>
          <a:p>
            <a:pPr lvl="1" indent="-228600">
              <a:spcAft>
                <a:spcPts val="600"/>
              </a:spcAft>
              <a:buFont typeface="Wingdings" panose="05000000000000000000" pitchFamily="2" charset="2"/>
              <a:buChar char="§"/>
              <a:defRPr/>
            </a:pPr>
            <a:endParaRPr lang="en-US" kern="0" dirty="0">
              <a:solidFill>
                <a:sysClr val="windowText" lastClr="000000"/>
              </a:solidFill>
            </a:endParaRPr>
          </a:p>
          <a:p>
            <a:pPr lvl="1">
              <a:spcAft>
                <a:spcPts val="600"/>
              </a:spcAft>
              <a:defRPr/>
            </a:pPr>
            <a:r>
              <a:rPr lang="en-US" kern="0" dirty="0">
                <a:solidFill>
                  <a:sysClr val="windowText" lastClr="000000"/>
                </a:solidFill>
              </a:rPr>
              <a:t>(simple type without </a:t>
            </a:r>
          </a:p>
          <a:p>
            <a:pPr lvl="1">
              <a:spcAft>
                <a:spcPts val="600"/>
              </a:spcAft>
              <a:defRPr/>
            </a:pPr>
            <a:r>
              <a:rPr lang="en-US" kern="0" dirty="0">
                <a:solidFill>
                  <a:sysClr val="windowText" lastClr="000000"/>
                </a:solidFill>
              </a:rPr>
              <a:t>monochromator). </a:t>
            </a:r>
          </a:p>
          <a:p>
            <a:pPr marL="0" lvl="1">
              <a:buFont typeface="Wingdings" pitchFamily="2" charset="2"/>
              <a:buChar char="v"/>
              <a:defRPr/>
            </a:pPr>
            <a:endParaRPr lang="en-US" kern="0" dirty="0">
              <a:solidFill>
                <a:sysClr val="windowText" lastClr="000000"/>
              </a:solidFill>
            </a:endParaRPr>
          </a:p>
        </p:txBody>
      </p:sp>
      <p:pic>
        <p:nvPicPr>
          <p:cNvPr id="6" name="Picture 5" descr="Diagram&#10;&#10;Description automatically generated">
            <a:extLst>
              <a:ext uri="{FF2B5EF4-FFF2-40B4-BE49-F238E27FC236}">
                <a16:creationId xmlns:a16="http://schemas.microsoft.com/office/drawing/2014/main" id="{C922B932-98F9-092A-4059-028F06D9EB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1635" y="1981200"/>
            <a:ext cx="3975165" cy="4109619"/>
          </a:xfrm>
          <a:prstGeom prst="rect">
            <a:avLst/>
          </a:prstGeom>
        </p:spPr>
      </p:pic>
    </p:spTree>
    <p:extLst>
      <p:ext uri="{BB962C8B-B14F-4D97-AF65-F5344CB8AC3E}">
        <p14:creationId xmlns:p14="http://schemas.microsoft.com/office/powerpoint/2010/main" val="1517779209"/>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1338560"/>
            <a:ext cx="5587267" cy="5519440"/>
          </a:xfrm>
          <a:prstGeom prst="rect">
            <a:avLst/>
          </a:prstGeom>
        </p:spPr>
      </p:pic>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220605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Powder Diffraction</a:t>
            </a:r>
          </a:p>
        </p:txBody>
      </p:sp>
      <p:sp>
        <p:nvSpPr>
          <p:cNvPr id="4" name="TextBox 3"/>
          <p:cNvSpPr txBox="1"/>
          <p:nvPr/>
        </p:nvSpPr>
        <p:spPr>
          <a:xfrm>
            <a:off x="457201" y="1807570"/>
            <a:ext cx="3810000" cy="3647152"/>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Types of instrumentation </a:t>
            </a: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lvl="1" indent="-228600">
              <a:buFont typeface="Wingdings" panose="05000000000000000000" pitchFamily="2" charset="2"/>
              <a:buChar char="§"/>
              <a:defRPr/>
            </a:pPr>
            <a:endParaRPr lang="en-US" kern="0" dirty="0">
              <a:solidFill>
                <a:sysClr val="windowText" lastClr="000000"/>
              </a:solidFill>
            </a:endParaRPr>
          </a:p>
          <a:p>
            <a:pPr lvl="1" indent="-228600">
              <a:spcAft>
                <a:spcPts val="600"/>
              </a:spcAft>
              <a:buFont typeface="Wingdings" panose="05000000000000000000" pitchFamily="2" charset="2"/>
              <a:buChar char="§"/>
              <a:defRPr/>
            </a:pPr>
            <a:r>
              <a:rPr lang="en-US" b="1" kern="0" dirty="0">
                <a:solidFill>
                  <a:sysClr val="windowText" lastClr="000000"/>
                </a:solidFill>
              </a:rPr>
              <a:t>Typical Bragg Brentano (focusing) </a:t>
            </a:r>
            <a:r>
              <a:rPr lang="en-US" kern="0" dirty="0">
                <a:solidFill>
                  <a:sysClr val="windowText" lastClr="000000"/>
                </a:solidFill>
              </a:rPr>
              <a:t>geometry</a:t>
            </a:r>
          </a:p>
          <a:p>
            <a:pPr lvl="1" indent="-228600">
              <a:spcAft>
                <a:spcPts val="600"/>
              </a:spcAft>
              <a:buFont typeface="Wingdings" panose="05000000000000000000" pitchFamily="2" charset="2"/>
              <a:buChar char="§"/>
              <a:defRPr/>
            </a:pPr>
            <a:endParaRPr lang="en-US" kern="0" dirty="0">
              <a:solidFill>
                <a:sysClr val="windowText" lastClr="000000"/>
              </a:solidFill>
            </a:endParaRPr>
          </a:p>
          <a:p>
            <a:pPr lvl="1">
              <a:spcAft>
                <a:spcPts val="600"/>
              </a:spcAft>
              <a:defRPr/>
            </a:pPr>
            <a:r>
              <a:rPr lang="en-US" kern="0" dirty="0">
                <a:solidFill>
                  <a:sysClr val="windowText" lastClr="000000"/>
                </a:solidFill>
              </a:rPr>
              <a:t>(advanced type with monochromator). </a:t>
            </a:r>
          </a:p>
          <a:p>
            <a:pPr marL="0" lvl="1">
              <a:buFont typeface="Wingdings" pitchFamily="2" charset="2"/>
              <a:buChar char="v"/>
              <a:defRPr/>
            </a:pPr>
            <a:endParaRPr lang="en-US" kern="0" dirty="0">
              <a:solidFill>
                <a:sysClr val="windowText" lastClr="000000"/>
              </a:solidFill>
            </a:endParaRPr>
          </a:p>
        </p:txBody>
      </p:sp>
    </p:spTree>
    <p:extLst>
      <p:ext uri="{BB962C8B-B14F-4D97-AF65-F5344CB8AC3E}">
        <p14:creationId xmlns:p14="http://schemas.microsoft.com/office/powerpoint/2010/main" val="1491060512"/>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9894" y="1805225"/>
            <a:ext cx="5615506" cy="4728847"/>
          </a:xfrm>
          <a:prstGeom prst="rect">
            <a:avLst/>
          </a:prstGeom>
        </p:spPr>
      </p:pic>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220605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Powder Diffraction</a:t>
            </a:r>
          </a:p>
        </p:txBody>
      </p:sp>
      <p:sp>
        <p:nvSpPr>
          <p:cNvPr id="4" name="TextBox 3"/>
          <p:cNvSpPr txBox="1"/>
          <p:nvPr/>
        </p:nvSpPr>
        <p:spPr>
          <a:xfrm>
            <a:off x="304800" y="1807570"/>
            <a:ext cx="3505199" cy="2939266"/>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a:t>
            </a:r>
            <a:r>
              <a:rPr lang="en-US" b="1" kern="0" dirty="0">
                <a:solidFill>
                  <a:sysClr val="windowText" lastClr="000000"/>
                </a:solidFill>
              </a:rPr>
              <a:t>Debye </a:t>
            </a:r>
            <a:r>
              <a:rPr lang="en-US" b="1" kern="0" dirty="0" err="1">
                <a:solidFill>
                  <a:sysClr val="windowText" lastClr="000000"/>
                </a:solidFill>
              </a:rPr>
              <a:t>Scherrer</a:t>
            </a:r>
            <a:r>
              <a:rPr lang="en-US" b="1" kern="0" dirty="0">
                <a:solidFill>
                  <a:sysClr val="windowText" lastClr="000000"/>
                </a:solidFill>
              </a:rPr>
              <a:t> Camera</a:t>
            </a: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lvl="1" indent="-228600">
              <a:buFont typeface="Wingdings" panose="05000000000000000000" pitchFamily="2" charset="2"/>
              <a:buChar char="§"/>
              <a:defRPr/>
            </a:pPr>
            <a:endParaRPr lang="en-US" kern="0" dirty="0">
              <a:solidFill>
                <a:sysClr val="windowText" lastClr="000000"/>
              </a:solidFill>
            </a:endParaRPr>
          </a:p>
          <a:p>
            <a:pPr lvl="1" indent="-228600">
              <a:spcAft>
                <a:spcPts val="600"/>
              </a:spcAft>
              <a:buFont typeface="Wingdings" panose="05000000000000000000" pitchFamily="2" charset="2"/>
              <a:buChar char="§"/>
              <a:defRPr/>
            </a:pPr>
            <a:r>
              <a:rPr lang="en-US" kern="0" dirty="0">
                <a:solidFill>
                  <a:sysClr val="windowText" lastClr="000000"/>
                </a:solidFill>
              </a:rPr>
              <a:t>Film based, oldest type of powder diffractometer with Debye </a:t>
            </a:r>
            <a:r>
              <a:rPr lang="en-US" kern="0" dirty="0" err="1">
                <a:solidFill>
                  <a:sysClr val="windowText" lastClr="000000"/>
                </a:solidFill>
              </a:rPr>
              <a:t>Scherrer</a:t>
            </a:r>
            <a:r>
              <a:rPr lang="en-US" kern="0" dirty="0">
                <a:solidFill>
                  <a:sysClr val="windowText" lastClr="000000"/>
                </a:solidFill>
              </a:rPr>
              <a:t> geometry </a:t>
            </a:r>
          </a:p>
          <a:p>
            <a:pPr marL="0" lvl="1">
              <a:buFont typeface="Wingdings" pitchFamily="2" charset="2"/>
              <a:buChar char="v"/>
              <a:defRPr/>
            </a:pPr>
            <a:endParaRPr lang="en-US" kern="0" dirty="0">
              <a:solidFill>
                <a:sysClr val="windowText" lastClr="000000"/>
              </a:solidFill>
            </a:endParaRPr>
          </a:p>
        </p:txBody>
      </p:sp>
      <p:sp>
        <p:nvSpPr>
          <p:cNvPr id="2" name="TextBox 1"/>
          <p:cNvSpPr txBox="1"/>
          <p:nvPr/>
        </p:nvSpPr>
        <p:spPr>
          <a:xfrm>
            <a:off x="457200" y="6349406"/>
            <a:ext cx="5475858" cy="307777"/>
          </a:xfrm>
          <a:prstGeom prst="rect">
            <a:avLst/>
          </a:prstGeom>
          <a:noFill/>
        </p:spPr>
        <p:txBody>
          <a:bodyPr wrap="none" rtlCol="0">
            <a:spAutoFit/>
          </a:bodyPr>
          <a:lstStyle/>
          <a:p>
            <a:r>
              <a:rPr lang="en-US" sz="1400" dirty="0"/>
              <a:t>http://www.slideshare.net/praying1/972-b3102005-diffraction-direction</a:t>
            </a:r>
          </a:p>
        </p:txBody>
      </p:sp>
    </p:spTree>
    <p:extLst>
      <p:ext uri="{BB962C8B-B14F-4D97-AF65-F5344CB8AC3E}">
        <p14:creationId xmlns:p14="http://schemas.microsoft.com/office/powerpoint/2010/main" val="340045367"/>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0000">
            <a:off x="2556040" y="1905000"/>
            <a:ext cx="6503345" cy="4805569"/>
          </a:xfrm>
          <a:prstGeom prst="rect">
            <a:avLst/>
          </a:prstGeom>
        </p:spPr>
      </p:pic>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220605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Powder Diffraction</a:t>
            </a:r>
          </a:p>
        </p:txBody>
      </p:sp>
      <p:sp>
        <p:nvSpPr>
          <p:cNvPr id="4" name="TextBox 3"/>
          <p:cNvSpPr txBox="1"/>
          <p:nvPr/>
        </p:nvSpPr>
        <p:spPr>
          <a:xfrm>
            <a:off x="228600" y="1807570"/>
            <a:ext cx="3505199" cy="1754326"/>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a:t>
            </a:r>
            <a:r>
              <a:rPr lang="en-US" b="1" kern="0" dirty="0">
                <a:solidFill>
                  <a:sysClr val="windowText" lastClr="000000"/>
                </a:solidFill>
              </a:rPr>
              <a:t>Debye </a:t>
            </a:r>
            <a:r>
              <a:rPr lang="en-US" b="1" kern="0" dirty="0" err="1">
                <a:solidFill>
                  <a:sysClr val="windowText" lastClr="000000"/>
                </a:solidFill>
              </a:rPr>
              <a:t>Scherrer</a:t>
            </a:r>
            <a:r>
              <a:rPr lang="en-US" b="1" kern="0" dirty="0">
                <a:solidFill>
                  <a:sysClr val="windowText" lastClr="000000"/>
                </a:solidFill>
              </a:rPr>
              <a:t> Camera (cont’d)</a:t>
            </a: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p:txBody>
      </p:sp>
    </p:spTree>
    <p:extLst>
      <p:ext uri="{BB962C8B-B14F-4D97-AF65-F5344CB8AC3E}">
        <p14:creationId xmlns:p14="http://schemas.microsoft.com/office/powerpoint/2010/main" val="3124713688"/>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220605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Powder Diffraction</a:t>
            </a:r>
          </a:p>
        </p:txBody>
      </p:sp>
      <p:sp>
        <p:nvSpPr>
          <p:cNvPr id="4" name="TextBox 3"/>
          <p:cNvSpPr txBox="1"/>
          <p:nvPr/>
        </p:nvSpPr>
        <p:spPr>
          <a:xfrm>
            <a:off x="228600" y="1807570"/>
            <a:ext cx="5486400" cy="2031325"/>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a:t>
            </a:r>
            <a:r>
              <a:rPr lang="en-US" b="1" kern="0" dirty="0">
                <a:solidFill>
                  <a:sysClr val="windowText" lastClr="000000"/>
                </a:solidFill>
              </a:rPr>
              <a:t>Debye </a:t>
            </a:r>
            <a:r>
              <a:rPr lang="en-US" b="1" kern="0" dirty="0" err="1">
                <a:solidFill>
                  <a:sysClr val="windowText" lastClr="000000"/>
                </a:solidFill>
              </a:rPr>
              <a:t>Scherrer</a:t>
            </a:r>
            <a:r>
              <a:rPr lang="en-US" b="1" kern="0" dirty="0">
                <a:solidFill>
                  <a:sysClr val="windowText" lastClr="000000"/>
                </a:solidFill>
              </a:rPr>
              <a:t> Diffractometer, not so different from an old film camera …</a:t>
            </a: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p:txBody>
      </p:sp>
      <p:pic>
        <p:nvPicPr>
          <p:cNvPr id="5122" name="Picture 2" descr="Image result for debye scherrer meth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723" y="3352800"/>
            <a:ext cx="8702478" cy="3494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569264"/>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533400" y="914400"/>
            <a:ext cx="220605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Powder Diffraction</a:t>
            </a:r>
          </a:p>
        </p:txBody>
      </p:sp>
      <p:sp>
        <p:nvSpPr>
          <p:cNvPr id="4" name="TextBox 3"/>
          <p:cNvSpPr txBox="1"/>
          <p:nvPr/>
        </p:nvSpPr>
        <p:spPr>
          <a:xfrm>
            <a:off x="234068" y="1219200"/>
            <a:ext cx="8757532" cy="5401479"/>
          </a:xfrm>
          <a:prstGeom prst="rect">
            <a:avLst/>
          </a:prstGeom>
          <a:noFill/>
        </p:spPr>
        <p:txBody>
          <a:bodyPr wrap="square" rtlCol="0">
            <a:spAutoFit/>
          </a:bodyPr>
          <a:lstStyle/>
          <a:p>
            <a:pPr marL="0" lvl="1">
              <a:buFont typeface="Wingdings" pitchFamily="2" charset="2"/>
              <a:buChar char="v"/>
              <a:defRPr/>
            </a:pPr>
            <a:r>
              <a:rPr lang="en-US" sz="1500" kern="0" dirty="0">
                <a:solidFill>
                  <a:sysClr val="windowText" lastClr="000000"/>
                </a:solidFill>
              </a:rPr>
              <a:t> </a:t>
            </a:r>
            <a:r>
              <a:rPr lang="en-US" sz="1500" b="1" kern="0" dirty="0">
                <a:solidFill>
                  <a:sysClr val="windowText" lastClr="000000"/>
                </a:solidFill>
              </a:rPr>
              <a:t>Debye </a:t>
            </a:r>
            <a:r>
              <a:rPr lang="en-US" sz="1500" b="1" kern="0" dirty="0" err="1">
                <a:solidFill>
                  <a:sysClr val="windowText" lastClr="000000"/>
                </a:solidFill>
              </a:rPr>
              <a:t>Scherrer</a:t>
            </a:r>
            <a:r>
              <a:rPr lang="en-US" sz="1500" b="1" kern="0" dirty="0">
                <a:solidFill>
                  <a:sysClr val="windowText" lastClr="000000"/>
                </a:solidFill>
              </a:rPr>
              <a:t> and Bragg Brentano Geometry: which to use for powders</a:t>
            </a:r>
          </a:p>
          <a:p>
            <a:pPr marL="0" lvl="1">
              <a:buFont typeface="Wingdings" pitchFamily="2" charset="2"/>
              <a:buChar char="v"/>
              <a:defRPr/>
            </a:pPr>
            <a:endParaRPr lang="en-US" sz="1500" b="1" kern="0" dirty="0">
              <a:solidFill>
                <a:sysClr val="windowText" lastClr="000000"/>
              </a:solidFill>
            </a:endParaRPr>
          </a:p>
          <a:p>
            <a:pPr marL="0" lvl="1">
              <a:buFont typeface="Wingdings" pitchFamily="2" charset="2"/>
              <a:buChar char="v"/>
              <a:defRPr/>
            </a:pPr>
            <a:r>
              <a:rPr lang="en-US" sz="1500" b="1" kern="0" dirty="0">
                <a:solidFill>
                  <a:sysClr val="windowText" lastClr="000000"/>
                </a:solidFill>
              </a:rPr>
              <a:t>Bragg Brentano (focusing beam, reflection mode): </a:t>
            </a:r>
          </a:p>
          <a:p>
            <a:pPr marL="342900" lvl="1" indent="-342900">
              <a:defRPr/>
            </a:pPr>
            <a:r>
              <a:rPr lang="en-US" sz="1500" kern="0" dirty="0">
                <a:solidFill>
                  <a:sysClr val="windowText" lastClr="000000"/>
                </a:solidFill>
                <a:sym typeface="Symbol" panose="05050102010706020507" pitchFamily="18" charset="2"/>
              </a:rPr>
              <a:t>	</a:t>
            </a:r>
            <a:r>
              <a:rPr lang="en-US" sz="1500" kern="0" dirty="0">
                <a:solidFill>
                  <a:sysClr val="windowText" lastClr="000000"/>
                </a:solidFill>
              </a:rPr>
              <a:t>Covered sample size can be much larger, much more signal</a:t>
            </a:r>
          </a:p>
          <a:p>
            <a:pPr marL="342900" lvl="1" indent="-342900">
              <a:defRPr/>
            </a:pPr>
            <a:r>
              <a:rPr lang="en-US" sz="1500" kern="0" dirty="0">
                <a:solidFill>
                  <a:sysClr val="windowText" lastClr="000000"/>
                </a:solidFill>
                <a:sym typeface="Webdings" panose="05030102010509060703" pitchFamily="18" charset="2"/>
              </a:rPr>
              <a:t>	</a:t>
            </a:r>
            <a:r>
              <a:rPr lang="en-US" sz="1500" kern="0" dirty="0">
                <a:solidFill>
                  <a:sysClr val="windowText" lastClr="000000"/>
                </a:solidFill>
              </a:rPr>
              <a:t>Not ideal for small amounts of sample (background from sample holder, </a:t>
            </a:r>
            <a:r>
              <a:rPr lang="en-US" sz="1500" kern="0" dirty="0" err="1">
                <a:solidFill>
                  <a:sysClr val="windowText" lastClr="000000"/>
                </a:solidFill>
              </a:rPr>
              <a:t>etc</a:t>
            </a:r>
            <a:r>
              <a:rPr lang="en-US" sz="1500" kern="0" dirty="0">
                <a:solidFill>
                  <a:sysClr val="windowText" lastClr="000000"/>
                </a:solidFill>
              </a:rPr>
              <a:t>)</a:t>
            </a:r>
          </a:p>
          <a:p>
            <a:pPr marL="342900" lvl="1" indent="-342900">
              <a:defRPr/>
            </a:pPr>
            <a:r>
              <a:rPr lang="en-US" sz="1500" kern="0" dirty="0">
                <a:solidFill>
                  <a:sysClr val="windowText" lastClr="000000"/>
                </a:solidFill>
                <a:sym typeface="Symbol" panose="05050102010706020507" pitchFamily="18" charset="2"/>
              </a:rPr>
              <a:t>	</a:t>
            </a:r>
            <a:r>
              <a:rPr lang="en-US" sz="1500" kern="0" dirty="0">
                <a:solidFill>
                  <a:sysClr val="windowText" lastClr="000000"/>
                </a:solidFill>
              </a:rPr>
              <a:t>Sample packing is quite easy</a:t>
            </a:r>
          </a:p>
          <a:p>
            <a:pPr marL="342900" lvl="1" indent="-342900">
              <a:defRPr/>
            </a:pPr>
            <a:r>
              <a:rPr lang="en-US" sz="1500" kern="0" dirty="0">
                <a:solidFill>
                  <a:sysClr val="windowText" lastClr="000000"/>
                </a:solidFill>
                <a:sym typeface="Webdings" panose="05030102010509060703" pitchFamily="18" charset="2"/>
              </a:rPr>
              <a:t>	</a:t>
            </a:r>
            <a:r>
              <a:rPr lang="en-US" sz="1500" kern="0" dirty="0">
                <a:solidFill>
                  <a:sysClr val="windowText" lastClr="000000"/>
                </a:solidFill>
              </a:rPr>
              <a:t>Sample is packed: preferred orientation possible</a:t>
            </a:r>
          </a:p>
          <a:p>
            <a:pPr marL="342900" lvl="1" indent="-342900">
              <a:defRPr/>
            </a:pPr>
            <a:r>
              <a:rPr lang="en-US" sz="1500" kern="0" dirty="0">
                <a:solidFill>
                  <a:sysClr val="windowText" lastClr="000000"/>
                </a:solidFill>
                <a:sym typeface="Webdings" panose="05030102010509060703" pitchFamily="18" charset="2"/>
              </a:rPr>
              <a:t>	</a:t>
            </a:r>
            <a:r>
              <a:rPr lang="en-US" sz="1500" kern="0" dirty="0">
                <a:solidFill>
                  <a:sysClr val="windowText" lastClr="000000"/>
                </a:solidFill>
              </a:rPr>
              <a:t>Selection of slit sizes </a:t>
            </a:r>
            <a:r>
              <a:rPr lang="en-US" sz="1500" kern="0" dirty="0" err="1">
                <a:solidFill>
                  <a:sysClr val="windowText" lastClr="000000"/>
                </a:solidFill>
              </a:rPr>
              <a:t>etc</a:t>
            </a:r>
            <a:r>
              <a:rPr lang="en-US" sz="1500" kern="0" dirty="0">
                <a:solidFill>
                  <a:sysClr val="windowText" lastClr="000000"/>
                </a:solidFill>
              </a:rPr>
              <a:t> is more involved, more knowledge needed for good data</a:t>
            </a:r>
          </a:p>
          <a:p>
            <a:pPr marL="342900" lvl="1" indent="-342900">
              <a:defRPr/>
            </a:pPr>
            <a:r>
              <a:rPr lang="en-US" sz="1500" kern="0" dirty="0">
                <a:solidFill>
                  <a:sysClr val="windowText" lastClr="000000"/>
                </a:solidFill>
                <a:sym typeface="Symbol" panose="05050102010706020507" pitchFamily="18" charset="2"/>
              </a:rPr>
              <a:t>	</a:t>
            </a:r>
            <a:r>
              <a:rPr lang="en-US" sz="1500" kern="0" dirty="0">
                <a:solidFill>
                  <a:sysClr val="windowText" lastClr="000000"/>
                </a:solidFill>
              </a:rPr>
              <a:t>Beam much larger. Sample alignment very easy and fast, and quite forgiving</a:t>
            </a:r>
          </a:p>
          <a:p>
            <a:pPr marL="342900" lvl="1" indent="-342900">
              <a:defRPr/>
            </a:pPr>
            <a:r>
              <a:rPr lang="en-US" sz="1500" kern="0" dirty="0">
                <a:solidFill>
                  <a:sysClr val="windowText" lastClr="000000"/>
                </a:solidFill>
                <a:sym typeface="Symbol" panose="05050102010706020507" pitchFamily="18" charset="2"/>
              </a:rPr>
              <a:t>	</a:t>
            </a:r>
            <a:r>
              <a:rPr lang="en-US" sz="1500" kern="0" dirty="0">
                <a:solidFill>
                  <a:sysClr val="windowText" lastClr="000000"/>
                </a:solidFill>
              </a:rPr>
              <a:t>Beam refocused into a point at detector. No peak broadening from beam width.</a:t>
            </a:r>
          </a:p>
          <a:p>
            <a:pPr marL="0" lvl="1">
              <a:defRPr/>
            </a:pPr>
            <a:endParaRPr lang="en-US" sz="1500" kern="0" dirty="0">
              <a:solidFill>
                <a:sysClr val="windowText" lastClr="000000"/>
              </a:solidFill>
            </a:endParaRPr>
          </a:p>
          <a:p>
            <a:pPr marL="0" lvl="1">
              <a:defRPr/>
            </a:pPr>
            <a:r>
              <a:rPr lang="en-US" sz="1500" kern="0" dirty="0">
                <a:solidFill>
                  <a:sysClr val="windowText" lastClr="000000"/>
                </a:solidFill>
              </a:rPr>
              <a:t>The most common method used in a </a:t>
            </a:r>
            <a:r>
              <a:rPr lang="en-US" sz="1500" b="1" kern="0" dirty="0">
                <a:solidFill>
                  <a:sysClr val="windowText" lastClr="000000"/>
                </a:solidFill>
              </a:rPr>
              <a:t>laboratory setting</a:t>
            </a:r>
            <a:r>
              <a:rPr lang="en-US" sz="1500" kern="0" dirty="0">
                <a:solidFill>
                  <a:sysClr val="windowText" lastClr="000000"/>
                </a:solidFill>
              </a:rPr>
              <a:t> and for metal and ceramic samples</a:t>
            </a:r>
          </a:p>
          <a:p>
            <a:pPr marL="0" lvl="1">
              <a:buFont typeface="Wingdings" pitchFamily="2" charset="2"/>
              <a:buChar char="v"/>
              <a:defRPr/>
            </a:pPr>
            <a:endParaRPr lang="en-US" sz="1500" b="1" kern="0" dirty="0">
              <a:solidFill>
                <a:sysClr val="windowText" lastClr="000000"/>
              </a:solidFill>
            </a:endParaRPr>
          </a:p>
          <a:p>
            <a:pPr marL="0" lvl="1">
              <a:buFont typeface="Wingdings" pitchFamily="2" charset="2"/>
              <a:buChar char="v"/>
              <a:defRPr/>
            </a:pPr>
            <a:r>
              <a:rPr lang="en-US" sz="1500" b="1" kern="0" dirty="0">
                <a:solidFill>
                  <a:sysClr val="windowText" lastClr="000000"/>
                </a:solidFill>
              </a:rPr>
              <a:t>Debye Scherrer (parallel beam, capillary mode)</a:t>
            </a:r>
          </a:p>
          <a:p>
            <a:pPr marL="342900" lvl="1" indent="-342900">
              <a:defRPr/>
            </a:pPr>
            <a:r>
              <a:rPr lang="en-US" sz="1500" kern="0" dirty="0">
                <a:solidFill>
                  <a:sysClr val="windowText" lastClr="000000"/>
                </a:solidFill>
                <a:sym typeface="Webdings" panose="05030102010509060703" pitchFamily="18" charset="2"/>
              </a:rPr>
              <a:t>	</a:t>
            </a:r>
            <a:r>
              <a:rPr lang="en-US" sz="1500" kern="0" dirty="0">
                <a:solidFill>
                  <a:sysClr val="windowText" lastClr="000000"/>
                </a:solidFill>
              </a:rPr>
              <a:t>Sample packing difficult, especially for sticky and electrostatically loaded samples</a:t>
            </a:r>
          </a:p>
          <a:p>
            <a:pPr marL="342900" lvl="1" indent="-342900">
              <a:defRPr/>
            </a:pPr>
            <a:r>
              <a:rPr lang="en-US" sz="1500" kern="0" dirty="0">
                <a:solidFill>
                  <a:sysClr val="windowText" lastClr="000000"/>
                </a:solidFill>
                <a:sym typeface="Symbol" panose="05050102010706020507" pitchFamily="18" charset="2"/>
              </a:rPr>
              <a:t>	</a:t>
            </a:r>
            <a:r>
              <a:rPr lang="en-US" sz="1500" kern="0" dirty="0">
                <a:solidFill>
                  <a:sysClr val="windowText" lastClr="000000"/>
                </a:solidFill>
              </a:rPr>
              <a:t>Preferred orientation less of a problem</a:t>
            </a:r>
          </a:p>
          <a:p>
            <a:pPr marL="342900" lvl="1" indent="-342900">
              <a:defRPr/>
            </a:pPr>
            <a:r>
              <a:rPr lang="en-US" sz="1500" kern="0" dirty="0">
                <a:solidFill>
                  <a:sysClr val="windowText" lastClr="000000"/>
                </a:solidFill>
                <a:sym typeface="Webdings" panose="05030102010509060703" pitchFamily="18" charset="2"/>
              </a:rPr>
              <a:t>	</a:t>
            </a:r>
            <a:r>
              <a:rPr lang="en-US" sz="1500" kern="0" dirty="0">
                <a:solidFill>
                  <a:sysClr val="windowText" lastClr="000000"/>
                </a:solidFill>
              </a:rPr>
              <a:t>Sample centering requires skill and takes time. </a:t>
            </a:r>
          </a:p>
          <a:p>
            <a:pPr marL="342900" lvl="1" indent="-342900">
              <a:defRPr/>
            </a:pPr>
            <a:r>
              <a:rPr lang="en-US" sz="1500" kern="0" dirty="0">
                <a:solidFill>
                  <a:sysClr val="windowText" lastClr="000000"/>
                </a:solidFill>
                <a:sym typeface="Symbol" panose="05050102010706020507" pitchFamily="18" charset="2"/>
              </a:rPr>
              <a:t>	</a:t>
            </a:r>
            <a:r>
              <a:rPr lang="en-US" sz="1500" kern="0" dirty="0">
                <a:solidFill>
                  <a:sysClr val="windowText" lastClr="000000"/>
                </a:solidFill>
              </a:rPr>
              <a:t>Can handle very little sample</a:t>
            </a:r>
          </a:p>
          <a:p>
            <a:pPr marL="342900" lvl="1" indent="-342900">
              <a:defRPr/>
            </a:pPr>
            <a:r>
              <a:rPr lang="en-US" sz="1500" kern="0" dirty="0">
                <a:solidFill>
                  <a:sysClr val="windowText" lastClr="000000"/>
                </a:solidFill>
                <a:sym typeface="Symbol" panose="05050102010706020507" pitchFamily="18" charset="2"/>
              </a:rPr>
              <a:t>	</a:t>
            </a:r>
            <a:r>
              <a:rPr lang="en-US" sz="1500" kern="0" dirty="0">
                <a:solidFill>
                  <a:sysClr val="windowText" lastClr="000000"/>
                </a:solidFill>
              </a:rPr>
              <a:t>Usually no change of slit sizes needed </a:t>
            </a:r>
          </a:p>
          <a:p>
            <a:pPr marL="342900" lvl="1" indent="-342900">
              <a:defRPr/>
            </a:pPr>
            <a:r>
              <a:rPr lang="en-US" sz="1500" kern="0" dirty="0">
                <a:solidFill>
                  <a:sysClr val="windowText" lastClr="000000"/>
                </a:solidFill>
                <a:sym typeface="Webdings" panose="05030102010509060703" pitchFamily="18" charset="2"/>
              </a:rPr>
              <a:t> </a:t>
            </a:r>
            <a:r>
              <a:rPr lang="en-US" sz="1500" kern="0" dirty="0">
                <a:solidFill>
                  <a:sysClr val="windowText" lastClr="000000"/>
                </a:solidFill>
                <a:sym typeface="Symbol" panose="05050102010706020507" pitchFamily="18" charset="2"/>
              </a:rPr>
              <a:t>	Beam w</a:t>
            </a:r>
            <a:r>
              <a:rPr lang="en-US" sz="1500" kern="0" dirty="0">
                <a:solidFill>
                  <a:sysClr val="windowText" lastClr="000000"/>
                </a:solidFill>
              </a:rPr>
              <a:t>idth determines peak broadening (unless complicated optics </a:t>
            </a:r>
            <a:r>
              <a:rPr lang="en-US" sz="1500" kern="0" dirty="0" err="1">
                <a:solidFill>
                  <a:sysClr val="windowText" lastClr="000000"/>
                </a:solidFill>
              </a:rPr>
              <a:t>areused</a:t>
            </a:r>
            <a:r>
              <a:rPr lang="en-US" sz="1500" kern="0" dirty="0">
                <a:solidFill>
                  <a:sysClr val="windowText" lastClr="000000"/>
                </a:solidFill>
              </a:rPr>
              <a:t>)</a:t>
            </a:r>
          </a:p>
          <a:p>
            <a:pPr marL="0" lvl="1">
              <a:defRPr/>
            </a:pPr>
            <a:endParaRPr lang="en-US" sz="1500" kern="0" dirty="0">
              <a:solidFill>
                <a:sysClr val="windowText" lastClr="000000"/>
              </a:solidFill>
            </a:endParaRPr>
          </a:p>
          <a:p>
            <a:pPr marL="0" lvl="1">
              <a:defRPr/>
            </a:pPr>
            <a:r>
              <a:rPr lang="en-US" sz="1500" kern="0" dirty="0">
                <a:solidFill>
                  <a:sysClr val="windowText" lastClr="000000"/>
                </a:solidFill>
              </a:rPr>
              <a:t>Often used for very high-quality datasets of </a:t>
            </a:r>
            <a:r>
              <a:rPr lang="en-US" sz="1500" b="1" kern="0" dirty="0">
                <a:solidFill>
                  <a:sysClr val="windowText" lastClr="000000"/>
                </a:solidFill>
              </a:rPr>
              <a:t>organic samples</a:t>
            </a:r>
            <a:r>
              <a:rPr lang="en-US" sz="1500" kern="0" dirty="0">
                <a:solidFill>
                  <a:sysClr val="windowText" lastClr="000000"/>
                </a:solidFill>
              </a:rPr>
              <a:t> at a </a:t>
            </a:r>
            <a:r>
              <a:rPr lang="en-US" sz="1500" b="1" kern="0" dirty="0">
                <a:solidFill>
                  <a:sysClr val="windowText" lastClr="000000"/>
                </a:solidFill>
              </a:rPr>
              <a:t>synchrotron</a:t>
            </a:r>
            <a:r>
              <a:rPr lang="en-US" sz="1500" kern="0" dirty="0">
                <a:solidFill>
                  <a:sysClr val="windowText" lastClr="000000"/>
                </a:solidFill>
              </a:rPr>
              <a:t> (for structure solution and refinement)</a:t>
            </a:r>
            <a:endParaRPr lang="en-US" kern="0" dirty="0">
              <a:solidFill>
                <a:sysClr val="windowText" lastClr="000000"/>
              </a:solidFill>
            </a:endParaRPr>
          </a:p>
        </p:txBody>
      </p:sp>
    </p:spTree>
    <p:extLst>
      <p:ext uri="{BB962C8B-B14F-4D97-AF65-F5344CB8AC3E}">
        <p14:creationId xmlns:p14="http://schemas.microsoft.com/office/powerpoint/2010/main" val="681491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371600"/>
            <a:ext cx="8184286" cy="4711429"/>
          </a:xfrm>
          <a:prstGeom prst="rect">
            <a:avLst/>
          </a:prstGeom>
        </p:spPr>
      </p:pic>
      <p:sp>
        <p:nvSpPr>
          <p:cNvPr id="5" name="TextBox 4"/>
          <p:cNvSpPr txBox="1"/>
          <p:nvPr/>
        </p:nvSpPr>
        <p:spPr>
          <a:xfrm>
            <a:off x="609600" y="1447800"/>
            <a:ext cx="4465710" cy="400110"/>
          </a:xfrm>
          <a:prstGeom prst="rect">
            <a:avLst/>
          </a:prstGeom>
          <a:noFill/>
        </p:spPr>
        <p:txBody>
          <a:bodyPr wrap="none" rtlCol="0">
            <a:spAutoFit/>
          </a:bodyPr>
          <a:lstStyle/>
          <a:p>
            <a:r>
              <a:rPr lang="en-US" sz="2000" b="1" dirty="0"/>
              <a:t>Layout of a single crystal diffractometer:</a:t>
            </a:r>
          </a:p>
        </p:txBody>
      </p:sp>
    </p:spTree>
    <p:extLst>
      <p:ext uri="{BB962C8B-B14F-4D97-AF65-F5344CB8AC3E}">
        <p14:creationId xmlns:p14="http://schemas.microsoft.com/office/powerpoint/2010/main" val="782077908"/>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220605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Powder Diffraction</a:t>
            </a:r>
          </a:p>
        </p:txBody>
      </p:sp>
      <p:sp>
        <p:nvSpPr>
          <p:cNvPr id="4" name="TextBox 3"/>
          <p:cNvSpPr txBox="1"/>
          <p:nvPr/>
        </p:nvSpPr>
        <p:spPr>
          <a:xfrm>
            <a:off x="609600" y="1770935"/>
            <a:ext cx="8400560" cy="4524315"/>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a:t>
            </a:r>
            <a:r>
              <a:rPr lang="en-US" b="1" kern="0" dirty="0">
                <a:solidFill>
                  <a:sysClr val="windowText" lastClr="000000"/>
                </a:solidFill>
              </a:rPr>
              <a:t>Line broadening and particle size</a:t>
            </a: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r>
              <a:rPr lang="en-US" kern="0" dirty="0">
                <a:solidFill>
                  <a:sysClr val="windowText" lastClr="000000"/>
                </a:solidFill>
              </a:rPr>
              <a:t> The </a:t>
            </a:r>
            <a:r>
              <a:rPr lang="en-US" b="1" kern="0" dirty="0" err="1">
                <a:solidFill>
                  <a:sysClr val="windowText" lastClr="000000"/>
                </a:solidFill>
              </a:rPr>
              <a:t>Scherrer</a:t>
            </a:r>
            <a:r>
              <a:rPr lang="en-US" b="1" kern="0" dirty="0">
                <a:solidFill>
                  <a:sysClr val="windowText" lastClr="000000"/>
                </a:solidFill>
              </a:rPr>
              <a:t> equation</a:t>
            </a:r>
            <a:r>
              <a:rPr lang="en-US" kern="0" dirty="0">
                <a:solidFill>
                  <a:sysClr val="windowText" lastClr="000000"/>
                </a:solidFill>
              </a:rPr>
              <a:t>: </a:t>
            </a: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defRPr/>
            </a:pPr>
            <a:endParaRPr lang="en-US" kern="0" dirty="0">
              <a:solidFill>
                <a:sysClr val="windowText" lastClr="000000"/>
              </a:solidFill>
            </a:endParaRPr>
          </a:p>
          <a:p>
            <a:pPr marL="0" lvl="1">
              <a:defRPr/>
            </a:pPr>
            <a:endParaRPr lang="en-US" kern="0" dirty="0">
              <a:solidFill>
                <a:sysClr val="windowText" lastClr="000000"/>
              </a:solidFill>
            </a:endParaRPr>
          </a:p>
          <a:p>
            <a:pPr marL="0" lvl="1">
              <a:defRPr/>
            </a:pPr>
            <a:endParaRPr lang="en-US" kern="0" dirty="0">
              <a:solidFill>
                <a:sysClr val="windowText" lastClr="000000"/>
              </a:solidFill>
            </a:endParaRPr>
          </a:p>
          <a:p>
            <a:pPr marL="0" lvl="1">
              <a:defRPr/>
            </a:pPr>
            <a:endParaRPr lang="en-US" kern="0" dirty="0">
              <a:solidFill>
                <a:sysClr val="windowText" lastClr="000000"/>
              </a:solidFill>
            </a:endParaRPr>
          </a:p>
          <a:p>
            <a:pPr marL="0" lvl="1">
              <a:defRPr/>
            </a:pPr>
            <a:endParaRPr lang="en-US" kern="0" dirty="0">
              <a:solidFill>
                <a:sysClr val="windowText" lastClr="000000"/>
              </a:solidFill>
            </a:endParaRPr>
          </a:p>
          <a:p>
            <a:pPr marL="0" lvl="1">
              <a:defRPr/>
            </a:pPr>
            <a:endParaRPr lang="en-US" kern="0" dirty="0">
              <a:solidFill>
                <a:sysClr val="windowText" lastClr="000000"/>
              </a:solidFill>
            </a:endParaRPr>
          </a:p>
          <a:p>
            <a:pPr marL="0" lvl="1">
              <a:defRPr/>
            </a:pPr>
            <a:endParaRPr lang="en-US" kern="0" dirty="0">
              <a:solidFill>
                <a:sysClr val="windowText" lastClr="000000"/>
              </a:solidFill>
            </a:endParaRPr>
          </a:p>
          <a:p>
            <a:pPr marL="0" lvl="1">
              <a:defRPr/>
            </a:pPr>
            <a:r>
              <a:rPr lang="en-US" kern="0" dirty="0">
                <a:solidFill>
                  <a:sysClr val="windowText" lastClr="000000"/>
                </a:solidFill>
              </a:rPr>
              <a:t>The </a:t>
            </a:r>
            <a:r>
              <a:rPr lang="en-US" kern="0" dirty="0" err="1">
                <a:solidFill>
                  <a:sysClr val="windowText" lastClr="000000"/>
                </a:solidFill>
              </a:rPr>
              <a:t>Scherrer</a:t>
            </a:r>
            <a:r>
              <a:rPr lang="en-US" kern="0" dirty="0">
                <a:solidFill>
                  <a:sysClr val="windowText" lastClr="000000"/>
                </a:solidFill>
              </a:rPr>
              <a:t> equation is limited to </a:t>
            </a:r>
            <a:r>
              <a:rPr lang="en-US" kern="0" dirty="0" err="1">
                <a:solidFill>
                  <a:sysClr val="windowText" lastClr="000000"/>
                </a:solidFill>
              </a:rPr>
              <a:t>nano</a:t>
            </a:r>
            <a:r>
              <a:rPr lang="en-US" kern="0" dirty="0">
                <a:solidFill>
                  <a:sysClr val="windowText" lastClr="000000"/>
                </a:solidFill>
              </a:rPr>
              <a:t>-scale particles. It is not applicable to grains larger than about 0.1 </a:t>
            </a:r>
            <a:r>
              <a:rPr lang="en-US" kern="0" dirty="0" err="1">
                <a:solidFill>
                  <a:sysClr val="windowText" lastClr="000000"/>
                </a:solidFill>
              </a:rPr>
              <a:t>μm</a:t>
            </a:r>
            <a:r>
              <a:rPr lang="en-US" kern="0" dirty="0">
                <a:solidFill>
                  <a:sysClr val="windowText" lastClr="000000"/>
                </a:solidFill>
              </a:rPr>
              <a:t>. The </a:t>
            </a:r>
            <a:r>
              <a:rPr lang="en-US" kern="0" dirty="0" err="1">
                <a:solidFill>
                  <a:sysClr val="windowText" lastClr="000000"/>
                </a:solidFill>
              </a:rPr>
              <a:t>Scherrer</a:t>
            </a:r>
            <a:r>
              <a:rPr lang="en-US" kern="0" dirty="0">
                <a:solidFill>
                  <a:sysClr val="windowText" lastClr="000000"/>
                </a:solidFill>
              </a:rPr>
              <a:t> formula provides a lower bound on the particle size. Other factors (instrumental, </a:t>
            </a:r>
            <a:r>
              <a:rPr lang="en-US" kern="0" dirty="0" err="1">
                <a:solidFill>
                  <a:sysClr val="windowText" lastClr="000000"/>
                </a:solidFill>
              </a:rPr>
              <a:t>etc</a:t>
            </a:r>
            <a:r>
              <a:rPr lang="en-US" kern="0" dirty="0">
                <a:solidFill>
                  <a:sysClr val="windowText" lastClr="000000"/>
                </a:solidFill>
              </a:rPr>
              <a:t>) might contribute to line broadening.</a:t>
            </a:r>
          </a:p>
        </p:txBody>
      </p:sp>
      <p:sp>
        <p:nvSpPr>
          <p:cNvPr id="6" name="TextBox 5"/>
          <p:cNvSpPr txBox="1"/>
          <p:nvPr/>
        </p:nvSpPr>
        <p:spPr>
          <a:xfrm>
            <a:off x="609600" y="6330285"/>
            <a:ext cx="7589963" cy="338554"/>
          </a:xfrm>
          <a:prstGeom prst="rect">
            <a:avLst/>
          </a:prstGeom>
          <a:noFill/>
        </p:spPr>
        <p:txBody>
          <a:bodyPr wrap="none" rtlCol="0">
            <a:spAutoFit/>
          </a:bodyPr>
          <a:lstStyle/>
          <a:p>
            <a:r>
              <a:rPr lang="en-US" sz="1600" dirty="0"/>
              <a:t>Particle Size and Strain Analysis Application Note, H &amp; M Analytical Services, Inc., NJ 2002</a:t>
            </a:r>
          </a:p>
        </p:txBody>
      </p:sp>
      <p:pic>
        <p:nvPicPr>
          <p:cNvPr id="7" name="Picture 6"/>
          <p:cNvPicPr>
            <a:picLocks noChangeAspect="1"/>
          </p:cNvPicPr>
          <p:nvPr/>
        </p:nvPicPr>
        <p:blipFill>
          <a:blip r:embed="rId2"/>
          <a:stretch>
            <a:fillRect/>
          </a:stretch>
        </p:blipFill>
        <p:spPr>
          <a:xfrm>
            <a:off x="1140826" y="3363230"/>
            <a:ext cx="1376508" cy="681009"/>
          </a:xfrm>
          <a:prstGeom prst="rect">
            <a:avLst/>
          </a:prstGeom>
        </p:spPr>
      </p:pic>
      <p:sp>
        <p:nvSpPr>
          <p:cNvPr id="8" name="TextBox 7"/>
          <p:cNvSpPr txBox="1"/>
          <p:nvPr/>
        </p:nvSpPr>
        <p:spPr>
          <a:xfrm>
            <a:off x="3052518" y="2744332"/>
            <a:ext cx="5657360" cy="2308324"/>
          </a:xfrm>
          <a:prstGeom prst="rect">
            <a:avLst/>
          </a:prstGeom>
          <a:noFill/>
        </p:spPr>
        <p:txBody>
          <a:bodyPr wrap="square" rtlCol="0">
            <a:spAutoFit/>
          </a:bodyPr>
          <a:lstStyle/>
          <a:p>
            <a:pPr marL="0" lvl="1">
              <a:defRPr/>
            </a:pPr>
            <a:r>
              <a:rPr lang="en-US" kern="0" dirty="0">
                <a:solidFill>
                  <a:sysClr val="windowText" lastClr="000000"/>
                </a:solidFill>
              </a:rPr>
              <a:t>τ = mean size of the ordered (crystalline) domains, which may be smaller or equal to the grain size </a:t>
            </a:r>
          </a:p>
          <a:p>
            <a:pPr marL="0" lvl="1">
              <a:defRPr/>
            </a:pPr>
            <a:r>
              <a:rPr lang="en-US" kern="0" dirty="0">
                <a:solidFill>
                  <a:sysClr val="windowText" lastClr="000000"/>
                </a:solidFill>
              </a:rPr>
              <a:t>K = shape factor (dimensionless), typically around 0.9, but varies with the shape of the crystallites </a:t>
            </a:r>
          </a:p>
          <a:p>
            <a:pPr marL="0" lvl="1">
              <a:defRPr/>
            </a:pPr>
            <a:r>
              <a:rPr lang="en-US" kern="0" dirty="0">
                <a:solidFill>
                  <a:sysClr val="windowText" lastClr="000000"/>
                </a:solidFill>
              </a:rPr>
              <a:t>λ = X-ray wavelength </a:t>
            </a:r>
          </a:p>
          <a:p>
            <a:pPr marL="0" lvl="1">
              <a:defRPr/>
            </a:pPr>
            <a:r>
              <a:rPr lang="en-US" kern="0" dirty="0">
                <a:solidFill>
                  <a:sysClr val="windowText" lastClr="000000"/>
                </a:solidFill>
              </a:rPr>
              <a:t>β = line broadening at half the maximum intensity (FWHM), in radians </a:t>
            </a:r>
          </a:p>
          <a:p>
            <a:pPr marL="0" lvl="1">
              <a:defRPr/>
            </a:pPr>
            <a:r>
              <a:rPr lang="en-US" kern="0" dirty="0">
                <a:solidFill>
                  <a:sysClr val="windowText" lastClr="000000"/>
                </a:solidFill>
              </a:rPr>
              <a:t>θ = Bragg angle</a:t>
            </a:r>
          </a:p>
        </p:txBody>
      </p:sp>
    </p:spTree>
    <p:extLst>
      <p:ext uri="{BB962C8B-B14F-4D97-AF65-F5344CB8AC3E}">
        <p14:creationId xmlns:p14="http://schemas.microsoft.com/office/powerpoint/2010/main" val="380324885"/>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220605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Powder Diffraction</a:t>
            </a:r>
          </a:p>
        </p:txBody>
      </p:sp>
      <p:sp>
        <p:nvSpPr>
          <p:cNvPr id="4" name="TextBox 3"/>
          <p:cNvSpPr txBox="1"/>
          <p:nvPr/>
        </p:nvSpPr>
        <p:spPr>
          <a:xfrm>
            <a:off x="362440" y="1833265"/>
            <a:ext cx="3505200" cy="3570208"/>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Line broadening and particle size</a:t>
            </a: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lvl="1" indent="-228600">
              <a:buFont typeface="Wingdings" panose="05000000000000000000" pitchFamily="2" charset="2"/>
              <a:buChar char="§"/>
              <a:defRPr/>
            </a:pPr>
            <a:r>
              <a:rPr lang="en-US" kern="0" dirty="0">
                <a:solidFill>
                  <a:sysClr val="windowText" lastClr="000000"/>
                </a:solidFill>
              </a:rPr>
              <a:t>Top: Nanometer sized particles, ca. 90 Å diameter</a:t>
            </a:r>
          </a:p>
          <a:p>
            <a:pPr lvl="1" indent="-228600">
              <a:buFont typeface="Wingdings" panose="05000000000000000000" pitchFamily="2" charset="2"/>
              <a:buChar char="§"/>
              <a:defRPr/>
            </a:pPr>
            <a:endParaRPr lang="en-US" kern="0" dirty="0">
              <a:solidFill>
                <a:sysClr val="windowText" lastClr="000000"/>
              </a:solidFill>
            </a:endParaRPr>
          </a:p>
          <a:p>
            <a:pPr lvl="1" indent="-228600">
              <a:spcAft>
                <a:spcPts val="600"/>
              </a:spcAft>
              <a:buFont typeface="Wingdings" panose="05000000000000000000" pitchFamily="2" charset="2"/>
              <a:buChar char="§"/>
              <a:defRPr/>
            </a:pPr>
            <a:r>
              <a:rPr lang="en-US" kern="0" dirty="0">
                <a:solidFill>
                  <a:sysClr val="windowText" lastClr="000000"/>
                </a:solidFill>
              </a:rPr>
              <a:t>Bottom: bulk Si powder, particles &gt; 20 </a:t>
            </a:r>
            <a:r>
              <a:rPr lang="en-US" kern="0" dirty="0">
                <a:solidFill>
                  <a:sysClr val="windowText" lastClr="000000"/>
                </a:solidFill>
                <a:sym typeface="Symbol" panose="05050102010706020507" pitchFamily="18" charset="2"/>
              </a:rPr>
              <a:t>m </a:t>
            </a:r>
          </a:p>
          <a:p>
            <a:pPr marL="228600" lvl="1">
              <a:spcAft>
                <a:spcPts val="600"/>
              </a:spcAft>
              <a:defRPr/>
            </a:pPr>
            <a:r>
              <a:rPr lang="en-US" kern="0" dirty="0">
                <a:solidFill>
                  <a:sysClr val="windowText" lastClr="000000"/>
                </a:solidFill>
                <a:sym typeface="Symbol" panose="05050102010706020507" pitchFamily="18" charset="2"/>
              </a:rPr>
              <a:t>    (note the visible K</a:t>
            </a:r>
            <a:r>
              <a:rPr lang="en-US" kern="0" baseline="-25000" dirty="0">
                <a:solidFill>
                  <a:sysClr val="windowText" lastClr="000000"/>
                </a:solidFill>
                <a:sym typeface="Symbol" panose="05050102010706020507" pitchFamily="18" charset="2"/>
              </a:rPr>
              <a:t>2</a:t>
            </a:r>
            <a:r>
              <a:rPr lang="en-US" kern="0" dirty="0">
                <a:solidFill>
                  <a:sysClr val="windowText" lastClr="000000"/>
                </a:solidFill>
                <a:sym typeface="Symbol" panose="05050102010706020507" pitchFamily="18" charset="2"/>
              </a:rPr>
              <a:t> lines)</a:t>
            </a: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0" y="2590800"/>
            <a:ext cx="5410955" cy="3658111"/>
          </a:xfrm>
          <a:prstGeom prst="rect">
            <a:avLst/>
          </a:prstGeom>
        </p:spPr>
      </p:pic>
      <p:sp>
        <p:nvSpPr>
          <p:cNvPr id="6" name="TextBox 5"/>
          <p:cNvSpPr txBox="1"/>
          <p:nvPr/>
        </p:nvSpPr>
        <p:spPr>
          <a:xfrm>
            <a:off x="609600" y="6330285"/>
            <a:ext cx="7589963" cy="338554"/>
          </a:xfrm>
          <a:prstGeom prst="rect">
            <a:avLst/>
          </a:prstGeom>
          <a:noFill/>
        </p:spPr>
        <p:txBody>
          <a:bodyPr wrap="none" rtlCol="0">
            <a:spAutoFit/>
          </a:bodyPr>
          <a:lstStyle/>
          <a:p>
            <a:r>
              <a:rPr lang="en-US" sz="1600" dirty="0"/>
              <a:t>Particle Size and Strain Analysis Application Note, H &amp; M Analytical Services, Inc., NJ 2002</a:t>
            </a:r>
          </a:p>
        </p:txBody>
      </p:sp>
    </p:spTree>
    <p:extLst>
      <p:ext uri="{BB962C8B-B14F-4D97-AF65-F5344CB8AC3E}">
        <p14:creationId xmlns:p14="http://schemas.microsoft.com/office/powerpoint/2010/main" val="1911776528"/>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410721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Preferred Orientation</a:t>
            </a:r>
          </a:p>
        </p:txBody>
      </p:sp>
      <p:sp>
        <p:nvSpPr>
          <p:cNvPr id="4" name="TextBox 3"/>
          <p:cNvSpPr txBox="1"/>
          <p:nvPr/>
        </p:nvSpPr>
        <p:spPr>
          <a:xfrm>
            <a:off x="838200" y="2286000"/>
            <a:ext cx="3371360" cy="4324261"/>
          </a:xfrm>
          <a:prstGeom prst="rect">
            <a:avLst/>
          </a:prstGeom>
          <a:noFill/>
        </p:spPr>
        <p:txBody>
          <a:bodyPr wrap="square" rtlCol="0">
            <a:spAutoFit/>
          </a:bodyPr>
          <a:lstStyle/>
          <a:p>
            <a:r>
              <a:rPr lang="en-US" dirty="0"/>
              <a:t>• Refers to aligned orientation of needles, platelets, blocks or cube-shaped crystals, etc. in a polycrystalline sample (powder, cut piece of metal or ceramic or other material).</a:t>
            </a:r>
          </a:p>
          <a:p>
            <a:r>
              <a:rPr lang="en-US" dirty="0"/>
              <a:t> </a:t>
            </a:r>
          </a:p>
          <a:p>
            <a:r>
              <a:rPr lang="en-US" dirty="0"/>
              <a:t>• Results in higher intensities in some reflections relative to random orientation. E.g., if needles are oriented along (001), one will see greater (001) peak intensity than expected.</a:t>
            </a:r>
          </a:p>
          <a:p>
            <a:pPr lvl="1" indent="-228600">
              <a:spcAft>
                <a:spcPts val="600"/>
              </a:spcAft>
              <a:buFont typeface="Wingdings" panose="05000000000000000000" pitchFamily="2" charset="2"/>
              <a:buChar char="§"/>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0151" y="1981200"/>
            <a:ext cx="3859412" cy="1728965"/>
          </a:xfrm>
          <a:prstGeom prst="rect">
            <a:avLst/>
          </a:prstGeom>
        </p:spPr>
      </p:pic>
      <p:sp>
        <p:nvSpPr>
          <p:cNvPr id="9" name="TextBox 8"/>
          <p:cNvSpPr txBox="1"/>
          <p:nvPr/>
        </p:nvSpPr>
        <p:spPr>
          <a:xfrm>
            <a:off x="4315291" y="4049257"/>
            <a:ext cx="3371360" cy="1831271"/>
          </a:xfrm>
          <a:prstGeom prst="rect">
            <a:avLst/>
          </a:prstGeom>
          <a:noFill/>
        </p:spPr>
        <p:txBody>
          <a:bodyPr wrap="square" rtlCol="0">
            <a:spAutoFit/>
          </a:bodyPr>
          <a:lstStyle/>
          <a:p>
            <a:r>
              <a:rPr lang="en-US" dirty="0"/>
              <a:t>• Often happens during packing of a power, but also in rolled metals, thin films, stretched polymers, </a:t>
            </a:r>
            <a:r>
              <a:rPr lang="en-US" dirty="0" err="1"/>
              <a:t>etc</a:t>
            </a:r>
            <a:endParaRPr lang="en-US" dirty="0"/>
          </a:p>
          <a:p>
            <a:pPr lvl="1" indent="-228600">
              <a:spcAft>
                <a:spcPts val="600"/>
              </a:spcAft>
              <a:buFont typeface="Wingdings" panose="05000000000000000000" pitchFamily="2" charset="2"/>
              <a:buChar char="§"/>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p:txBody>
      </p:sp>
    </p:spTree>
    <p:extLst>
      <p:ext uri="{BB962C8B-B14F-4D97-AF65-F5344CB8AC3E}">
        <p14:creationId xmlns:p14="http://schemas.microsoft.com/office/powerpoint/2010/main" val="1897819210"/>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220605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Powder Diffraction</a:t>
            </a:r>
          </a:p>
        </p:txBody>
      </p:sp>
      <mc:AlternateContent xmlns:mc="http://schemas.openxmlformats.org/markup-compatibility/2006" xmlns:a14="http://schemas.microsoft.com/office/drawing/2010/main">
        <mc:Choice Requires="a14">
          <p:sp>
            <p:nvSpPr>
              <p:cNvPr id="4" name="TextBox 3"/>
              <p:cNvSpPr txBox="1"/>
              <p:nvPr/>
            </p:nvSpPr>
            <p:spPr>
              <a:xfrm>
                <a:off x="457200" y="1600200"/>
                <a:ext cx="8400560" cy="4639925"/>
              </a:xfrm>
              <a:prstGeom prst="rect">
                <a:avLst/>
              </a:prstGeom>
              <a:noFill/>
            </p:spPr>
            <p:txBody>
              <a:bodyPr wrap="square" rtlCol="0">
                <a:spAutoFit/>
              </a:bodyPr>
              <a:lstStyle/>
              <a:p>
                <a:pPr marL="342900" lvl="1" indent="-342900">
                  <a:buFont typeface="Wingdings" pitchFamily="2" charset="2"/>
                  <a:buChar char="v"/>
                  <a:defRPr/>
                </a:pPr>
                <a:r>
                  <a:rPr lang="en-US" b="1" kern="0" dirty="0">
                    <a:solidFill>
                      <a:sysClr val="windowText" lastClr="000000"/>
                    </a:solidFill>
                  </a:rPr>
                  <a:t>Rietveld Refinement</a:t>
                </a:r>
              </a:p>
              <a:p>
                <a:pPr marL="342900" lvl="1" indent="-342900">
                  <a:buFont typeface="Wingdings" pitchFamily="2" charset="2"/>
                  <a:buChar char="v"/>
                  <a:defRPr/>
                </a:pPr>
                <a:endParaRPr lang="en-US" b="1" kern="0" dirty="0">
                  <a:solidFill>
                    <a:sysClr val="windowText" lastClr="000000"/>
                  </a:solidFill>
                </a:endParaRPr>
              </a:p>
              <a:p>
                <a:pPr marL="342900" lvl="1" indent="-342900">
                  <a:buFont typeface="Wingdings" pitchFamily="2" charset="2"/>
                  <a:buChar char="v"/>
                  <a:defRPr/>
                </a:pPr>
                <a:r>
                  <a:rPr lang="en-US" kern="0" dirty="0">
                    <a:solidFill>
                      <a:sysClr val="windowText" lastClr="000000"/>
                    </a:solidFill>
                  </a:rPr>
                  <a:t>Devised 1969 by </a:t>
                </a:r>
                <a:r>
                  <a:rPr lang="en-US" b="1" dirty="0"/>
                  <a:t>Hugo Rietveld</a:t>
                </a:r>
                <a:r>
                  <a:rPr lang="en-US" dirty="0"/>
                  <a:t>, Dutch/Australian Crystallographer</a:t>
                </a:r>
                <a:r>
                  <a:rPr lang="en-US" b="1" dirty="0"/>
                  <a:t> </a:t>
                </a:r>
                <a:endParaRPr lang="en-US" b="1" kern="0" dirty="0">
                  <a:solidFill>
                    <a:sysClr val="windowText" lastClr="000000"/>
                  </a:solidFill>
                </a:endParaRPr>
              </a:p>
              <a:p>
                <a:pPr marL="342900" lvl="1" indent="-342900">
                  <a:buFont typeface="Wingdings" pitchFamily="2" charset="2"/>
                  <a:buChar char="v"/>
                  <a:defRPr/>
                </a:pPr>
                <a:endParaRPr lang="en-US" b="1" kern="0" dirty="0">
                  <a:solidFill>
                    <a:sysClr val="windowText" lastClr="000000"/>
                  </a:solidFill>
                </a:endParaRPr>
              </a:p>
              <a:p>
                <a:pPr marL="342900" lvl="1" indent="-342900">
                  <a:buFont typeface="Wingdings" pitchFamily="2" charset="2"/>
                  <a:buChar char="v"/>
                  <a:defRPr/>
                </a:pPr>
                <a:r>
                  <a:rPr lang="en-US" kern="0" dirty="0">
                    <a:solidFill>
                      <a:sysClr val="windowText" lastClr="000000"/>
                    </a:solidFill>
                  </a:rPr>
                  <a:t>The equivalent of single crystal structure refinement using powder data</a:t>
                </a:r>
              </a:p>
              <a:p>
                <a:pPr marL="342900" lvl="1" indent="-342900">
                  <a:buFont typeface="Wingdings" pitchFamily="2" charset="2"/>
                  <a:buChar char="v"/>
                  <a:defRPr/>
                </a:pPr>
                <a:r>
                  <a:rPr lang="en-US" kern="0" dirty="0">
                    <a:solidFill>
                      <a:sysClr val="windowText" lastClr="000000"/>
                    </a:solidFill>
                  </a:rPr>
                  <a:t>The </a:t>
                </a:r>
                <a:r>
                  <a:rPr lang="en-US" kern="0" dirty="0" err="1">
                    <a:solidFill>
                      <a:sysClr val="windowText" lastClr="000000"/>
                    </a:solidFill>
                  </a:rPr>
                  <a:t>hkl</a:t>
                </a:r>
                <a:r>
                  <a:rPr lang="en-US" kern="0" dirty="0">
                    <a:solidFill>
                      <a:sysClr val="windowText" lastClr="000000"/>
                    </a:solidFill>
                  </a:rPr>
                  <a:t> file is replaced by a continuous powder pattern (the “</a:t>
                </a:r>
                <a:r>
                  <a:rPr lang="en-US" b="1" kern="0" dirty="0">
                    <a:solidFill>
                      <a:sysClr val="windowText" lastClr="000000"/>
                    </a:solidFill>
                  </a:rPr>
                  <a:t>profile</a:t>
                </a:r>
                <a:r>
                  <a:rPr lang="en-US" kern="0" dirty="0">
                    <a:solidFill>
                      <a:sysClr val="windowText" lastClr="000000"/>
                    </a:solidFill>
                  </a:rPr>
                  <a:t>”)</a:t>
                </a:r>
              </a:p>
              <a:p>
                <a:pPr marL="342900" lvl="1" indent="-342900">
                  <a:buFont typeface="Wingdings" pitchFamily="2" charset="2"/>
                  <a:buChar char="v"/>
                  <a:defRPr/>
                </a:pPr>
                <a:r>
                  <a:rPr lang="en-US" kern="0" dirty="0">
                    <a:solidFill>
                      <a:sysClr val="windowText" lastClr="000000"/>
                    </a:solidFill>
                  </a:rPr>
                  <a:t>A pattern is calculated from the model and refined against the experimental pattern using least square refinement procedures. </a:t>
                </a:r>
              </a:p>
              <a:p>
                <a:pPr marL="342900" lvl="1" indent="-342900">
                  <a:buFont typeface="Wingdings" pitchFamily="2" charset="2"/>
                  <a:buChar char="v"/>
                  <a:defRPr/>
                </a:pPr>
                <a:r>
                  <a:rPr lang="en-US" dirty="0"/>
                  <a:t>At a given position more than one diffraction peak may contribute to the profile. The intensity is simply the sum of all reflections contributing at the point 2θ</a:t>
                </a:r>
                <a:r>
                  <a:rPr lang="en-US" baseline="-25000" dirty="0"/>
                  <a:t>i</a:t>
                </a:r>
                <a:r>
                  <a:rPr lang="en-US" dirty="0"/>
                  <a:t>. </a:t>
                </a:r>
              </a:p>
              <a:p>
                <a:pPr marL="342900" lvl="1" indent="-342900">
                  <a:buFont typeface="Wingdings" pitchFamily="2" charset="2"/>
                  <a:buChar char="v"/>
                  <a:defRPr/>
                </a:pPr>
                <a:endParaRPr lang="en-US" dirty="0"/>
              </a:p>
              <a:p>
                <a:pPr marL="342900" lvl="1" indent="-342900">
                  <a:buFont typeface="Wingdings" pitchFamily="2" charset="2"/>
                  <a:buChar char="v"/>
                  <a:defRPr/>
                </a:pPr>
                <a:r>
                  <a:rPr lang="en-US" dirty="0"/>
                  <a:t>The principle of the Rietveld Method is to minimize a function M which analyzes the difference between a calculated profile </a:t>
                </a:r>
                <a:r>
                  <a:rPr lang="en-US" dirty="0" err="1"/>
                  <a:t>y</a:t>
                </a:r>
                <a:r>
                  <a:rPr lang="en-US" baseline="30000" dirty="0" err="1"/>
                  <a:t>calc</a:t>
                </a:r>
                <a:r>
                  <a:rPr lang="en-US" dirty="0"/>
                  <a:t> and the observed data </a:t>
                </a:r>
                <a:r>
                  <a:rPr lang="en-US" dirty="0" err="1"/>
                  <a:t>y</a:t>
                </a:r>
                <a:r>
                  <a:rPr lang="en-US" baseline="30000" dirty="0" err="1"/>
                  <a:t>obs</a:t>
                </a:r>
                <a:r>
                  <a:rPr lang="en-US" dirty="0"/>
                  <a:t>:</a:t>
                </a:r>
              </a:p>
              <a:p>
                <a:pPr marL="0" lvl="1">
                  <a:buFont typeface="Wingdings" pitchFamily="2" charset="2"/>
                  <a:buChar char="v"/>
                  <a:defRPr/>
                </a:pPr>
                <a:endParaRPr lang="en-US" dirty="0"/>
              </a:p>
              <a:p>
                <a:pPr marL="0" lvl="1">
                  <a:defRPr/>
                </a:pPr>
                <a:r>
                  <a:rPr lang="en-US" dirty="0"/>
                  <a:t>M = </a:t>
                </a:r>
                <a14:m>
                  <m:oMath xmlns:m="http://schemas.openxmlformats.org/officeDocument/2006/math">
                    <m:nary>
                      <m:naryPr>
                        <m:chr m:val="∑"/>
                        <m:supHide m:val="on"/>
                        <m:ctrlPr>
                          <a:rPr lang="en-US" i="1" smtClean="0">
                            <a:latin typeface="Cambria Math" panose="02040503050406030204" pitchFamily="18" charset="0"/>
                          </a:rPr>
                        </m:ctrlPr>
                      </m:naryPr>
                      <m:sub>
                        <m:r>
                          <m:rPr>
                            <m:brk m:alnAt="7"/>
                          </m:rPr>
                          <a:rPr lang="en-US" b="0" i="1" smtClean="0">
                            <a:latin typeface="Cambria Math" panose="02040503050406030204" pitchFamily="18" charset="0"/>
                          </a:rPr>
                          <m:t>𝑖</m:t>
                        </m:r>
                      </m:sub>
                      <m:sup/>
                      <m:e>
                        <m:r>
                          <a:rPr lang="en-US" b="0" i="1" smtClean="0">
                            <a:latin typeface="Cambria Math" panose="02040503050406030204" pitchFamily="18" charset="0"/>
                          </a:rPr>
                          <m:t>𝑤</m:t>
                        </m:r>
                        <m:r>
                          <a:rPr lang="en-US" b="0" i="1" baseline="-25000" smtClean="0">
                            <a:latin typeface="Cambria Math" panose="02040503050406030204" pitchFamily="18" charset="0"/>
                          </a:rPr>
                          <m:t>𝑖</m:t>
                        </m:r>
                      </m:e>
                    </m:nary>
                  </m:oMath>
                </a14:m>
                <a:r>
                  <a:rPr lang="en-US" dirty="0"/>
                  <a:t>{</a:t>
                </a:r>
                <a14:m>
                  <m:oMath xmlns:m="http://schemas.openxmlformats.org/officeDocument/2006/math">
                    <m:sSubSup>
                      <m:sSubSupPr>
                        <m:ctrlPr>
                          <a:rPr lang="en-US" i="1" dirty="0" smtClean="0">
                            <a:latin typeface="Cambria Math" panose="02040503050406030204" pitchFamily="18" charset="0"/>
                          </a:rPr>
                        </m:ctrlPr>
                      </m:sSubSupPr>
                      <m:e>
                        <m:r>
                          <a:rPr lang="en-US" b="0" i="1" dirty="0" smtClean="0">
                            <a:latin typeface="Cambria Math" panose="02040503050406030204" pitchFamily="18" charset="0"/>
                          </a:rPr>
                          <m:t>𝑦</m:t>
                        </m:r>
                      </m:e>
                      <m:sub>
                        <m:r>
                          <a:rPr lang="en-US" b="0" i="1" dirty="0" smtClean="0">
                            <a:latin typeface="Cambria Math" panose="02040503050406030204" pitchFamily="18" charset="0"/>
                          </a:rPr>
                          <m:t>𝑖</m:t>
                        </m:r>
                      </m:sub>
                      <m:sup>
                        <m:r>
                          <a:rPr lang="en-US" b="0" i="1" dirty="0" smtClean="0">
                            <a:latin typeface="Cambria Math" panose="02040503050406030204" pitchFamily="18" charset="0"/>
                          </a:rPr>
                          <m:t>𝑜𝑏𝑠</m:t>
                        </m:r>
                      </m:sup>
                    </m:sSubSup>
                  </m:oMath>
                </a14:m>
                <a:r>
                  <a:rPr lang="en-US" dirty="0"/>
                  <a:t>- </a:t>
                </a:r>
                <a14:m>
                  <m:oMath xmlns:m="http://schemas.openxmlformats.org/officeDocument/2006/math">
                    <m:f>
                      <m:fPr>
                        <m:ctrlPr>
                          <a:rPr lang="en-US"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𝑐</m:t>
                        </m:r>
                      </m:den>
                    </m:f>
                    <m:sSubSup>
                      <m:sSubSupPr>
                        <m:ctrlPr>
                          <a:rPr lang="en-US" i="1" dirty="0">
                            <a:latin typeface="Cambria Math" panose="02040503050406030204" pitchFamily="18" charset="0"/>
                          </a:rPr>
                        </m:ctrlPr>
                      </m:sSubSupPr>
                      <m:e>
                        <m:r>
                          <a:rPr lang="en-US" i="1" dirty="0">
                            <a:latin typeface="Cambria Math" panose="02040503050406030204" pitchFamily="18" charset="0"/>
                          </a:rPr>
                          <m:t>𝑦</m:t>
                        </m:r>
                      </m:e>
                      <m:sub>
                        <m:r>
                          <a:rPr lang="en-US" i="1" dirty="0">
                            <a:latin typeface="Cambria Math" panose="02040503050406030204" pitchFamily="18" charset="0"/>
                          </a:rPr>
                          <m:t>𝑖</m:t>
                        </m:r>
                      </m:sub>
                      <m:sup>
                        <m:r>
                          <a:rPr lang="en-US" b="0" i="1" dirty="0" smtClean="0">
                            <a:latin typeface="Cambria Math" panose="02040503050406030204" pitchFamily="18" charset="0"/>
                          </a:rPr>
                          <m:t>𝑐𝑎𝑙𝑐</m:t>
                        </m:r>
                      </m:sup>
                    </m:sSubSup>
                    <m:r>
                      <a:rPr lang="en-US" b="0" i="1" dirty="0" smtClean="0">
                        <a:latin typeface="Cambria Math" panose="02040503050406030204" pitchFamily="18" charset="0"/>
                      </a:rPr>
                      <m:t>}</m:t>
                    </m:r>
                    <m:r>
                      <a:rPr lang="en-US" b="0" i="1" baseline="30000" dirty="0" smtClean="0">
                        <a:latin typeface="Cambria Math" panose="02040503050406030204" pitchFamily="18" charset="0"/>
                      </a:rPr>
                      <m:t>2</m:t>
                    </m:r>
                  </m:oMath>
                </a14:m>
                <a:endParaRPr lang="en-US" baseline="30000" dirty="0"/>
              </a:p>
              <a:p>
                <a:pPr marL="0" lvl="1">
                  <a:defRPr/>
                </a:pPr>
                <a:r>
                  <a:rPr lang="en-US" dirty="0"/>
                  <a:t>where </a:t>
                </a:r>
                <a:r>
                  <a:rPr lang="en-US" dirty="0" err="1"/>
                  <a:t>w</a:t>
                </a:r>
                <a:r>
                  <a:rPr lang="en-US" baseline="-25000" dirty="0" err="1"/>
                  <a:t>i</a:t>
                </a:r>
                <a:r>
                  <a:rPr lang="en-US" dirty="0"/>
                  <a:t> is the statistical weight and c is an overall scale factor such that </a:t>
                </a:r>
                <a:r>
                  <a:rPr lang="en-US" dirty="0" err="1"/>
                  <a:t>y</a:t>
                </a:r>
                <a:r>
                  <a:rPr lang="en-US" baseline="30000" dirty="0" err="1"/>
                  <a:t>calc</a:t>
                </a:r>
                <a:r>
                  <a:rPr lang="en-US" dirty="0"/>
                  <a:t> = c </a:t>
                </a:r>
                <a:r>
                  <a:rPr lang="en-US" dirty="0" err="1"/>
                  <a:t>y</a:t>
                </a:r>
                <a:r>
                  <a:rPr lang="en-US" baseline="30000" dirty="0" err="1"/>
                  <a:t>obs</a:t>
                </a:r>
                <a:endParaRPr lang="en-US" kern="0" dirty="0">
                  <a:solidFill>
                    <a:sysClr val="windowText" lastClr="00000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457200" y="1600200"/>
                <a:ext cx="8400560" cy="4639925"/>
              </a:xfrm>
              <a:prstGeom prst="rect">
                <a:avLst/>
              </a:prstGeom>
              <a:blipFill>
                <a:blip r:embed="rId2"/>
                <a:stretch>
                  <a:fillRect l="-581" t="-788" r="-943" b="-6702"/>
                </a:stretch>
              </a:blipFill>
            </p:spPr>
            <p:txBody>
              <a:bodyPr/>
              <a:lstStyle/>
              <a:p>
                <a:r>
                  <a:rPr lang="en-US">
                    <a:noFill/>
                  </a:rPr>
                  <a:t> </a:t>
                </a:r>
              </a:p>
            </p:txBody>
          </p:sp>
        </mc:Fallback>
      </mc:AlternateContent>
      <p:sp>
        <p:nvSpPr>
          <p:cNvPr id="2" name="TextBox 1"/>
          <p:cNvSpPr txBox="1"/>
          <p:nvPr/>
        </p:nvSpPr>
        <p:spPr>
          <a:xfrm>
            <a:off x="4191000" y="6400800"/>
            <a:ext cx="4401654" cy="338554"/>
          </a:xfrm>
          <a:prstGeom prst="rect">
            <a:avLst/>
          </a:prstGeom>
          <a:noFill/>
        </p:spPr>
        <p:txBody>
          <a:bodyPr wrap="none" rtlCol="0">
            <a:spAutoFit/>
          </a:bodyPr>
          <a:lstStyle/>
          <a:p>
            <a:r>
              <a:rPr lang="en-US" sz="1600" dirty="0"/>
              <a:t>https://en.wikipedia.org/wiki/Rietveld_refinement</a:t>
            </a:r>
          </a:p>
        </p:txBody>
      </p:sp>
      <p:pic>
        <p:nvPicPr>
          <p:cNvPr id="7" name="Picture 6"/>
          <p:cNvPicPr>
            <a:picLocks noChangeAspect="1"/>
          </p:cNvPicPr>
          <p:nvPr/>
        </p:nvPicPr>
        <p:blipFill>
          <a:blip r:embed="rId3"/>
          <a:stretch>
            <a:fillRect/>
          </a:stretch>
        </p:blipFill>
        <p:spPr>
          <a:xfrm>
            <a:off x="7391400" y="1127700"/>
            <a:ext cx="1016000" cy="1524000"/>
          </a:xfrm>
          <a:prstGeom prst="rect">
            <a:avLst/>
          </a:prstGeom>
        </p:spPr>
      </p:pic>
    </p:spTree>
    <p:extLst>
      <p:ext uri="{BB962C8B-B14F-4D97-AF65-F5344CB8AC3E}">
        <p14:creationId xmlns:p14="http://schemas.microsoft.com/office/powerpoint/2010/main" val="33280527"/>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220605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Powder Diffraction</a:t>
            </a:r>
          </a:p>
        </p:txBody>
      </p:sp>
      <p:sp>
        <p:nvSpPr>
          <p:cNvPr id="4" name="TextBox 3"/>
          <p:cNvSpPr txBox="1"/>
          <p:nvPr/>
        </p:nvSpPr>
        <p:spPr>
          <a:xfrm>
            <a:off x="609600" y="1770935"/>
            <a:ext cx="8400560" cy="369332"/>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a:t>
            </a:r>
            <a:r>
              <a:rPr lang="en-US" b="1" kern="0" dirty="0">
                <a:solidFill>
                  <a:sysClr val="windowText" lastClr="000000"/>
                </a:solidFill>
              </a:rPr>
              <a:t>Rietveld Refinement</a:t>
            </a:r>
            <a:endParaRPr lang="en-US" kern="0" dirty="0">
              <a:solidFill>
                <a:sysClr val="windowText" lastClr="000000"/>
              </a:solidFill>
            </a:endParaRPr>
          </a:p>
        </p:txBody>
      </p:sp>
      <p:pic>
        <p:nvPicPr>
          <p:cNvPr id="2" name="Picture 1"/>
          <p:cNvPicPr>
            <a:picLocks noChangeAspect="1"/>
          </p:cNvPicPr>
          <p:nvPr/>
        </p:nvPicPr>
        <p:blipFill>
          <a:blip r:embed="rId2"/>
          <a:stretch>
            <a:fillRect/>
          </a:stretch>
        </p:blipFill>
        <p:spPr>
          <a:xfrm>
            <a:off x="3048000" y="2055803"/>
            <a:ext cx="5905500" cy="4182705"/>
          </a:xfrm>
          <a:prstGeom prst="rect">
            <a:avLst/>
          </a:prstGeom>
        </p:spPr>
      </p:pic>
      <p:sp>
        <p:nvSpPr>
          <p:cNvPr id="6" name="TextBox 5"/>
          <p:cNvSpPr txBox="1"/>
          <p:nvPr/>
        </p:nvSpPr>
        <p:spPr>
          <a:xfrm>
            <a:off x="305415" y="6233556"/>
            <a:ext cx="5637569" cy="338554"/>
          </a:xfrm>
          <a:prstGeom prst="rect">
            <a:avLst/>
          </a:prstGeom>
          <a:noFill/>
        </p:spPr>
        <p:txBody>
          <a:bodyPr wrap="none" rtlCol="0">
            <a:spAutoFit/>
          </a:bodyPr>
          <a:lstStyle/>
          <a:p>
            <a:r>
              <a:rPr lang="en-US" sz="1600" dirty="0"/>
              <a:t>From: Budapest Neutron Center, http://www.bnc.hu/?q=node/31</a:t>
            </a:r>
          </a:p>
        </p:txBody>
      </p:sp>
      <p:sp>
        <p:nvSpPr>
          <p:cNvPr id="8" name="TextBox 7"/>
          <p:cNvSpPr txBox="1"/>
          <p:nvPr/>
        </p:nvSpPr>
        <p:spPr>
          <a:xfrm>
            <a:off x="334451" y="3128029"/>
            <a:ext cx="2793558" cy="923330"/>
          </a:xfrm>
          <a:prstGeom prst="rect">
            <a:avLst/>
          </a:prstGeom>
          <a:noFill/>
        </p:spPr>
        <p:txBody>
          <a:bodyPr wrap="square" rtlCol="0">
            <a:spAutoFit/>
          </a:bodyPr>
          <a:lstStyle/>
          <a:p>
            <a:r>
              <a:rPr lang="en-US" i="1" dirty="0"/>
              <a:t>Neutron diffraction pattern and Rietveld refinement for La</a:t>
            </a:r>
            <a:r>
              <a:rPr lang="en-US" i="1" baseline="-25000" dirty="0"/>
              <a:t>0.5</a:t>
            </a:r>
            <a:r>
              <a:rPr lang="en-US" i="1" dirty="0"/>
              <a:t>Pb</a:t>
            </a:r>
            <a:r>
              <a:rPr lang="en-US" i="1" baseline="-25000" dirty="0"/>
              <a:t>0.5</a:t>
            </a:r>
            <a:r>
              <a:rPr lang="en-US" i="1" dirty="0"/>
              <a:t>FeO</a:t>
            </a:r>
            <a:r>
              <a:rPr lang="en-US" i="1" baseline="-25000" dirty="0"/>
              <a:t>3</a:t>
            </a:r>
            <a:endParaRPr lang="en-US" dirty="0"/>
          </a:p>
        </p:txBody>
      </p:sp>
    </p:spTree>
    <p:extLst>
      <p:ext uri="{BB962C8B-B14F-4D97-AF65-F5344CB8AC3E}">
        <p14:creationId xmlns:p14="http://schemas.microsoft.com/office/powerpoint/2010/main" val="2264586687"/>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220605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Powder Diffraction</a:t>
            </a:r>
          </a:p>
        </p:txBody>
      </p:sp>
      <p:sp>
        <p:nvSpPr>
          <p:cNvPr id="4" name="TextBox 3"/>
          <p:cNvSpPr txBox="1"/>
          <p:nvPr/>
        </p:nvSpPr>
        <p:spPr>
          <a:xfrm>
            <a:off x="609600" y="1770935"/>
            <a:ext cx="8400560" cy="4601260"/>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a:t>
            </a:r>
            <a:r>
              <a:rPr lang="en-US" b="1" kern="0" dirty="0">
                <a:solidFill>
                  <a:sysClr val="windowText" lastClr="000000"/>
                </a:solidFill>
              </a:rPr>
              <a:t>Rietveld Refinement</a:t>
            </a:r>
          </a:p>
          <a:p>
            <a:pPr marL="0" lvl="1">
              <a:buFont typeface="Wingdings" pitchFamily="2" charset="2"/>
              <a:buChar char="v"/>
              <a:defRPr/>
            </a:pPr>
            <a:endParaRPr lang="en-US" b="1" kern="0" dirty="0">
              <a:solidFill>
                <a:sysClr val="windowText" lastClr="000000"/>
              </a:solidFill>
            </a:endParaRPr>
          </a:p>
          <a:p>
            <a:pPr marL="0" lvl="1">
              <a:buFont typeface="Wingdings" pitchFamily="2" charset="2"/>
              <a:buChar char="v"/>
              <a:defRPr/>
            </a:pPr>
            <a:r>
              <a:rPr lang="en-US" kern="0" dirty="0">
                <a:solidFill>
                  <a:sysClr val="windowText" lastClr="000000"/>
                </a:solidFill>
              </a:rPr>
              <a:t> Atom positions and thermal parameters are rarely refined and are used as obtained from one of the database entry (in </a:t>
            </a:r>
            <a:r>
              <a:rPr lang="en-US" kern="0" dirty="0" err="1">
                <a:solidFill>
                  <a:sysClr val="windowText" lastClr="000000"/>
                </a:solidFill>
              </a:rPr>
              <a:t>cif</a:t>
            </a:r>
            <a:r>
              <a:rPr lang="en-US" kern="0" dirty="0">
                <a:solidFill>
                  <a:sysClr val="windowText" lastClr="000000"/>
                </a:solidFill>
              </a:rPr>
              <a:t> format)</a:t>
            </a: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r>
              <a:rPr lang="en-US" kern="0" dirty="0">
                <a:solidFill>
                  <a:sysClr val="windowText" lastClr="000000"/>
                </a:solidFill>
              </a:rPr>
              <a:t> Commonly refined are: </a:t>
            </a:r>
          </a:p>
          <a:p>
            <a:pPr marL="285750" lvl="1" indent="-285750">
              <a:buFont typeface="Arial" panose="020B0604020202020204" pitchFamily="34" charset="0"/>
              <a:buChar char="•"/>
              <a:defRPr/>
            </a:pPr>
            <a:r>
              <a:rPr lang="en-US" b="1" kern="0" dirty="0">
                <a:solidFill>
                  <a:sysClr val="windowText" lastClr="000000"/>
                </a:solidFill>
              </a:rPr>
              <a:t>Unit cell parameters</a:t>
            </a:r>
          </a:p>
          <a:p>
            <a:pPr marL="285750" lvl="1" indent="-285750">
              <a:buFont typeface="Arial" panose="020B0604020202020204" pitchFamily="34" charset="0"/>
              <a:buChar char="•"/>
              <a:defRPr/>
            </a:pPr>
            <a:r>
              <a:rPr lang="en-US" b="1" kern="0" dirty="0">
                <a:solidFill>
                  <a:sysClr val="windowText" lastClr="000000"/>
                </a:solidFill>
              </a:rPr>
              <a:t>Line broadening </a:t>
            </a:r>
            <a:r>
              <a:rPr lang="en-US" kern="0" dirty="0">
                <a:solidFill>
                  <a:sysClr val="windowText" lastClr="000000"/>
                </a:solidFill>
              </a:rPr>
              <a:t>(particle size)</a:t>
            </a:r>
          </a:p>
          <a:p>
            <a:pPr marL="285750" lvl="1" indent="-285750">
              <a:buFont typeface="Arial" panose="020B0604020202020204" pitchFamily="34" charset="0"/>
              <a:buChar char="•"/>
              <a:defRPr/>
            </a:pPr>
            <a:r>
              <a:rPr lang="en-US" b="1" kern="0" dirty="0">
                <a:solidFill>
                  <a:sysClr val="windowText" lastClr="000000"/>
                </a:solidFill>
              </a:rPr>
              <a:t>Peak shape </a:t>
            </a:r>
            <a:r>
              <a:rPr lang="en-US" kern="0" dirty="0">
                <a:solidFill>
                  <a:sysClr val="windowText" lastClr="000000"/>
                </a:solidFill>
              </a:rPr>
              <a:t>optimization (Gaussian, Lorentzian, Pseudo-Voigt, </a:t>
            </a:r>
            <a:r>
              <a:rPr lang="en-US" kern="0" dirty="0" err="1">
                <a:solidFill>
                  <a:sysClr val="windowText" lastClr="000000"/>
                </a:solidFill>
              </a:rPr>
              <a:t>etc</a:t>
            </a:r>
            <a:r>
              <a:rPr lang="en-US" kern="0" dirty="0">
                <a:solidFill>
                  <a:sysClr val="windowText" lastClr="000000"/>
                </a:solidFill>
              </a:rPr>
              <a:t>)</a:t>
            </a:r>
          </a:p>
          <a:p>
            <a:pPr marL="285750" lvl="1" indent="-285750">
              <a:buFont typeface="Arial" panose="020B0604020202020204" pitchFamily="34" charset="0"/>
              <a:buChar char="•"/>
              <a:defRPr/>
            </a:pPr>
            <a:r>
              <a:rPr lang="en-US" b="1" kern="0" dirty="0">
                <a:solidFill>
                  <a:sysClr val="windowText" lastClr="000000"/>
                </a:solidFill>
              </a:rPr>
              <a:t>Background</a:t>
            </a:r>
            <a:r>
              <a:rPr lang="en-US" kern="0" dirty="0">
                <a:solidFill>
                  <a:sysClr val="windowText" lastClr="000000"/>
                </a:solidFill>
              </a:rPr>
              <a:t> (instrumental and amorphous content)</a:t>
            </a:r>
          </a:p>
          <a:p>
            <a:pPr marL="285750" lvl="1" indent="-285750">
              <a:buFont typeface="Arial" panose="020B0604020202020204" pitchFamily="34" charset="0"/>
              <a:buChar char="•"/>
              <a:defRPr/>
            </a:pPr>
            <a:r>
              <a:rPr lang="en-US" kern="0" dirty="0">
                <a:solidFill>
                  <a:sysClr val="windowText" lastClr="000000"/>
                </a:solidFill>
              </a:rPr>
              <a:t>Instrumental and sample parameters (height offset, preferred orientation, </a:t>
            </a:r>
            <a:r>
              <a:rPr lang="en-US" kern="0" dirty="0" err="1">
                <a:solidFill>
                  <a:sysClr val="windowText" lastClr="000000"/>
                </a:solidFill>
              </a:rPr>
              <a:t>etc</a:t>
            </a:r>
            <a:r>
              <a:rPr lang="en-US" kern="0" dirty="0">
                <a:solidFill>
                  <a:sysClr val="windowText" lastClr="000000"/>
                </a:solidFill>
              </a:rPr>
              <a:t>)</a:t>
            </a:r>
          </a:p>
          <a:p>
            <a:pPr marL="285750" lvl="1" indent="-285750">
              <a:buFont typeface="Arial" panose="020B0604020202020204" pitchFamily="34" charset="0"/>
              <a:buChar char="•"/>
              <a:defRPr/>
            </a:pPr>
            <a:r>
              <a:rPr lang="en-US" kern="0" dirty="0">
                <a:solidFill>
                  <a:sysClr val="windowText" lastClr="000000"/>
                </a:solidFill>
              </a:rPr>
              <a:t>Ratios of crystalline materials (</a:t>
            </a:r>
            <a:r>
              <a:rPr lang="en-US" b="1" kern="0" dirty="0">
                <a:solidFill>
                  <a:sysClr val="windowText" lastClr="000000"/>
                </a:solidFill>
              </a:rPr>
              <a:t>quantification</a:t>
            </a:r>
            <a:r>
              <a:rPr lang="en-US" kern="0" dirty="0">
                <a:solidFill>
                  <a:sysClr val="windowText" lastClr="000000"/>
                </a:solidFill>
              </a:rPr>
              <a:t>, for mixtures)</a:t>
            </a: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r>
              <a:rPr lang="en-US" kern="0" dirty="0">
                <a:solidFill>
                  <a:sysClr val="windowText" lastClr="000000"/>
                </a:solidFill>
              </a:rPr>
              <a:t> Software used: </a:t>
            </a:r>
            <a:r>
              <a:rPr lang="en-US" dirty="0"/>
              <a:t>GSAS, </a:t>
            </a:r>
            <a:r>
              <a:rPr lang="en-US" dirty="0" err="1"/>
              <a:t>FullProf</a:t>
            </a:r>
            <a:r>
              <a:rPr lang="en-US" dirty="0"/>
              <a:t>, Maud, </a:t>
            </a:r>
            <a:r>
              <a:rPr lang="en-US" dirty="0" err="1"/>
              <a:t>Topas</a:t>
            </a:r>
            <a:r>
              <a:rPr lang="en-US" dirty="0"/>
              <a:t> (Bruker), </a:t>
            </a:r>
            <a:r>
              <a:rPr lang="en-US" dirty="0" err="1"/>
              <a:t>HighScore</a:t>
            </a:r>
            <a:r>
              <a:rPr lang="en-US" dirty="0"/>
              <a:t> (</a:t>
            </a:r>
            <a:r>
              <a:rPr lang="en-US" dirty="0" err="1"/>
              <a:t>Panalytical</a:t>
            </a:r>
            <a:r>
              <a:rPr lang="en-US" dirty="0"/>
              <a:t>), </a:t>
            </a:r>
            <a:r>
              <a:rPr lang="en-US" dirty="0" err="1"/>
              <a:t>etc</a:t>
            </a:r>
            <a:endParaRPr lang="en-US" kern="0" dirty="0">
              <a:solidFill>
                <a:sysClr val="windowText" lastClr="000000"/>
              </a:solidFill>
            </a:endParaRPr>
          </a:p>
          <a:p>
            <a:pPr lvl="1" indent="-228600">
              <a:spcAft>
                <a:spcPts val="600"/>
              </a:spcAft>
              <a:buFont typeface="Wingdings" panose="05000000000000000000" pitchFamily="2" charset="2"/>
              <a:buChar char="§"/>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p:txBody>
      </p:sp>
    </p:spTree>
    <p:extLst>
      <p:ext uri="{BB962C8B-B14F-4D97-AF65-F5344CB8AC3E}">
        <p14:creationId xmlns:p14="http://schemas.microsoft.com/office/powerpoint/2010/main" val="1857137232"/>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990600"/>
            <a:ext cx="220605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Powder Diffraction</a:t>
            </a:r>
          </a:p>
        </p:txBody>
      </p:sp>
      <p:sp>
        <p:nvSpPr>
          <p:cNvPr id="4" name="TextBox 3"/>
          <p:cNvSpPr txBox="1"/>
          <p:nvPr/>
        </p:nvSpPr>
        <p:spPr>
          <a:xfrm>
            <a:off x="609600" y="1295400"/>
            <a:ext cx="8400560" cy="5355312"/>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Structure Solution from Powder Data requires:</a:t>
            </a:r>
            <a:endParaRPr lang="en-US" b="1" kern="0" dirty="0">
              <a:solidFill>
                <a:sysClr val="windowText" lastClr="000000"/>
              </a:solidFill>
            </a:endParaRPr>
          </a:p>
          <a:p>
            <a:pPr marL="0" lvl="1">
              <a:buFont typeface="Wingdings" pitchFamily="2" charset="2"/>
              <a:buChar char="v"/>
              <a:defRPr/>
            </a:pPr>
            <a:endParaRPr lang="en-US" b="1" kern="0" dirty="0">
              <a:solidFill>
                <a:sysClr val="windowText" lastClr="000000"/>
              </a:solidFill>
            </a:endParaRPr>
          </a:p>
          <a:p>
            <a:pPr marL="285750" lvl="1" indent="-285750">
              <a:buFont typeface="Arial" panose="020B0604020202020204" pitchFamily="34" charset="0"/>
              <a:buChar char="•"/>
              <a:defRPr/>
            </a:pPr>
            <a:r>
              <a:rPr lang="en-US" kern="0" dirty="0">
                <a:solidFill>
                  <a:sysClr val="windowText" lastClr="000000"/>
                </a:solidFill>
              </a:rPr>
              <a:t>Extremely high quality powder patterns</a:t>
            </a:r>
          </a:p>
          <a:p>
            <a:pPr marL="285750" lvl="1" indent="-285750">
              <a:buFont typeface="Arial" panose="020B0604020202020204" pitchFamily="34" charset="0"/>
              <a:buChar char="•"/>
              <a:defRPr/>
            </a:pPr>
            <a:r>
              <a:rPr lang="en-US" kern="0" dirty="0">
                <a:solidFill>
                  <a:sysClr val="windowText" lastClr="000000"/>
                </a:solidFill>
              </a:rPr>
              <a:t>Very high signal to noise</a:t>
            </a:r>
          </a:p>
          <a:p>
            <a:pPr marL="285750" lvl="1" indent="-285750">
              <a:buFont typeface="Arial" panose="020B0604020202020204" pitchFamily="34" charset="0"/>
              <a:buChar char="•"/>
              <a:defRPr/>
            </a:pPr>
            <a:r>
              <a:rPr lang="en-US" kern="0" dirty="0">
                <a:solidFill>
                  <a:sysClr val="windowText" lastClr="000000"/>
                </a:solidFill>
              </a:rPr>
              <a:t>No preferred orientation</a:t>
            </a:r>
          </a:p>
          <a:p>
            <a:pPr marL="285750" lvl="1" indent="-285750">
              <a:buFont typeface="Arial" panose="020B0604020202020204" pitchFamily="34" charset="0"/>
              <a:buChar char="•"/>
              <a:defRPr/>
            </a:pPr>
            <a:r>
              <a:rPr lang="en-US" kern="0" dirty="0">
                <a:solidFill>
                  <a:sysClr val="windowText" lastClr="000000"/>
                </a:solidFill>
              </a:rPr>
              <a:t>Absolutely clean sample</a:t>
            </a:r>
          </a:p>
          <a:p>
            <a:pPr marL="285750" lvl="1" indent="-285750">
              <a:buFont typeface="Arial" panose="020B0604020202020204" pitchFamily="34" charset="0"/>
              <a:buChar char="•"/>
              <a:defRPr/>
            </a:pPr>
            <a:r>
              <a:rPr lang="en-US" kern="0" dirty="0">
                <a:solidFill>
                  <a:sysClr val="windowText" lastClr="000000"/>
                </a:solidFill>
              </a:rPr>
              <a:t>Complete control of all sample and instrument parameters</a:t>
            </a: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r>
              <a:rPr lang="en-US" kern="0" dirty="0">
                <a:solidFill>
                  <a:sysClr val="windowText" lastClr="000000"/>
                </a:solidFill>
              </a:rPr>
              <a:t> Structure Solution Steps: </a:t>
            </a:r>
          </a:p>
          <a:p>
            <a:pPr marL="0" lvl="1">
              <a:buFont typeface="Wingdings" pitchFamily="2" charset="2"/>
              <a:buChar char="v"/>
              <a:defRPr/>
            </a:pPr>
            <a:endParaRPr lang="en-US" kern="0" dirty="0">
              <a:solidFill>
                <a:sysClr val="windowText" lastClr="000000"/>
              </a:solidFill>
            </a:endParaRPr>
          </a:p>
          <a:p>
            <a:pPr marL="285750" lvl="1" indent="-285750">
              <a:buFont typeface="Arial" panose="020B0604020202020204" pitchFamily="34" charset="0"/>
              <a:buChar char="•"/>
              <a:defRPr/>
            </a:pPr>
            <a:r>
              <a:rPr lang="en-US" kern="0" dirty="0">
                <a:solidFill>
                  <a:sysClr val="windowText" lastClr="000000"/>
                </a:solidFill>
              </a:rPr>
              <a:t>Peak harvesting and profile fit (to optimize peak positions)</a:t>
            </a:r>
          </a:p>
          <a:p>
            <a:pPr marL="285750" lvl="1" indent="-285750">
              <a:buFont typeface="Arial" panose="020B0604020202020204" pitchFamily="34" charset="0"/>
              <a:buChar char="•"/>
              <a:defRPr/>
            </a:pPr>
            <a:r>
              <a:rPr lang="en-US" kern="0" dirty="0">
                <a:solidFill>
                  <a:sysClr val="windowText" lastClr="000000"/>
                </a:solidFill>
              </a:rPr>
              <a:t>Indexing of pattern (Laue Group assignment)</a:t>
            </a:r>
          </a:p>
          <a:p>
            <a:pPr marL="285750" lvl="1" indent="-285750">
              <a:buFont typeface="Arial" panose="020B0604020202020204" pitchFamily="34" charset="0"/>
              <a:buChar char="•"/>
              <a:defRPr/>
            </a:pPr>
            <a:r>
              <a:rPr lang="en-US" kern="0" dirty="0">
                <a:solidFill>
                  <a:sysClr val="windowText" lastClr="000000"/>
                </a:solidFill>
              </a:rPr>
              <a:t>Space group assignment (often several candidate space groups)</a:t>
            </a:r>
          </a:p>
          <a:p>
            <a:pPr marL="285750" lvl="1" indent="-285750">
              <a:buFont typeface="Arial" panose="020B0604020202020204" pitchFamily="34" charset="0"/>
              <a:buChar char="•"/>
              <a:defRPr/>
            </a:pPr>
            <a:r>
              <a:rPr lang="en-US" kern="0" dirty="0">
                <a:solidFill>
                  <a:sysClr val="windowText" lastClr="000000"/>
                </a:solidFill>
              </a:rPr>
              <a:t>Create an “</a:t>
            </a:r>
            <a:r>
              <a:rPr lang="en-US" kern="0" dirty="0" err="1">
                <a:solidFill>
                  <a:sysClr val="windowText" lastClr="000000"/>
                </a:solidFill>
              </a:rPr>
              <a:t>hkl</a:t>
            </a:r>
            <a:r>
              <a:rPr lang="en-US" kern="0" dirty="0">
                <a:solidFill>
                  <a:sysClr val="windowText" lastClr="000000"/>
                </a:solidFill>
              </a:rPr>
              <a:t>-like” structure factor file</a:t>
            </a:r>
          </a:p>
          <a:p>
            <a:pPr marL="285750" lvl="1" indent="-285750">
              <a:buFont typeface="Arial" panose="020B0604020202020204" pitchFamily="34" charset="0"/>
              <a:buChar char="•"/>
              <a:defRPr/>
            </a:pPr>
            <a:r>
              <a:rPr lang="en-US" kern="0" dirty="0">
                <a:solidFill>
                  <a:sysClr val="windowText" lastClr="000000"/>
                </a:solidFill>
              </a:rPr>
              <a:t>Structure solution (</a:t>
            </a:r>
            <a:r>
              <a:rPr lang="en-US" dirty="0"/>
              <a:t>highly non-trivial if no </a:t>
            </a:r>
            <a:r>
              <a:rPr lang="en-US" dirty="0" err="1"/>
              <a:t>isomorphous</a:t>
            </a:r>
            <a:r>
              <a:rPr lang="en-US" dirty="0"/>
              <a:t> compound is known)</a:t>
            </a:r>
            <a:endParaRPr lang="en-US" kern="0" dirty="0">
              <a:solidFill>
                <a:sysClr val="windowText" lastClr="000000"/>
              </a:solidFill>
            </a:endParaRPr>
          </a:p>
          <a:p>
            <a:pPr marL="285750" lvl="1" indent="-285750">
              <a:buFont typeface="Arial" panose="020B0604020202020204" pitchFamily="34" charset="0"/>
              <a:buChar char="•"/>
              <a:defRPr/>
            </a:pPr>
            <a:r>
              <a:rPr lang="en-US" kern="0" dirty="0">
                <a:solidFill>
                  <a:sysClr val="windowText" lastClr="000000"/>
                </a:solidFill>
              </a:rPr>
              <a:t>Rietveld structure refinement, including atom positions and thermal parameters</a:t>
            </a:r>
          </a:p>
          <a:p>
            <a:pPr marL="285750" lvl="1" indent="-285750">
              <a:buFont typeface="Arial" panose="020B0604020202020204" pitchFamily="34" charset="0"/>
              <a:buChar char="•"/>
              <a:defRPr/>
            </a:pPr>
            <a:r>
              <a:rPr lang="en-US" kern="0" dirty="0">
                <a:solidFill>
                  <a:sysClr val="windowText" lastClr="000000"/>
                </a:solidFill>
              </a:rPr>
              <a:t>Data to parameter ratio is too low for full refinement for most compounds: Use of many constraints and restraints is needed</a:t>
            </a:r>
          </a:p>
          <a:p>
            <a:pPr marL="285750" lvl="1" indent="-285750">
              <a:buFont typeface="Arial" panose="020B0604020202020204" pitchFamily="34" charset="0"/>
              <a:buChar char="•"/>
              <a:defRPr/>
            </a:pPr>
            <a:r>
              <a:rPr lang="en-US" kern="0" dirty="0">
                <a:solidFill>
                  <a:sysClr val="windowText" lastClr="000000"/>
                </a:solidFill>
              </a:rPr>
              <a:t>Create </a:t>
            </a:r>
            <a:r>
              <a:rPr lang="en-US" kern="0" dirty="0" err="1">
                <a:solidFill>
                  <a:sysClr val="windowText" lastClr="000000"/>
                </a:solidFill>
              </a:rPr>
              <a:t>cif</a:t>
            </a:r>
            <a:r>
              <a:rPr lang="en-US" kern="0" dirty="0">
                <a:solidFill>
                  <a:sysClr val="windowText" lastClr="000000"/>
                </a:solidFill>
              </a:rPr>
              <a:t> file</a:t>
            </a:r>
          </a:p>
        </p:txBody>
      </p:sp>
    </p:spTree>
    <p:extLst>
      <p:ext uri="{BB962C8B-B14F-4D97-AF65-F5344CB8AC3E}">
        <p14:creationId xmlns:p14="http://schemas.microsoft.com/office/powerpoint/2010/main" val="930292484"/>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220605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Powder Diffraction</a:t>
            </a:r>
          </a:p>
        </p:txBody>
      </p:sp>
      <p:sp>
        <p:nvSpPr>
          <p:cNvPr id="4" name="TextBox 3"/>
          <p:cNvSpPr txBox="1"/>
          <p:nvPr/>
        </p:nvSpPr>
        <p:spPr>
          <a:xfrm>
            <a:off x="609600" y="1774745"/>
            <a:ext cx="6858000" cy="2246769"/>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Structure Solution from Powder Data:</a:t>
            </a: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lgn="ctr">
              <a:defRPr/>
            </a:pPr>
            <a:r>
              <a:rPr lang="en-US" b="1" kern="0" dirty="0">
                <a:solidFill>
                  <a:srgbClr val="FF0000"/>
                </a:solidFill>
              </a:rPr>
              <a:t>If you do not plan to do it for a living, </a:t>
            </a:r>
          </a:p>
          <a:p>
            <a:pPr marL="0" lvl="1" algn="ctr">
              <a:defRPr/>
            </a:pPr>
            <a:endParaRPr lang="en-US" b="1" kern="0" dirty="0">
              <a:solidFill>
                <a:srgbClr val="FF0000"/>
              </a:solidFill>
            </a:endParaRPr>
          </a:p>
          <a:p>
            <a:pPr marL="0" lvl="1" algn="ctr">
              <a:defRPr/>
            </a:pPr>
            <a:r>
              <a:rPr lang="en-US" sz="3200" b="1" kern="0" dirty="0">
                <a:solidFill>
                  <a:srgbClr val="FF0000"/>
                </a:solidFill>
              </a:rPr>
              <a:t>ask an expert to help you!!</a:t>
            </a:r>
          </a:p>
        </p:txBody>
      </p:sp>
    </p:spTree>
    <p:extLst>
      <p:ext uri="{BB962C8B-B14F-4D97-AF65-F5344CB8AC3E}">
        <p14:creationId xmlns:p14="http://schemas.microsoft.com/office/powerpoint/2010/main" val="3884609514"/>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220605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Powder Diffraction</a:t>
            </a:r>
          </a:p>
        </p:txBody>
      </p:sp>
      <p:sp>
        <p:nvSpPr>
          <p:cNvPr id="4" name="TextBox 3"/>
          <p:cNvSpPr txBox="1"/>
          <p:nvPr/>
        </p:nvSpPr>
        <p:spPr>
          <a:xfrm>
            <a:off x="609600" y="1774745"/>
            <a:ext cx="6858000" cy="3139321"/>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Structure Solution from Powder Data:</a:t>
            </a: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r>
              <a:rPr lang="en-US" kern="0" dirty="0">
                <a:solidFill>
                  <a:sysClr val="windowText" lastClr="000000"/>
                </a:solidFill>
              </a:rPr>
              <a:t>Examples:</a:t>
            </a:r>
            <a:r>
              <a:rPr lang="en-US" kern="0" dirty="0">
                <a:solidFill>
                  <a:sysClr val="windowText" lastClr="000000"/>
                </a:solidFill>
                <a:hlinkClick r:id="rId2"/>
              </a:rPr>
              <a:t> http://www.ccp14.ac.uk/solution/powder_struct_solution/</a:t>
            </a: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r>
              <a:rPr lang="en-US" kern="0" dirty="0">
                <a:solidFill>
                  <a:sysClr val="windowText" lastClr="000000"/>
                </a:solidFill>
              </a:rPr>
              <a:t>Available software packages: </a:t>
            </a:r>
            <a:r>
              <a:rPr lang="en-US" kern="0" dirty="0">
                <a:solidFill>
                  <a:sysClr val="windowText" lastClr="000000"/>
                </a:solidFill>
                <a:hlinkClick r:id="rId3"/>
              </a:rPr>
              <a:t>http://www.ccp14.ac.uk/solution/powder_structure_solution_pathways/</a:t>
            </a: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p:txBody>
      </p:sp>
    </p:spTree>
    <p:extLst>
      <p:ext uri="{BB962C8B-B14F-4D97-AF65-F5344CB8AC3E}">
        <p14:creationId xmlns:p14="http://schemas.microsoft.com/office/powerpoint/2010/main" val="999737646"/>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2209800" y="2667000"/>
            <a:ext cx="4463081" cy="2246769"/>
          </a:xfrm>
          <a:prstGeom prst="rect">
            <a:avLst/>
          </a:prstGeom>
          <a:noFill/>
        </p:spPr>
        <p:txBody>
          <a:bodyPr wrap="none" rtlCol="0">
            <a:spAutoFit/>
          </a:bodyPr>
          <a:lstStyle/>
          <a:p>
            <a:pPr algn="ctr"/>
            <a:r>
              <a:rPr kumimoji="0" lang="en-US" sz="2800" b="1" i="0" u="none" strike="noStrike" kern="0" cap="none" spc="0" normalizeH="0" baseline="0" noProof="0" dirty="0">
                <a:ln>
                  <a:noFill/>
                </a:ln>
                <a:solidFill>
                  <a:sysClr val="windowText" lastClr="000000"/>
                </a:solidFill>
                <a:effectLst/>
                <a:uLnTx/>
                <a:uFillTx/>
              </a:rPr>
              <a:t>Protein and Macromolecular</a:t>
            </a:r>
          </a:p>
          <a:p>
            <a:pPr algn="ctr"/>
            <a:endParaRPr lang="en-US" sz="2800" b="1" kern="0" dirty="0">
              <a:solidFill>
                <a:sysClr val="windowText" lastClr="000000"/>
              </a:solidFill>
            </a:endParaRPr>
          </a:p>
          <a:p>
            <a:pPr algn="ctr"/>
            <a:r>
              <a:rPr kumimoji="0" lang="en-US" sz="2800" b="1" i="0" u="none" strike="noStrike" kern="0" cap="none" spc="0" normalizeH="0" baseline="0" noProof="0" dirty="0">
                <a:ln>
                  <a:noFill/>
                </a:ln>
                <a:solidFill>
                  <a:sysClr val="windowText" lastClr="000000"/>
                </a:solidFill>
                <a:effectLst/>
                <a:uLnTx/>
                <a:uFillTx/>
              </a:rPr>
              <a:t>X-ray Diffraction</a:t>
            </a:r>
          </a:p>
          <a:p>
            <a:pPr algn="ctr"/>
            <a:r>
              <a:rPr lang="en-US" sz="2800" b="1" kern="0" dirty="0">
                <a:solidFill>
                  <a:sysClr val="windowText" lastClr="000000"/>
                </a:solidFill>
              </a:rPr>
              <a:t>-</a:t>
            </a:r>
          </a:p>
          <a:p>
            <a:pPr algn="ctr"/>
            <a:r>
              <a:rPr lang="en-US" sz="2800" b="1" kern="0" dirty="0">
                <a:solidFill>
                  <a:sysClr val="windowText" lastClr="000000"/>
                </a:solidFill>
              </a:rPr>
              <a:t>An Overview</a:t>
            </a:r>
            <a:endParaRPr lang="en-US" sz="2800" b="1" dirty="0"/>
          </a:p>
        </p:txBody>
      </p:sp>
    </p:spTree>
    <p:extLst>
      <p:ext uri="{BB962C8B-B14F-4D97-AF65-F5344CB8AC3E}">
        <p14:creationId xmlns:p14="http://schemas.microsoft.com/office/powerpoint/2010/main" val="809672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400" y="1143000"/>
            <a:ext cx="7670906" cy="5078313"/>
          </a:xfrm>
          <a:prstGeom prst="rect">
            <a:avLst/>
          </a:prstGeom>
          <a:noFill/>
        </p:spPr>
        <p:txBody>
          <a:bodyPr wrap="square" rtlCol="0">
            <a:spAutoFit/>
          </a:bodyPr>
          <a:lstStyle/>
          <a:p>
            <a:r>
              <a:rPr lang="en-US" b="1" dirty="0"/>
              <a:t>Grading and weight of Components:</a:t>
            </a:r>
          </a:p>
          <a:p>
            <a:endParaRPr lang="en-US" dirty="0"/>
          </a:p>
          <a:p>
            <a:pPr marL="285750" indent="-285750">
              <a:buFont typeface="Wingdings" panose="05000000000000000000" pitchFamily="2" charset="2"/>
              <a:buChar char="v"/>
            </a:pPr>
            <a:r>
              <a:rPr lang="en-US" b="1" dirty="0"/>
              <a:t>X-ray Online Safety Quiz:</a:t>
            </a:r>
            <a:r>
              <a:rPr lang="en-US" dirty="0"/>
              <a:t> No grade, but the quiz needs to be passed before you can start working independently in the lab. </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b="1" i="1" dirty="0"/>
              <a:t>Homework assignments and take-home exams. 40% </a:t>
            </a:r>
            <a:r>
              <a:rPr lang="en-US" i="1" dirty="0"/>
              <a:t>Open book. Includes both background / theory assignments as well as structure refinement exercises and at least two full data collections and refinements.</a:t>
            </a:r>
            <a:endParaRPr lang="en-US" dirty="0"/>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b="1" i="1" dirty="0"/>
              <a:t>Midterm. 20%</a:t>
            </a:r>
            <a:r>
              <a:rPr lang="en-US" i="1" dirty="0"/>
              <a:t>. Closed book. Focus is on understanding of material covered in class and in previous assignments. </a:t>
            </a:r>
            <a:endParaRPr lang="en-US" dirty="0"/>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b="1" dirty="0"/>
              <a:t>Lab Practical. 20%. </a:t>
            </a:r>
            <a:r>
              <a:rPr lang="en-US" i="1" dirty="0"/>
              <a:t>Open book. </a:t>
            </a:r>
            <a:endParaRPr lang="en-US" b="1" dirty="0"/>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b="1" i="1" dirty="0"/>
              <a:t>Final. 20%. </a:t>
            </a:r>
            <a:r>
              <a:rPr lang="en-US" i="1" dirty="0"/>
              <a:t>Closed book. Focus is on understanding of material covered in class and in previous assignments. </a:t>
            </a:r>
            <a:endParaRPr lang="en-US" dirty="0"/>
          </a:p>
          <a:p>
            <a:endParaRPr lang="en-US" dirty="0"/>
          </a:p>
          <a:p>
            <a:pPr>
              <a:buFont typeface="Wingdings" pitchFamily="2" charset="2"/>
              <a:buChar char="v"/>
            </a:pPr>
            <a:endParaRPr lang="en-US" dirty="0"/>
          </a:p>
        </p:txBody>
      </p:sp>
      <p:sp>
        <p:nvSpPr>
          <p:cNvPr id="4" name="TextBox 3"/>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Tree>
    <p:extLst>
      <p:ext uri="{BB962C8B-B14F-4D97-AF65-F5344CB8AC3E}">
        <p14:creationId xmlns:p14="http://schemas.microsoft.com/office/powerpoint/2010/main" val="24323865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381000" y="1066800"/>
            <a:ext cx="7834132" cy="5632311"/>
          </a:xfrm>
          <a:prstGeom prst="rect">
            <a:avLst/>
          </a:prstGeom>
          <a:noFill/>
        </p:spPr>
        <p:txBody>
          <a:bodyPr wrap="none" rtlCol="0">
            <a:spAutoFit/>
          </a:bodyPr>
          <a:lstStyle/>
          <a:p>
            <a:r>
              <a:rPr lang="en-US" sz="2000" b="1" dirty="0"/>
              <a:t>Data obtained from X-ray Crystallography:</a:t>
            </a:r>
          </a:p>
          <a:p>
            <a:endParaRPr lang="en-US" sz="2000" dirty="0"/>
          </a:p>
          <a:p>
            <a:r>
              <a:rPr lang="en-US" sz="2000" b="1" dirty="0"/>
              <a:t>Directly: </a:t>
            </a:r>
          </a:p>
          <a:p>
            <a:pPr>
              <a:buFont typeface="Arial" pitchFamily="34" charset="0"/>
              <a:buChar char="•"/>
            </a:pPr>
            <a:r>
              <a:rPr lang="en-US" sz="2000" dirty="0"/>
              <a:t> Positions of reflections</a:t>
            </a:r>
          </a:p>
          <a:p>
            <a:pPr>
              <a:buFont typeface="Arial" pitchFamily="34" charset="0"/>
              <a:buChar char="•"/>
            </a:pPr>
            <a:r>
              <a:rPr lang="en-US" sz="2000" dirty="0"/>
              <a:t> Intensities of reflections and their estimated standard deviations.</a:t>
            </a:r>
          </a:p>
          <a:p>
            <a:endParaRPr lang="en-US" sz="2000" dirty="0"/>
          </a:p>
          <a:p>
            <a:r>
              <a:rPr lang="en-US" sz="2000" b="1" dirty="0"/>
              <a:t>Indirectly, from reflection positions:</a:t>
            </a:r>
          </a:p>
          <a:p>
            <a:pPr>
              <a:buFont typeface="Arial" pitchFamily="34" charset="0"/>
              <a:buChar char="•"/>
            </a:pPr>
            <a:r>
              <a:rPr lang="en-US" sz="2000" dirty="0"/>
              <a:t> Smallest crystallographic repeating unit (the “unit cell” of the structure, </a:t>
            </a:r>
          </a:p>
          <a:p>
            <a:r>
              <a:rPr lang="en-US" sz="2000" dirty="0"/>
              <a:t>	a, b and c-axes, </a:t>
            </a:r>
            <a:r>
              <a:rPr lang="en-US" sz="2000" dirty="0">
                <a:sym typeface="Symbol"/>
              </a:rPr>
              <a:t>, ,  angles</a:t>
            </a:r>
            <a:r>
              <a:rPr lang="en-US" sz="2000" dirty="0"/>
              <a:t>)</a:t>
            </a:r>
          </a:p>
          <a:p>
            <a:pPr>
              <a:buFont typeface="Arial" pitchFamily="34" charset="0"/>
              <a:buChar char="•"/>
            </a:pPr>
            <a:r>
              <a:rPr lang="en-US" sz="2000" dirty="0"/>
              <a:t> Metric symmetry of the structure (apparent lattice centering and </a:t>
            </a:r>
          </a:p>
          <a:p>
            <a:r>
              <a:rPr lang="en-US" sz="2000" dirty="0"/>
              <a:t>	Laue symmetry).</a:t>
            </a:r>
          </a:p>
          <a:p>
            <a:endParaRPr lang="en-US" sz="2000" b="1" dirty="0"/>
          </a:p>
          <a:p>
            <a:r>
              <a:rPr lang="en-US" sz="2000" b="1" dirty="0"/>
              <a:t>Indirectly, from reflection intensities:</a:t>
            </a:r>
          </a:p>
          <a:p>
            <a:pPr>
              <a:buFont typeface="Arial" pitchFamily="34" charset="0"/>
              <a:buChar char="•"/>
            </a:pPr>
            <a:r>
              <a:rPr lang="en-US" sz="2000" dirty="0"/>
              <a:t> Symmetry of the structure (actual lattice centering, Laue symmetry </a:t>
            </a:r>
          </a:p>
          <a:p>
            <a:r>
              <a:rPr lang="en-US" sz="2000" dirty="0"/>
              <a:t>	and space group)</a:t>
            </a:r>
          </a:p>
          <a:p>
            <a:pPr>
              <a:buFont typeface="Arial" pitchFamily="34" charset="0"/>
              <a:buChar char="•"/>
            </a:pPr>
            <a:r>
              <a:rPr lang="en-US" sz="2000" dirty="0"/>
              <a:t> Phases of reflections (from model)</a:t>
            </a:r>
          </a:p>
          <a:p>
            <a:pPr>
              <a:buFont typeface="Arial" pitchFamily="34" charset="0"/>
              <a:buChar char="•"/>
            </a:pPr>
            <a:r>
              <a:rPr lang="en-US" sz="2000" dirty="0"/>
              <a:t> Positions and thermal parameters of atoms</a:t>
            </a:r>
          </a:p>
          <a:p>
            <a:pPr>
              <a:buFont typeface="Arial" pitchFamily="34" charset="0"/>
              <a:buChar char="•"/>
            </a:pPr>
            <a:r>
              <a:rPr lang="en-US" sz="2000" dirty="0"/>
              <a:t> Bond distances and angles, molecular symmetry, </a:t>
            </a:r>
            <a:r>
              <a:rPr lang="en-US" sz="2000" dirty="0" err="1"/>
              <a:t>etc</a:t>
            </a:r>
            <a:r>
              <a:rPr lang="en-US" sz="2000" dirty="0"/>
              <a:t> </a:t>
            </a:r>
          </a:p>
        </p:txBody>
      </p:sp>
    </p:spTree>
    <p:extLst>
      <p:ext uri="{BB962C8B-B14F-4D97-AF65-F5344CB8AC3E}">
        <p14:creationId xmlns:p14="http://schemas.microsoft.com/office/powerpoint/2010/main" val="782077908"/>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5493812"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Macromolecular</a:t>
            </a:r>
            <a:r>
              <a:rPr kumimoji="0" lang="en-US" sz="2000" b="1" i="0" u="none" strike="noStrike" kern="0" cap="none" spc="0" normalizeH="0" noProof="0" dirty="0">
                <a:ln>
                  <a:noFill/>
                </a:ln>
                <a:solidFill>
                  <a:sysClr val="windowText" lastClr="000000"/>
                </a:solidFill>
                <a:effectLst/>
                <a:uLnTx/>
                <a:uFillTx/>
              </a:rPr>
              <a:t> Crystallography – Brief Overview</a:t>
            </a:r>
            <a:endParaRPr kumimoji="0" lang="en-US" sz="2000" b="1" i="0" u="none" strike="noStrike" kern="0" cap="none" spc="0" normalizeH="0" baseline="0" noProof="0" dirty="0">
              <a:ln>
                <a:noFill/>
              </a:ln>
              <a:solidFill>
                <a:sysClr val="windowText" lastClr="000000"/>
              </a:solidFill>
              <a:effectLst/>
              <a:uLnTx/>
              <a:uFillTx/>
            </a:endParaRPr>
          </a:p>
        </p:txBody>
      </p:sp>
      <p:sp>
        <p:nvSpPr>
          <p:cNvPr id="4" name="TextBox 3"/>
          <p:cNvSpPr txBox="1"/>
          <p:nvPr/>
        </p:nvSpPr>
        <p:spPr>
          <a:xfrm>
            <a:off x="609600" y="1770935"/>
            <a:ext cx="8400560" cy="4801314"/>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Macromolecular crystallography is structure determination and analysis of large biomolecules such as </a:t>
            </a:r>
            <a:r>
              <a:rPr lang="en-US" b="1" kern="0" dirty="0">
                <a:solidFill>
                  <a:sysClr val="windowText" lastClr="000000"/>
                </a:solidFill>
              </a:rPr>
              <a:t>proteins</a:t>
            </a:r>
            <a:r>
              <a:rPr lang="en-US" kern="0" dirty="0">
                <a:solidFill>
                  <a:sysClr val="windowText" lastClr="000000"/>
                </a:solidFill>
              </a:rPr>
              <a:t>, </a:t>
            </a:r>
            <a:r>
              <a:rPr lang="en-US" b="1" kern="0" dirty="0">
                <a:solidFill>
                  <a:sysClr val="windowText" lastClr="000000"/>
                </a:solidFill>
              </a:rPr>
              <a:t>nucleic acids</a:t>
            </a:r>
            <a:r>
              <a:rPr lang="en-US" kern="0" dirty="0">
                <a:solidFill>
                  <a:sysClr val="windowText" lastClr="000000"/>
                </a:solidFill>
              </a:rPr>
              <a:t>, and their assemblies (up to virus fragments and small </a:t>
            </a:r>
            <a:r>
              <a:rPr lang="en-US" kern="0" dirty="0" err="1">
                <a:solidFill>
                  <a:sysClr val="windowText" lastClr="000000"/>
                </a:solidFill>
              </a:rPr>
              <a:t>viri</a:t>
            </a:r>
            <a:r>
              <a:rPr lang="en-US" kern="0" dirty="0">
                <a:solidFill>
                  <a:sysClr val="windowText" lastClr="000000"/>
                </a:solidFill>
              </a:rPr>
              <a:t>)</a:t>
            </a:r>
          </a:p>
          <a:p>
            <a:pPr marL="0" lvl="1">
              <a:buFont typeface="Wingdings" pitchFamily="2" charset="2"/>
              <a:buChar char="v"/>
              <a:defRPr/>
            </a:pPr>
            <a:r>
              <a:rPr lang="en-US" kern="0" dirty="0">
                <a:solidFill>
                  <a:sysClr val="windowText" lastClr="000000"/>
                </a:solidFill>
              </a:rPr>
              <a:t> Structures might contain orders of magnitude more atoms than typical in small molecule crystallography</a:t>
            </a:r>
          </a:p>
          <a:p>
            <a:pPr marL="0" lvl="1">
              <a:buFont typeface="Wingdings" pitchFamily="2" charset="2"/>
              <a:buChar char="v"/>
              <a:defRPr/>
            </a:pPr>
            <a:r>
              <a:rPr lang="en-US" kern="0" dirty="0">
                <a:solidFill>
                  <a:sysClr val="windowText" lastClr="000000"/>
                </a:solidFill>
              </a:rPr>
              <a:t> Unit cell sizes of several hundred Å are not unusual</a:t>
            </a:r>
          </a:p>
          <a:p>
            <a:pPr marL="0" lvl="1">
              <a:buFont typeface="Wingdings" pitchFamily="2" charset="2"/>
              <a:buChar char="v"/>
              <a:defRPr/>
            </a:pPr>
            <a:r>
              <a:rPr lang="en-US" kern="0" dirty="0">
                <a:solidFill>
                  <a:sysClr val="windowText" lastClr="000000"/>
                </a:solidFill>
              </a:rPr>
              <a:t> Macromolecules are crystallized from aqueous solutions (“buffer solutions”) and often contain large amounts of water (usually disordered)</a:t>
            </a:r>
          </a:p>
          <a:p>
            <a:pPr marL="0" lvl="1">
              <a:buFont typeface="Wingdings" pitchFamily="2" charset="2"/>
              <a:buChar char="v"/>
              <a:defRPr/>
            </a:pPr>
            <a:r>
              <a:rPr lang="en-US" kern="0" dirty="0">
                <a:solidFill>
                  <a:sysClr val="windowText" lastClr="000000"/>
                </a:solidFill>
              </a:rPr>
              <a:t> Often segments of the macromolecules are disordered </a:t>
            </a:r>
          </a:p>
          <a:p>
            <a:pPr marL="0" lvl="1">
              <a:buFont typeface="Wingdings" pitchFamily="2" charset="2"/>
              <a:buChar char="v"/>
              <a:defRPr/>
            </a:pPr>
            <a:r>
              <a:rPr lang="en-US" kern="0" dirty="0">
                <a:solidFill>
                  <a:sysClr val="windowText" lastClr="000000"/>
                </a:solidFill>
              </a:rPr>
              <a:t> Resolution is usually much worse than in small molecule crystallography – atomic resolution (&lt; 2Å) is rare</a:t>
            </a:r>
          </a:p>
          <a:p>
            <a:pPr marL="0" lvl="1">
              <a:buFont typeface="Wingdings" pitchFamily="2" charset="2"/>
              <a:buChar char="v"/>
              <a:defRPr/>
            </a:pPr>
            <a:r>
              <a:rPr lang="en-US" kern="0" dirty="0">
                <a:solidFill>
                  <a:sysClr val="windowText" lastClr="000000"/>
                </a:solidFill>
              </a:rPr>
              <a:t> Structure refinement based on the XRD data alone is usually not possible. Additional information is needed: protein sequence, geometry of amino acid backbone, fixed bond distances for organic fragments</a:t>
            </a:r>
          </a:p>
          <a:p>
            <a:pPr marL="0" lvl="1">
              <a:buFont typeface="Wingdings" pitchFamily="2" charset="2"/>
              <a:buChar char="v"/>
              <a:defRPr/>
            </a:pPr>
            <a:r>
              <a:rPr lang="en-US" kern="0" dirty="0">
                <a:solidFill>
                  <a:sysClr val="windowText" lastClr="000000"/>
                </a:solidFill>
              </a:rPr>
              <a:t> Most steps of macromolecular crystal structure determination is high automated and roboticized </a:t>
            </a:r>
          </a:p>
          <a:p>
            <a:pPr marL="0" lvl="1">
              <a:buFont typeface="Wingdings" pitchFamily="2" charset="2"/>
              <a:buChar char="v"/>
              <a:defRPr/>
            </a:pPr>
            <a:r>
              <a:rPr lang="en-US" kern="0" dirty="0">
                <a:solidFill>
                  <a:sysClr val="windowText" lastClr="000000"/>
                </a:solidFill>
              </a:rPr>
              <a:t> The whole process of macromolecular crystal structure determination can take years</a:t>
            </a:r>
          </a:p>
        </p:txBody>
      </p:sp>
    </p:spTree>
    <p:extLst>
      <p:ext uri="{BB962C8B-B14F-4D97-AF65-F5344CB8AC3E}">
        <p14:creationId xmlns:p14="http://schemas.microsoft.com/office/powerpoint/2010/main" val="3629869739"/>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5493812"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Macromolecular</a:t>
            </a:r>
            <a:r>
              <a:rPr kumimoji="0" lang="en-US" sz="2000" b="1" i="0" u="none" strike="noStrike" kern="0" cap="none" spc="0" normalizeH="0" noProof="0" dirty="0">
                <a:ln>
                  <a:noFill/>
                </a:ln>
                <a:solidFill>
                  <a:sysClr val="windowText" lastClr="000000"/>
                </a:solidFill>
                <a:effectLst/>
                <a:uLnTx/>
                <a:uFillTx/>
              </a:rPr>
              <a:t> Crystallography – Brief Overview</a:t>
            </a:r>
            <a:endParaRPr kumimoji="0" lang="en-US" sz="2000" b="1" i="0" u="none" strike="noStrike" kern="0" cap="none" spc="0" normalizeH="0" baseline="0" noProof="0" dirty="0">
              <a:ln>
                <a:noFill/>
              </a:ln>
              <a:solidFill>
                <a:sysClr val="windowText" lastClr="000000"/>
              </a:solidFill>
              <a:effectLst/>
              <a:uLnTx/>
              <a:uFillTx/>
            </a:endParaRPr>
          </a:p>
        </p:txBody>
      </p:sp>
      <p:sp>
        <p:nvSpPr>
          <p:cNvPr id="4" name="TextBox 3"/>
          <p:cNvSpPr txBox="1"/>
          <p:nvPr/>
        </p:nvSpPr>
        <p:spPr>
          <a:xfrm>
            <a:off x="609600" y="2042279"/>
            <a:ext cx="8400560" cy="3139321"/>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Before the crystal: </a:t>
            </a:r>
          </a:p>
          <a:p>
            <a:pPr marL="0" lvl="1">
              <a:buFont typeface="Wingdings" pitchFamily="2" charset="2"/>
              <a:buChar char="v"/>
              <a:defRPr/>
            </a:pPr>
            <a:endParaRPr lang="en-US" kern="0" dirty="0">
              <a:solidFill>
                <a:sysClr val="windowText" lastClr="000000"/>
              </a:solidFill>
            </a:endParaRPr>
          </a:p>
          <a:p>
            <a:pPr marL="285750" lvl="1" indent="-285750">
              <a:buFont typeface="Wingdings" panose="05000000000000000000" pitchFamily="2" charset="2"/>
              <a:buChar char="§"/>
              <a:defRPr/>
            </a:pPr>
            <a:r>
              <a:rPr lang="en-US" kern="0" dirty="0">
                <a:solidFill>
                  <a:sysClr val="windowText" lastClr="000000"/>
                </a:solidFill>
              </a:rPr>
              <a:t> Obtain clean material (isolation or synthesis, purify, e.g. by chromatography)</a:t>
            </a:r>
          </a:p>
          <a:p>
            <a:pPr marL="285750" lvl="1" indent="-285750">
              <a:buFont typeface="Wingdings" panose="05000000000000000000" pitchFamily="2" charset="2"/>
              <a:buChar char="§"/>
              <a:defRPr/>
            </a:pPr>
            <a:endParaRPr lang="en-US" kern="0" dirty="0">
              <a:solidFill>
                <a:sysClr val="windowText" lastClr="000000"/>
              </a:solidFill>
            </a:endParaRPr>
          </a:p>
          <a:p>
            <a:pPr marL="285750" lvl="1" indent="-285750">
              <a:buFont typeface="Wingdings" panose="05000000000000000000" pitchFamily="2" charset="2"/>
              <a:buChar char="§"/>
              <a:defRPr/>
            </a:pPr>
            <a:r>
              <a:rPr lang="en-US" kern="0" dirty="0">
                <a:solidFill>
                  <a:sysClr val="windowText" lastClr="000000"/>
                </a:solidFill>
              </a:rPr>
              <a:t> Sequence the protein (e.g. by mass spectroscopy techniques)</a:t>
            </a:r>
          </a:p>
          <a:p>
            <a:pPr marL="285750" lvl="1" indent="-285750">
              <a:buFont typeface="Wingdings" panose="05000000000000000000" pitchFamily="2" charset="2"/>
              <a:buChar char="§"/>
              <a:defRPr/>
            </a:pPr>
            <a:endParaRPr lang="en-US" kern="0" dirty="0">
              <a:solidFill>
                <a:sysClr val="windowText" lastClr="000000"/>
              </a:solidFill>
            </a:endParaRPr>
          </a:p>
          <a:p>
            <a:pPr marL="285750" lvl="1" indent="-285750">
              <a:buFont typeface="Wingdings" panose="05000000000000000000" pitchFamily="2" charset="2"/>
              <a:buChar char="§"/>
              <a:defRPr/>
            </a:pPr>
            <a:r>
              <a:rPr lang="en-US" kern="0" dirty="0">
                <a:solidFill>
                  <a:sysClr val="windowText" lastClr="000000"/>
                </a:solidFill>
              </a:rPr>
              <a:t> Evaluate physical properties of protein: </a:t>
            </a:r>
          </a:p>
          <a:p>
            <a:pPr marL="800100" lvl="1" indent="-342900">
              <a:buFont typeface="Arial" panose="020B0604020202020204" pitchFamily="34" charset="0"/>
              <a:buChar char="•"/>
              <a:defRPr/>
            </a:pPr>
            <a:r>
              <a:rPr lang="en-US" kern="0" dirty="0">
                <a:solidFill>
                  <a:sysClr val="windowText" lastClr="000000"/>
                </a:solidFill>
              </a:rPr>
              <a:t> Globular or membrane protein? </a:t>
            </a:r>
          </a:p>
          <a:p>
            <a:pPr marL="800100" lvl="1" indent="-342900">
              <a:buFont typeface="Arial" panose="020B0604020202020204" pitchFamily="34" charset="0"/>
              <a:buChar char="•"/>
              <a:defRPr/>
            </a:pPr>
            <a:r>
              <a:rPr lang="en-US" kern="0" dirty="0">
                <a:solidFill>
                  <a:sysClr val="windowText" lastClr="000000"/>
                </a:solidFill>
              </a:rPr>
              <a:t> What is the ideal pH for crystallization? </a:t>
            </a:r>
          </a:p>
          <a:p>
            <a:pPr marL="800100" lvl="1" indent="-342900">
              <a:buFont typeface="Arial" panose="020B0604020202020204" pitchFamily="34" charset="0"/>
              <a:buChar char="•"/>
              <a:defRPr/>
            </a:pPr>
            <a:r>
              <a:rPr lang="en-US" kern="0" dirty="0">
                <a:solidFill>
                  <a:sysClr val="windowText" lastClr="000000"/>
                </a:solidFill>
              </a:rPr>
              <a:t> What is the ideal buffer solution? </a:t>
            </a:r>
          </a:p>
          <a:p>
            <a:pPr marL="800100" lvl="1" indent="-342900">
              <a:buFont typeface="Arial" panose="020B0604020202020204" pitchFamily="34" charset="0"/>
              <a:buChar char="•"/>
              <a:defRPr/>
            </a:pPr>
            <a:r>
              <a:rPr lang="en-US" kern="0" dirty="0">
                <a:solidFill>
                  <a:sysClr val="windowText" lastClr="000000"/>
                </a:solidFill>
              </a:rPr>
              <a:t> Should additives be used? </a:t>
            </a:r>
          </a:p>
        </p:txBody>
      </p:sp>
    </p:spTree>
    <p:extLst>
      <p:ext uri="{BB962C8B-B14F-4D97-AF65-F5344CB8AC3E}">
        <p14:creationId xmlns:p14="http://schemas.microsoft.com/office/powerpoint/2010/main" val="374965912"/>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5493812"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Macromolecular</a:t>
            </a:r>
            <a:r>
              <a:rPr kumimoji="0" lang="en-US" sz="2000" b="1" i="0" u="none" strike="noStrike" kern="0" cap="none" spc="0" normalizeH="0" noProof="0" dirty="0">
                <a:ln>
                  <a:noFill/>
                </a:ln>
                <a:solidFill>
                  <a:sysClr val="windowText" lastClr="000000"/>
                </a:solidFill>
                <a:effectLst/>
                <a:uLnTx/>
                <a:uFillTx/>
              </a:rPr>
              <a:t> Crystallography – Brief Overview</a:t>
            </a:r>
            <a:endParaRPr kumimoji="0" lang="en-US" sz="2000" b="1" i="0" u="none" strike="noStrike" kern="0" cap="none" spc="0" normalizeH="0" baseline="0" noProof="0" dirty="0">
              <a:ln>
                <a:noFill/>
              </a:ln>
              <a:solidFill>
                <a:sysClr val="windowText" lastClr="000000"/>
              </a:solidFill>
              <a:effectLst/>
              <a:uLnTx/>
              <a:uFillTx/>
            </a:endParaRPr>
          </a:p>
        </p:txBody>
      </p:sp>
      <p:sp>
        <p:nvSpPr>
          <p:cNvPr id="4" name="TextBox 3"/>
          <p:cNvSpPr txBox="1"/>
          <p:nvPr/>
        </p:nvSpPr>
        <p:spPr>
          <a:xfrm>
            <a:off x="609600" y="1493520"/>
            <a:ext cx="8400560" cy="2031325"/>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Growing protein crystals: </a:t>
            </a:r>
          </a:p>
          <a:p>
            <a:pPr marL="0" lvl="1">
              <a:defRPr/>
            </a:pPr>
            <a:endParaRPr lang="en-US" kern="0" dirty="0">
              <a:solidFill>
                <a:sysClr val="windowText" lastClr="000000"/>
              </a:solidFill>
            </a:endParaRPr>
          </a:p>
          <a:p>
            <a:pPr marL="285750" lvl="1" indent="-285750">
              <a:buFont typeface="Wingdings" panose="05000000000000000000" pitchFamily="2" charset="2"/>
              <a:buChar char="§"/>
              <a:defRPr/>
            </a:pPr>
            <a:r>
              <a:rPr lang="en-US" b="1" kern="0" dirty="0">
                <a:solidFill>
                  <a:sysClr val="windowText" lastClr="000000"/>
                </a:solidFill>
              </a:rPr>
              <a:t>Hanging</a:t>
            </a:r>
            <a:r>
              <a:rPr lang="en-US" kern="0" dirty="0">
                <a:solidFill>
                  <a:sysClr val="windowText" lastClr="000000"/>
                </a:solidFill>
              </a:rPr>
              <a:t> and </a:t>
            </a:r>
            <a:r>
              <a:rPr lang="en-US" b="1" kern="0" dirty="0">
                <a:solidFill>
                  <a:sysClr val="windowText" lastClr="000000"/>
                </a:solidFill>
              </a:rPr>
              <a:t>sitting drop </a:t>
            </a:r>
            <a:r>
              <a:rPr lang="en-US" kern="0" dirty="0">
                <a:solidFill>
                  <a:sysClr val="windowText" lastClr="000000"/>
                </a:solidFill>
              </a:rPr>
              <a:t>techniques:</a:t>
            </a:r>
          </a:p>
          <a:p>
            <a:pPr marL="285750" lvl="1" indent="-285750">
              <a:buFont typeface="Wingdings" panose="05000000000000000000" pitchFamily="2" charset="2"/>
              <a:buChar char="§"/>
              <a:defRPr/>
            </a:pPr>
            <a:endParaRPr lang="en-US" kern="0" dirty="0">
              <a:solidFill>
                <a:sysClr val="windowText" lastClr="000000"/>
              </a:solidFill>
            </a:endParaRPr>
          </a:p>
          <a:p>
            <a:pPr marL="0" lvl="1">
              <a:defRPr/>
            </a:pPr>
            <a:r>
              <a:rPr lang="en-US" kern="0" dirty="0">
                <a:solidFill>
                  <a:sysClr val="windowText" lastClr="000000"/>
                </a:solidFill>
              </a:rPr>
              <a:t>Diluted protein/buffer solution in same chamber as concentrated buffer solution. Water diffuses from protein to buffer solution, protein solution slowly becomes supersaturated and crystals might grow</a:t>
            </a:r>
          </a:p>
        </p:txBody>
      </p:sp>
      <p:pic>
        <p:nvPicPr>
          <p:cNvPr id="2" name="Picture 1"/>
          <p:cNvPicPr>
            <a:picLocks noChangeAspect="1"/>
          </p:cNvPicPr>
          <p:nvPr/>
        </p:nvPicPr>
        <p:blipFill>
          <a:blip r:embed="rId2"/>
          <a:stretch>
            <a:fillRect/>
          </a:stretch>
        </p:blipFill>
        <p:spPr>
          <a:xfrm>
            <a:off x="1099878" y="3857625"/>
            <a:ext cx="3038475" cy="2771775"/>
          </a:xfrm>
          <a:prstGeom prst="rect">
            <a:avLst/>
          </a:prstGeom>
        </p:spPr>
      </p:pic>
      <p:pic>
        <p:nvPicPr>
          <p:cNvPr id="6" name="Picture 5"/>
          <p:cNvPicPr>
            <a:picLocks noChangeAspect="1"/>
          </p:cNvPicPr>
          <p:nvPr/>
        </p:nvPicPr>
        <p:blipFill>
          <a:blip r:embed="rId3"/>
          <a:stretch>
            <a:fillRect/>
          </a:stretch>
        </p:blipFill>
        <p:spPr>
          <a:xfrm>
            <a:off x="4809880" y="3733800"/>
            <a:ext cx="3133725" cy="2819400"/>
          </a:xfrm>
          <a:prstGeom prst="rect">
            <a:avLst/>
          </a:prstGeom>
        </p:spPr>
      </p:pic>
      <p:sp>
        <p:nvSpPr>
          <p:cNvPr id="7" name="TextBox 6"/>
          <p:cNvSpPr txBox="1"/>
          <p:nvPr/>
        </p:nvSpPr>
        <p:spPr>
          <a:xfrm>
            <a:off x="1262545" y="6477000"/>
            <a:ext cx="6681060" cy="338554"/>
          </a:xfrm>
          <a:prstGeom prst="rect">
            <a:avLst/>
          </a:prstGeom>
          <a:noFill/>
        </p:spPr>
        <p:txBody>
          <a:bodyPr wrap="none" rtlCol="0">
            <a:spAutoFit/>
          </a:bodyPr>
          <a:lstStyle/>
          <a:p>
            <a:r>
              <a:rPr lang="en-US" sz="1600" dirty="0"/>
              <a:t>http://www-structmed.cimr.cam.ac.uk/Course/Crystals/Theory/methods.html</a:t>
            </a:r>
          </a:p>
        </p:txBody>
      </p:sp>
    </p:spTree>
    <p:extLst>
      <p:ext uri="{BB962C8B-B14F-4D97-AF65-F5344CB8AC3E}">
        <p14:creationId xmlns:p14="http://schemas.microsoft.com/office/powerpoint/2010/main" val="190559370"/>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5493812"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Macromolecular</a:t>
            </a:r>
            <a:r>
              <a:rPr kumimoji="0" lang="en-US" sz="2000" b="1" i="0" u="none" strike="noStrike" kern="0" cap="none" spc="0" normalizeH="0" noProof="0" dirty="0">
                <a:ln>
                  <a:noFill/>
                </a:ln>
                <a:solidFill>
                  <a:sysClr val="windowText" lastClr="000000"/>
                </a:solidFill>
                <a:effectLst/>
                <a:uLnTx/>
                <a:uFillTx/>
              </a:rPr>
              <a:t> Crystallography – Brief Overview</a:t>
            </a:r>
            <a:endParaRPr kumimoji="0" lang="en-US" sz="2000" b="1" i="0" u="none" strike="noStrike" kern="0" cap="none" spc="0" normalizeH="0" baseline="0" noProof="0" dirty="0">
              <a:ln>
                <a:noFill/>
              </a:ln>
              <a:solidFill>
                <a:sysClr val="windowText" lastClr="000000"/>
              </a:solidFill>
              <a:effectLst/>
              <a:uLnTx/>
              <a:uFillTx/>
            </a:endParaRPr>
          </a:p>
        </p:txBody>
      </p:sp>
      <p:sp>
        <p:nvSpPr>
          <p:cNvPr id="4" name="TextBox 3"/>
          <p:cNvSpPr txBox="1"/>
          <p:nvPr/>
        </p:nvSpPr>
        <p:spPr>
          <a:xfrm>
            <a:off x="609600" y="1847671"/>
            <a:ext cx="8400560" cy="1200329"/>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Growing protein crystals: </a:t>
            </a:r>
          </a:p>
          <a:p>
            <a:pPr marL="0" lvl="1">
              <a:defRPr/>
            </a:pPr>
            <a:endParaRPr lang="en-US" kern="0" dirty="0">
              <a:solidFill>
                <a:sysClr val="windowText" lastClr="000000"/>
              </a:solidFill>
            </a:endParaRPr>
          </a:p>
          <a:p>
            <a:pPr marL="285750" lvl="1" indent="-285750">
              <a:buFont typeface="Wingdings" panose="05000000000000000000" pitchFamily="2" charset="2"/>
              <a:buChar char="§"/>
              <a:defRPr/>
            </a:pPr>
            <a:r>
              <a:rPr lang="en-US" b="1" kern="0" dirty="0">
                <a:solidFill>
                  <a:sysClr val="windowText" lastClr="000000"/>
                </a:solidFill>
              </a:rPr>
              <a:t>Process is highly automated</a:t>
            </a:r>
            <a:endParaRPr lang="en-US" kern="0" dirty="0">
              <a:solidFill>
                <a:sysClr val="windowText" lastClr="000000"/>
              </a:solidFill>
            </a:endParaRPr>
          </a:p>
          <a:p>
            <a:pPr marL="0" lvl="1">
              <a:defRPr/>
            </a:pPr>
            <a:endParaRPr lang="en-US" kern="0" dirty="0">
              <a:solidFill>
                <a:sysClr val="windowText" lastClr="000000"/>
              </a:solidFill>
            </a:endParaRPr>
          </a:p>
        </p:txBody>
      </p:sp>
      <p:sp>
        <p:nvSpPr>
          <p:cNvPr id="7" name="TextBox 6"/>
          <p:cNvSpPr txBox="1"/>
          <p:nvPr/>
        </p:nvSpPr>
        <p:spPr>
          <a:xfrm>
            <a:off x="5336229" y="6440453"/>
            <a:ext cx="3299301" cy="338554"/>
          </a:xfrm>
          <a:prstGeom prst="rect">
            <a:avLst/>
          </a:prstGeom>
          <a:noFill/>
        </p:spPr>
        <p:txBody>
          <a:bodyPr wrap="none" rtlCol="0">
            <a:spAutoFit/>
          </a:bodyPr>
          <a:lstStyle/>
          <a:p>
            <a:r>
              <a:rPr lang="en-US" sz="1600" dirty="0"/>
              <a:t>http://www.douglas.co.uk/oryx8.htm</a:t>
            </a:r>
          </a:p>
        </p:txBody>
      </p:sp>
      <p:pic>
        <p:nvPicPr>
          <p:cNvPr id="8" name="Picture 7"/>
          <p:cNvPicPr>
            <a:picLocks noChangeAspect="1"/>
          </p:cNvPicPr>
          <p:nvPr/>
        </p:nvPicPr>
        <p:blipFill>
          <a:blip r:embed="rId2"/>
          <a:stretch>
            <a:fillRect/>
          </a:stretch>
        </p:blipFill>
        <p:spPr>
          <a:xfrm>
            <a:off x="5795255" y="3052049"/>
            <a:ext cx="2381250" cy="1781175"/>
          </a:xfrm>
          <a:prstGeom prst="rect">
            <a:avLst/>
          </a:prstGeom>
        </p:spPr>
      </p:pic>
      <p:pic>
        <p:nvPicPr>
          <p:cNvPr id="6146" name="Picture 2" descr="Image result for hanging sitting d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895600"/>
            <a:ext cx="3657600" cy="319107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33400" y="5840288"/>
            <a:ext cx="4114800" cy="923330"/>
          </a:xfrm>
          <a:prstGeom prst="rect">
            <a:avLst/>
          </a:prstGeom>
          <a:noFill/>
        </p:spPr>
        <p:txBody>
          <a:bodyPr wrap="square" rtlCol="0">
            <a:spAutoFit/>
          </a:bodyPr>
          <a:lstStyle/>
          <a:p>
            <a:r>
              <a:rPr lang="en-US" dirty="0"/>
              <a:t>Oryx8 Protein Crystallization Robot for Sitting Drop and </a:t>
            </a:r>
            <a:r>
              <a:rPr lang="en-US" dirty="0" err="1"/>
              <a:t>Microbatch</a:t>
            </a:r>
            <a:r>
              <a:rPr lang="en-US" dirty="0"/>
              <a:t> Screening and Optimization</a:t>
            </a:r>
          </a:p>
        </p:txBody>
      </p:sp>
    </p:spTree>
    <p:extLst>
      <p:ext uri="{BB962C8B-B14F-4D97-AF65-F5344CB8AC3E}">
        <p14:creationId xmlns:p14="http://schemas.microsoft.com/office/powerpoint/2010/main" val="1902904918"/>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5493812"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Macromolecular</a:t>
            </a:r>
            <a:r>
              <a:rPr kumimoji="0" lang="en-US" sz="2000" b="1" i="0" u="none" strike="noStrike" kern="0" cap="none" spc="0" normalizeH="0" noProof="0" dirty="0">
                <a:ln>
                  <a:noFill/>
                </a:ln>
                <a:solidFill>
                  <a:sysClr val="windowText" lastClr="000000"/>
                </a:solidFill>
                <a:effectLst/>
                <a:uLnTx/>
                <a:uFillTx/>
              </a:rPr>
              <a:t> Crystallography – Brief Overview</a:t>
            </a:r>
            <a:endParaRPr kumimoji="0" lang="en-US" sz="2000" b="1" i="0" u="none" strike="noStrike" kern="0" cap="none" spc="0" normalizeH="0" baseline="0" noProof="0" dirty="0">
              <a:ln>
                <a:noFill/>
              </a:ln>
              <a:solidFill>
                <a:sysClr val="windowText" lastClr="000000"/>
              </a:solidFill>
              <a:effectLst/>
              <a:uLnTx/>
              <a:uFillTx/>
            </a:endParaRPr>
          </a:p>
        </p:txBody>
      </p:sp>
      <p:sp>
        <p:nvSpPr>
          <p:cNvPr id="4" name="TextBox 3"/>
          <p:cNvSpPr txBox="1"/>
          <p:nvPr/>
        </p:nvSpPr>
        <p:spPr>
          <a:xfrm>
            <a:off x="381000" y="1676400"/>
            <a:ext cx="8400560" cy="1200329"/>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Evaluating protein crystals: </a:t>
            </a:r>
          </a:p>
          <a:p>
            <a:pPr marL="0" lvl="1">
              <a:defRPr/>
            </a:pPr>
            <a:endParaRPr lang="en-US" kern="0" dirty="0">
              <a:solidFill>
                <a:sysClr val="windowText" lastClr="000000"/>
              </a:solidFill>
            </a:endParaRPr>
          </a:p>
          <a:p>
            <a:pPr marL="285750" lvl="1" indent="-285750">
              <a:buFont typeface="Wingdings" panose="05000000000000000000" pitchFamily="2" charset="2"/>
              <a:buChar char="§"/>
              <a:defRPr/>
            </a:pPr>
            <a:r>
              <a:rPr lang="en-US" b="1" kern="0" dirty="0">
                <a:solidFill>
                  <a:sysClr val="windowText" lastClr="000000"/>
                </a:solidFill>
              </a:rPr>
              <a:t>Microscope evaluation with polarized light</a:t>
            </a:r>
            <a:endParaRPr lang="en-US" kern="0" dirty="0">
              <a:solidFill>
                <a:sysClr val="windowText" lastClr="000000"/>
              </a:solidFill>
            </a:endParaRPr>
          </a:p>
          <a:p>
            <a:pPr marL="0" lvl="1">
              <a:defRPr/>
            </a:pPr>
            <a:endParaRPr lang="en-US" kern="0" dirty="0">
              <a:solidFill>
                <a:sysClr val="windowText" lastClr="000000"/>
              </a:solidFill>
            </a:endParaRPr>
          </a:p>
        </p:txBody>
      </p:sp>
      <p:sp>
        <p:nvSpPr>
          <p:cNvPr id="11" name="TextBox 10"/>
          <p:cNvSpPr txBox="1"/>
          <p:nvPr/>
        </p:nvSpPr>
        <p:spPr>
          <a:xfrm>
            <a:off x="5638800" y="3029129"/>
            <a:ext cx="2819400" cy="2308324"/>
          </a:xfrm>
          <a:prstGeom prst="rect">
            <a:avLst/>
          </a:prstGeom>
          <a:noFill/>
        </p:spPr>
        <p:txBody>
          <a:bodyPr wrap="square" rtlCol="0">
            <a:spAutoFit/>
          </a:bodyPr>
          <a:lstStyle/>
          <a:p>
            <a:r>
              <a:rPr lang="en-US" dirty="0"/>
              <a:t>Left to right, limpid droplet, oil, light precipitate, heavy precipitate, quasi-crystals, brushes of needle crystals. </a:t>
            </a:r>
          </a:p>
          <a:p>
            <a:endParaRPr lang="en-US" dirty="0"/>
          </a:p>
          <a:p>
            <a:r>
              <a:rPr lang="en-US" dirty="0"/>
              <a:t>Last three rows show well-formed crystals of different shapes.</a:t>
            </a:r>
          </a:p>
        </p:txBody>
      </p:sp>
      <p:sp>
        <p:nvSpPr>
          <p:cNvPr id="12" name="TextBox 11"/>
          <p:cNvSpPr txBox="1"/>
          <p:nvPr/>
        </p:nvSpPr>
        <p:spPr>
          <a:xfrm>
            <a:off x="5334000" y="5771346"/>
            <a:ext cx="3740218" cy="954107"/>
          </a:xfrm>
          <a:prstGeom prst="rect">
            <a:avLst/>
          </a:prstGeom>
          <a:noFill/>
        </p:spPr>
        <p:txBody>
          <a:bodyPr wrap="square" rtlCol="0">
            <a:spAutoFit/>
          </a:bodyPr>
          <a:lstStyle/>
          <a:p>
            <a:r>
              <a:rPr lang="en-US" sz="1400" dirty="0"/>
              <a:t>An Overview of Biological Macromolecule Crystallization, Krauss, </a:t>
            </a:r>
            <a:r>
              <a:rPr lang="en-US" sz="1400" dirty="0" err="1"/>
              <a:t>Merlino</a:t>
            </a:r>
            <a:r>
              <a:rPr lang="en-US" sz="1400" dirty="0"/>
              <a:t>, Vergara, </a:t>
            </a:r>
            <a:r>
              <a:rPr lang="en-US" sz="1400" dirty="0" err="1"/>
              <a:t>Sica</a:t>
            </a:r>
            <a:r>
              <a:rPr lang="en-US" sz="1400" dirty="0"/>
              <a:t>, </a:t>
            </a:r>
            <a:r>
              <a:rPr lang="en-US" sz="1400" i="1" dirty="0"/>
              <a:t>Int. J. Mol. Sci.</a:t>
            </a:r>
            <a:r>
              <a:rPr lang="en-US" sz="1400" dirty="0"/>
              <a:t> </a:t>
            </a:r>
            <a:r>
              <a:rPr lang="en-US" sz="1400" b="1" dirty="0"/>
              <a:t>2013</a:t>
            </a:r>
            <a:r>
              <a:rPr lang="en-US" sz="1400" dirty="0"/>
              <a:t>, </a:t>
            </a:r>
            <a:r>
              <a:rPr lang="en-US" sz="1400" i="1" dirty="0"/>
              <a:t>14</a:t>
            </a:r>
            <a:r>
              <a:rPr lang="en-US" sz="1400" dirty="0"/>
              <a:t>(6), 11643-11691. </a:t>
            </a:r>
          </a:p>
          <a:p>
            <a:endParaRPr lang="en-US" sz="1400" dirty="0"/>
          </a:p>
        </p:txBody>
      </p:sp>
      <p:pic>
        <p:nvPicPr>
          <p:cNvPr id="6" name="Picture 5" descr="A picture containing different, mounted, several&#10;&#10;Description automatically generated">
            <a:extLst>
              <a:ext uri="{FF2B5EF4-FFF2-40B4-BE49-F238E27FC236}">
                <a16:creationId xmlns:a16="http://schemas.microsoft.com/office/drawing/2014/main" id="{253F8828-256B-D7F4-9408-BED58026EE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842" y="2906907"/>
            <a:ext cx="4876190" cy="3685714"/>
          </a:xfrm>
          <a:prstGeom prst="rect">
            <a:avLst/>
          </a:prstGeom>
        </p:spPr>
      </p:pic>
    </p:spTree>
    <p:extLst>
      <p:ext uri="{BB962C8B-B14F-4D97-AF65-F5344CB8AC3E}">
        <p14:creationId xmlns:p14="http://schemas.microsoft.com/office/powerpoint/2010/main" val="4009642763"/>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5493812"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Macromolecular</a:t>
            </a:r>
            <a:r>
              <a:rPr kumimoji="0" lang="en-US" sz="2000" b="1" i="0" u="none" strike="noStrike" kern="0" cap="none" spc="0" normalizeH="0" noProof="0" dirty="0">
                <a:ln>
                  <a:noFill/>
                </a:ln>
                <a:solidFill>
                  <a:sysClr val="windowText" lastClr="000000"/>
                </a:solidFill>
                <a:effectLst/>
                <a:uLnTx/>
                <a:uFillTx/>
              </a:rPr>
              <a:t> Crystallography – Brief Overview</a:t>
            </a:r>
            <a:endParaRPr kumimoji="0" lang="en-US" sz="2000" b="1" i="0" u="none" strike="noStrike" kern="0" cap="none" spc="0" normalizeH="0" baseline="0" noProof="0" dirty="0">
              <a:ln>
                <a:noFill/>
              </a:ln>
              <a:solidFill>
                <a:sysClr val="windowText" lastClr="000000"/>
              </a:solidFill>
              <a:effectLst/>
              <a:uLnTx/>
              <a:uFillTx/>
            </a:endParaRPr>
          </a:p>
        </p:txBody>
      </p:sp>
      <p:sp>
        <p:nvSpPr>
          <p:cNvPr id="4" name="TextBox 3"/>
          <p:cNvSpPr txBox="1"/>
          <p:nvPr/>
        </p:nvSpPr>
        <p:spPr>
          <a:xfrm>
            <a:off x="381000" y="1676400"/>
            <a:ext cx="8400560" cy="3970318"/>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Evaluating protein crystals: </a:t>
            </a:r>
          </a:p>
          <a:p>
            <a:pPr marL="0" lvl="1">
              <a:defRPr/>
            </a:pPr>
            <a:endParaRPr lang="en-US" kern="0" dirty="0">
              <a:solidFill>
                <a:sysClr val="windowText" lastClr="000000"/>
              </a:solidFill>
            </a:endParaRPr>
          </a:p>
          <a:p>
            <a:pPr marL="285750" lvl="1" indent="-285750">
              <a:buFont typeface="Wingdings" panose="05000000000000000000" pitchFamily="2" charset="2"/>
              <a:buChar char="§"/>
              <a:defRPr/>
            </a:pPr>
            <a:r>
              <a:rPr lang="en-US" kern="0" dirty="0">
                <a:solidFill>
                  <a:sysClr val="windowText" lastClr="000000"/>
                </a:solidFill>
              </a:rPr>
              <a:t>Mount crystals using “cryoprotectant” (to avoid ice-formation inside crystals)</a:t>
            </a:r>
          </a:p>
          <a:p>
            <a:pPr marL="285750" lvl="1" indent="-285750">
              <a:buFont typeface="Wingdings" panose="05000000000000000000" pitchFamily="2" charset="2"/>
              <a:buChar char="§"/>
              <a:defRPr/>
            </a:pPr>
            <a:endParaRPr lang="en-US" kern="0" dirty="0">
              <a:solidFill>
                <a:sysClr val="windowText" lastClr="000000"/>
              </a:solidFill>
            </a:endParaRPr>
          </a:p>
          <a:p>
            <a:pPr marL="285750" lvl="1" indent="-285750">
              <a:buFont typeface="Wingdings" panose="05000000000000000000" pitchFamily="2" charset="2"/>
              <a:buChar char="§"/>
              <a:defRPr/>
            </a:pPr>
            <a:r>
              <a:rPr lang="en-US" kern="0" dirty="0">
                <a:solidFill>
                  <a:sysClr val="windowText" lastClr="000000"/>
                </a:solidFill>
              </a:rPr>
              <a:t>Evaluate diffraction using first a laboratory X-ray source</a:t>
            </a:r>
          </a:p>
          <a:p>
            <a:pPr marL="285750" lvl="1" indent="-285750">
              <a:buFont typeface="Wingdings" panose="05000000000000000000" pitchFamily="2" charset="2"/>
              <a:buChar char="§"/>
              <a:defRPr/>
            </a:pPr>
            <a:endParaRPr lang="en-US" kern="0" dirty="0">
              <a:solidFill>
                <a:sysClr val="windowText" lastClr="000000"/>
              </a:solidFill>
            </a:endParaRPr>
          </a:p>
          <a:p>
            <a:pPr marL="285750" lvl="1" indent="-285750">
              <a:buFont typeface="Wingdings" panose="05000000000000000000" pitchFamily="2" charset="2"/>
              <a:buChar char="§"/>
              <a:defRPr/>
            </a:pPr>
            <a:r>
              <a:rPr lang="en-US" kern="0" dirty="0">
                <a:solidFill>
                  <a:sysClr val="windowText" lastClr="000000"/>
                </a:solidFill>
              </a:rPr>
              <a:t>Sort out of not single crystals, crystals with odd peak shapes, “salt crystals” (not protein). Very weakly diffracting crystals might still work!</a:t>
            </a:r>
          </a:p>
          <a:p>
            <a:pPr marL="285750" lvl="1" indent="-285750">
              <a:buFont typeface="Wingdings" panose="05000000000000000000" pitchFamily="2" charset="2"/>
              <a:buChar char="§"/>
              <a:defRPr/>
            </a:pPr>
            <a:endParaRPr lang="en-US" kern="0" dirty="0">
              <a:solidFill>
                <a:sysClr val="windowText" lastClr="000000"/>
              </a:solidFill>
            </a:endParaRPr>
          </a:p>
          <a:p>
            <a:pPr marL="285750" lvl="1" indent="-285750">
              <a:buFont typeface="Wingdings" panose="05000000000000000000" pitchFamily="2" charset="2"/>
              <a:buChar char="§"/>
              <a:defRPr/>
            </a:pPr>
            <a:r>
              <a:rPr lang="en-US" kern="0" dirty="0">
                <a:solidFill>
                  <a:sysClr val="windowText" lastClr="000000"/>
                </a:solidFill>
              </a:rPr>
              <a:t>Further evaluation of candidate batches at synchrotron using </a:t>
            </a:r>
            <a:r>
              <a:rPr lang="en-US" b="1" kern="0" dirty="0">
                <a:solidFill>
                  <a:sysClr val="windowText" lastClr="000000"/>
                </a:solidFill>
              </a:rPr>
              <a:t>automated screening</a:t>
            </a:r>
            <a:r>
              <a:rPr lang="en-US" kern="0" dirty="0">
                <a:solidFill>
                  <a:sysClr val="windowText" lastClr="000000"/>
                </a:solidFill>
              </a:rPr>
              <a:t> techniques</a:t>
            </a:r>
          </a:p>
          <a:p>
            <a:pPr marL="285750" lvl="1" indent="-285750">
              <a:buFont typeface="Wingdings" panose="05000000000000000000" pitchFamily="2" charset="2"/>
              <a:buChar char="§"/>
              <a:defRPr/>
            </a:pPr>
            <a:endParaRPr lang="en-US" kern="0" dirty="0">
              <a:solidFill>
                <a:sysClr val="windowText" lastClr="000000"/>
              </a:solidFill>
            </a:endParaRPr>
          </a:p>
          <a:p>
            <a:pPr marL="285750" lvl="1" indent="-285750">
              <a:buFont typeface="Wingdings" panose="05000000000000000000" pitchFamily="2" charset="2"/>
              <a:buChar char="§"/>
              <a:defRPr/>
            </a:pPr>
            <a:r>
              <a:rPr lang="en-US" kern="0" dirty="0">
                <a:solidFill>
                  <a:sysClr val="windowText" lastClr="000000"/>
                </a:solidFill>
              </a:rPr>
              <a:t>Collection of full datasets for best crystals</a:t>
            </a:r>
          </a:p>
          <a:p>
            <a:pPr marL="0" lvl="1">
              <a:defRPr/>
            </a:pPr>
            <a:endParaRPr lang="en-US" kern="0" dirty="0">
              <a:solidFill>
                <a:sysClr val="windowText" lastClr="000000"/>
              </a:solidFill>
            </a:endParaRPr>
          </a:p>
        </p:txBody>
      </p:sp>
    </p:spTree>
    <p:extLst>
      <p:ext uri="{BB962C8B-B14F-4D97-AF65-F5344CB8AC3E}">
        <p14:creationId xmlns:p14="http://schemas.microsoft.com/office/powerpoint/2010/main" val="2314285999"/>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5493812"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Macromolecular</a:t>
            </a:r>
            <a:r>
              <a:rPr kumimoji="0" lang="en-US" sz="2000" b="1" i="0" u="none" strike="noStrike" kern="0" cap="none" spc="0" normalizeH="0" noProof="0" dirty="0">
                <a:ln>
                  <a:noFill/>
                </a:ln>
                <a:solidFill>
                  <a:sysClr val="windowText" lastClr="000000"/>
                </a:solidFill>
                <a:effectLst/>
                <a:uLnTx/>
                <a:uFillTx/>
              </a:rPr>
              <a:t> Crystallography – Brief Overview</a:t>
            </a:r>
            <a:endParaRPr kumimoji="0" lang="en-US" sz="2000" b="1" i="0" u="none" strike="noStrike" kern="0" cap="none" spc="0" normalizeH="0" baseline="0" noProof="0" dirty="0">
              <a:ln>
                <a:noFill/>
              </a:ln>
              <a:solidFill>
                <a:sysClr val="windowText" lastClr="000000"/>
              </a:solidFill>
              <a:effectLst/>
              <a:uLnTx/>
              <a:uFillTx/>
            </a:endParaRPr>
          </a:p>
        </p:txBody>
      </p:sp>
      <p:sp>
        <p:nvSpPr>
          <p:cNvPr id="4" name="TextBox 3"/>
          <p:cNvSpPr txBox="1"/>
          <p:nvPr/>
        </p:nvSpPr>
        <p:spPr>
          <a:xfrm>
            <a:off x="381000" y="1524000"/>
            <a:ext cx="8400560" cy="923330"/>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Collecting data: crystals in nitrogen </a:t>
            </a:r>
            <a:r>
              <a:rPr lang="en-US" kern="0" dirty="0" err="1">
                <a:solidFill>
                  <a:sysClr val="windowText" lastClr="000000"/>
                </a:solidFill>
              </a:rPr>
              <a:t>dewars</a:t>
            </a:r>
            <a:r>
              <a:rPr lang="en-US" kern="0" dirty="0">
                <a:solidFill>
                  <a:sysClr val="windowText" lastClr="000000"/>
                </a:solidFill>
              </a:rPr>
              <a:t> and mounting robots</a:t>
            </a:r>
          </a:p>
          <a:p>
            <a:pPr marL="0" lvl="1">
              <a:defRPr/>
            </a:pPr>
            <a:endParaRPr lang="en-US" kern="0" dirty="0">
              <a:solidFill>
                <a:sysClr val="windowText" lastClr="000000"/>
              </a:solidFill>
            </a:endParaRPr>
          </a:p>
          <a:p>
            <a:pPr marL="0" lvl="1">
              <a:defRPr/>
            </a:pPr>
            <a:endParaRPr lang="en-US" kern="0" dirty="0">
              <a:solidFill>
                <a:sysClr val="windowText" lastClr="000000"/>
              </a:solidFill>
            </a:endParaRPr>
          </a:p>
        </p:txBody>
      </p:sp>
      <p:pic>
        <p:nvPicPr>
          <p:cNvPr id="7" name="Picture 6"/>
          <p:cNvPicPr>
            <a:picLocks noChangeAspect="1"/>
          </p:cNvPicPr>
          <p:nvPr/>
        </p:nvPicPr>
        <p:blipFill>
          <a:blip r:embed="rId2"/>
          <a:stretch>
            <a:fillRect/>
          </a:stretch>
        </p:blipFill>
        <p:spPr>
          <a:xfrm>
            <a:off x="152400" y="2286000"/>
            <a:ext cx="5661660" cy="4246245"/>
          </a:xfrm>
          <a:prstGeom prst="rect">
            <a:avLst/>
          </a:prstGeom>
        </p:spPr>
      </p:pic>
      <p:pic>
        <p:nvPicPr>
          <p:cNvPr id="6" name="Picture 5"/>
          <p:cNvPicPr>
            <a:picLocks noChangeAspect="1"/>
          </p:cNvPicPr>
          <p:nvPr/>
        </p:nvPicPr>
        <p:blipFill>
          <a:blip r:embed="rId3"/>
          <a:stretch>
            <a:fillRect/>
          </a:stretch>
        </p:blipFill>
        <p:spPr>
          <a:xfrm>
            <a:off x="5638800" y="1981200"/>
            <a:ext cx="3406175" cy="2134195"/>
          </a:xfrm>
          <a:prstGeom prst="rect">
            <a:avLst/>
          </a:prstGeom>
        </p:spPr>
      </p:pic>
      <p:sp>
        <p:nvSpPr>
          <p:cNvPr id="8" name="Rectangle 7"/>
          <p:cNvSpPr/>
          <p:nvPr/>
        </p:nvSpPr>
        <p:spPr>
          <a:xfrm>
            <a:off x="56660" y="6532244"/>
            <a:ext cx="9049240" cy="307777"/>
          </a:xfrm>
          <a:prstGeom prst="rect">
            <a:avLst/>
          </a:prstGeom>
        </p:spPr>
        <p:txBody>
          <a:bodyPr wrap="square">
            <a:spAutoFit/>
          </a:bodyPr>
          <a:lstStyle/>
          <a:p>
            <a:r>
              <a:rPr lang="en-US" sz="1400" dirty="0"/>
              <a:t>http://www.oceaneering.com/space-systems/robotics-and-automation/actor-robotic-crystal-placement-system/</a:t>
            </a:r>
          </a:p>
        </p:txBody>
      </p:sp>
      <p:pic>
        <p:nvPicPr>
          <p:cNvPr id="10" name="Picture 9"/>
          <p:cNvPicPr>
            <a:picLocks noChangeAspect="1"/>
          </p:cNvPicPr>
          <p:nvPr/>
        </p:nvPicPr>
        <p:blipFill>
          <a:blip r:embed="rId4"/>
          <a:stretch>
            <a:fillRect/>
          </a:stretch>
        </p:blipFill>
        <p:spPr>
          <a:xfrm>
            <a:off x="5484467" y="4754343"/>
            <a:ext cx="3507133" cy="1417857"/>
          </a:xfrm>
          <a:prstGeom prst="rect">
            <a:avLst/>
          </a:prstGeom>
        </p:spPr>
      </p:pic>
      <p:sp>
        <p:nvSpPr>
          <p:cNvPr id="11" name="TextBox 10"/>
          <p:cNvSpPr txBox="1"/>
          <p:nvPr/>
        </p:nvSpPr>
        <p:spPr>
          <a:xfrm>
            <a:off x="5943600" y="6019800"/>
            <a:ext cx="3124200" cy="523220"/>
          </a:xfrm>
          <a:prstGeom prst="rect">
            <a:avLst/>
          </a:prstGeom>
          <a:noFill/>
        </p:spPr>
        <p:txBody>
          <a:bodyPr wrap="square" rtlCol="0">
            <a:spAutoFit/>
          </a:bodyPr>
          <a:lstStyle/>
          <a:p>
            <a:r>
              <a:rPr lang="en-US" sz="1400" dirty="0"/>
              <a:t>http://cmcf.lightsource.ca/user-guide/samples-and-automounter/</a:t>
            </a:r>
          </a:p>
        </p:txBody>
      </p:sp>
      <p:sp>
        <p:nvSpPr>
          <p:cNvPr id="12" name="TextBox 11"/>
          <p:cNvSpPr txBox="1"/>
          <p:nvPr/>
        </p:nvSpPr>
        <p:spPr>
          <a:xfrm>
            <a:off x="5802140" y="4050863"/>
            <a:ext cx="2971800" cy="738664"/>
          </a:xfrm>
          <a:prstGeom prst="rect">
            <a:avLst/>
          </a:prstGeom>
          <a:noFill/>
        </p:spPr>
        <p:txBody>
          <a:bodyPr wrap="square" rtlCol="0">
            <a:spAutoFit/>
          </a:bodyPr>
          <a:lstStyle/>
          <a:p>
            <a:r>
              <a:rPr lang="en-US" sz="1400" dirty="0"/>
              <a:t>http://smb.slac.stanford.edu/users_guide/manual/Using_SSRL_Automated_Mounti.html</a:t>
            </a:r>
          </a:p>
        </p:txBody>
      </p:sp>
    </p:spTree>
    <p:extLst>
      <p:ext uri="{BB962C8B-B14F-4D97-AF65-F5344CB8AC3E}">
        <p14:creationId xmlns:p14="http://schemas.microsoft.com/office/powerpoint/2010/main" val="1205830619"/>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066800"/>
            <a:ext cx="5493812"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Macromolecular</a:t>
            </a:r>
            <a:r>
              <a:rPr kumimoji="0" lang="en-US" sz="2000" b="1" i="0" u="none" strike="noStrike" kern="0" cap="none" spc="0" normalizeH="0" noProof="0" dirty="0">
                <a:ln>
                  <a:noFill/>
                </a:ln>
                <a:solidFill>
                  <a:sysClr val="windowText" lastClr="000000"/>
                </a:solidFill>
                <a:effectLst/>
                <a:uLnTx/>
                <a:uFillTx/>
              </a:rPr>
              <a:t> Crystallography – Brief Overview</a:t>
            </a:r>
            <a:endParaRPr kumimoji="0" lang="en-US" sz="2000" b="1" i="0" u="none" strike="noStrike" kern="0" cap="none" spc="0" normalizeH="0" baseline="0" noProof="0" dirty="0">
              <a:ln>
                <a:noFill/>
              </a:ln>
              <a:solidFill>
                <a:sysClr val="windowText" lastClr="000000"/>
              </a:solidFill>
              <a:effectLst/>
              <a:uLnTx/>
              <a:uFillTx/>
            </a:endParaRPr>
          </a:p>
        </p:txBody>
      </p:sp>
      <p:sp>
        <p:nvSpPr>
          <p:cNvPr id="4" name="TextBox 3"/>
          <p:cNvSpPr txBox="1"/>
          <p:nvPr/>
        </p:nvSpPr>
        <p:spPr>
          <a:xfrm>
            <a:off x="362065" y="1524000"/>
            <a:ext cx="8400560" cy="2585323"/>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Data Collection:</a:t>
            </a:r>
          </a:p>
          <a:p>
            <a:pPr marL="0" lvl="1">
              <a:buFont typeface="Wingdings" pitchFamily="2" charset="2"/>
              <a:buChar char="v"/>
              <a:defRPr/>
            </a:pPr>
            <a:endParaRPr lang="en-US" kern="0" dirty="0">
              <a:solidFill>
                <a:sysClr val="windowText" lastClr="000000"/>
              </a:solidFill>
            </a:endParaRPr>
          </a:p>
          <a:p>
            <a:pPr marL="285750" lvl="1" indent="-285750">
              <a:buFont typeface="Arial" panose="020B0604020202020204" pitchFamily="34" charset="0"/>
              <a:buChar char="•"/>
              <a:defRPr/>
            </a:pPr>
            <a:r>
              <a:rPr lang="en-US" kern="0" dirty="0">
                <a:solidFill>
                  <a:sysClr val="windowText" lastClr="000000"/>
                </a:solidFill>
              </a:rPr>
              <a:t>Use long wavelength for better diffraction</a:t>
            </a:r>
          </a:p>
          <a:p>
            <a:pPr marL="285750" lvl="1" indent="-285750">
              <a:buFont typeface="Arial" panose="020B0604020202020204" pitchFamily="34" charset="0"/>
              <a:buChar char="•"/>
              <a:defRPr/>
            </a:pPr>
            <a:endParaRPr lang="en-US" kern="0" dirty="0">
              <a:solidFill>
                <a:sysClr val="windowText" lastClr="000000"/>
              </a:solidFill>
            </a:endParaRPr>
          </a:p>
          <a:p>
            <a:pPr marL="285750" lvl="1" indent="-285750">
              <a:buFont typeface="Arial" panose="020B0604020202020204" pitchFamily="34" charset="0"/>
              <a:buChar char="•"/>
              <a:defRPr/>
            </a:pPr>
            <a:r>
              <a:rPr lang="en-US" kern="0" dirty="0">
                <a:solidFill>
                  <a:sysClr val="windowText" lastClr="000000"/>
                </a:solidFill>
              </a:rPr>
              <a:t>Large unit cells:</a:t>
            </a:r>
          </a:p>
          <a:p>
            <a:pPr marL="288925" lvl="1">
              <a:defRPr/>
            </a:pPr>
            <a:r>
              <a:rPr lang="en-US" kern="0" dirty="0">
                <a:solidFill>
                  <a:sysClr val="windowText" lastClr="000000"/>
                </a:solidFill>
              </a:rPr>
              <a:t>Move detector far back to resolve peaks  </a:t>
            </a:r>
          </a:p>
          <a:p>
            <a:pPr marL="0" lvl="1">
              <a:defRPr/>
            </a:pPr>
            <a:endParaRPr lang="en-US" kern="0" dirty="0">
              <a:solidFill>
                <a:sysClr val="windowText" lastClr="000000"/>
              </a:solidFill>
            </a:endParaRPr>
          </a:p>
          <a:p>
            <a:pPr marL="285750" lvl="1" indent="-285750">
              <a:buFont typeface="Wingdings" panose="05000000000000000000" pitchFamily="2" charset="2"/>
              <a:buChar char="§"/>
              <a:defRPr/>
            </a:pPr>
            <a:endParaRPr lang="en-US" kern="0" dirty="0">
              <a:solidFill>
                <a:sysClr val="windowText" lastClr="000000"/>
              </a:solidFill>
            </a:endParaRPr>
          </a:p>
          <a:p>
            <a:pPr marL="0" lvl="1">
              <a:defRPr/>
            </a:pPr>
            <a:endParaRPr lang="en-US" kern="0" dirty="0">
              <a:solidFill>
                <a:sysClr val="windowText" lastClr="000000"/>
              </a:solidFill>
            </a:endParaRPr>
          </a:p>
        </p:txBody>
      </p:sp>
      <p:pic>
        <p:nvPicPr>
          <p:cNvPr id="9218" name="Picture 2" descr="Image result for protein crystallography patter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352800"/>
            <a:ext cx="3505200" cy="290165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4791596" y="1524000"/>
            <a:ext cx="4123804" cy="4123804"/>
          </a:xfrm>
          <a:prstGeom prst="rect">
            <a:avLst/>
          </a:prstGeom>
        </p:spPr>
      </p:pic>
      <p:sp>
        <p:nvSpPr>
          <p:cNvPr id="6" name="TextBox 5"/>
          <p:cNvSpPr txBox="1"/>
          <p:nvPr/>
        </p:nvSpPr>
        <p:spPr>
          <a:xfrm>
            <a:off x="4038600" y="5715000"/>
            <a:ext cx="5183727" cy="338554"/>
          </a:xfrm>
          <a:prstGeom prst="rect">
            <a:avLst/>
          </a:prstGeom>
          <a:noFill/>
        </p:spPr>
        <p:txBody>
          <a:bodyPr wrap="none" rtlCol="0">
            <a:spAutoFit/>
          </a:bodyPr>
          <a:lstStyle/>
          <a:p>
            <a:r>
              <a:rPr lang="en-US" sz="1600" dirty="0"/>
              <a:t>https://groups.oist.jp/sites/default/files/imce/u223/Fig3.jpg</a:t>
            </a:r>
          </a:p>
        </p:txBody>
      </p:sp>
      <p:sp>
        <p:nvSpPr>
          <p:cNvPr id="8" name="TextBox 7"/>
          <p:cNvSpPr txBox="1"/>
          <p:nvPr/>
        </p:nvSpPr>
        <p:spPr>
          <a:xfrm>
            <a:off x="362065" y="6324600"/>
            <a:ext cx="4758162" cy="338554"/>
          </a:xfrm>
          <a:prstGeom prst="rect">
            <a:avLst/>
          </a:prstGeom>
          <a:noFill/>
        </p:spPr>
        <p:txBody>
          <a:bodyPr wrap="none" rtlCol="0">
            <a:spAutoFit/>
          </a:bodyPr>
          <a:lstStyle/>
          <a:p>
            <a:r>
              <a:rPr lang="en-US" sz="1600" dirty="0" err="1"/>
              <a:t>Metaljet</a:t>
            </a:r>
            <a:r>
              <a:rPr lang="en-US" sz="1600" dirty="0"/>
              <a:t> data set, https://www.incoatec.de/scd-for-bio</a:t>
            </a:r>
            <a:endParaRPr lang="en-US" dirty="0"/>
          </a:p>
        </p:txBody>
      </p:sp>
    </p:spTree>
    <p:extLst>
      <p:ext uri="{BB962C8B-B14F-4D97-AF65-F5344CB8AC3E}">
        <p14:creationId xmlns:p14="http://schemas.microsoft.com/office/powerpoint/2010/main" val="1568322658"/>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5493812"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Macromolecular</a:t>
            </a:r>
            <a:r>
              <a:rPr kumimoji="0" lang="en-US" sz="2000" b="1" i="0" u="none" strike="noStrike" kern="0" cap="none" spc="0" normalizeH="0" noProof="0" dirty="0">
                <a:ln>
                  <a:noFill/>
                </a:ln>
                <a:solidFill>
                  <a:sysClr val="windowText" lastClr="000000"/>
                </a:solidFill>
                <a:effectLst/>
                <a:uLnTx/>
                <a:uFillTx/>
              </a:rPr>
              <a:t> Crystallography – Brief Overview</a:t>
            </a:r>
            <a:endParaRPr kumimoji="0" lang="en-US" sz="2000" b="1" i="0" u="none" strike="noStrike" kern="0" cap="none" spc="0" normalizeH="0" baseline="0" noProof="0" dirty="0">
              <a:ln>
                <a:noFill/>
              </a:ln>
              <a:solidFill>
                <a:sysClr val="windowText" lastClr="000000"/>
              </a:solidFill>
              <a:effectLst/>
              <a:uLnTx/>
              <a:uFillTx/>
            </a:endParaRPr>
          </a:p>
        </p:txBody>
      </p:sp>
      <p:sp>
        <p:nvSpPr>
          <p:cNvPr id="4" name="TextBox 3"/>
          <p:cNvSpPr txBox="1"/>
          <p:nvPr/>
        </p:nvSpPr>
        <p:spPr>
          <a:xfrm>
            <a:off x="381000" y="1676400"/>
            <a:ext cx="8400560" cy="3693319"/>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Structure Solution: </a:t>
            </a:r>
          </a:p>
          <a:p>
            <a:pPr marL="0" lvl="1">
              <a:defRPr/>
            </a:pPr>
            <a:endParaRPr lang="en-US" kern="0" dirty="0">
              <a:solidFill>
                <a:sysClr val="windowText" lastClr="000000"/>
              </a:solidFill>
            </a:endParaRPr>
          </a:p>
          <a:p>
            <a:pPr marL="285750" lvl="1" indent="-285750">
              <a:buFont typeface="Wingdings" panose="05000000000000000000" pitchFamily="2" charset="2"/>
              <a:buChar char="§"/>
              <a:defRPr/>
            </a:pPr>
            <a:r>
              <a:rPr lang="en-US" kern="0" dirty="0">
                <a:solidFill>
                  <a:sysClr val="windowText" lastClr="000000"/>
                </a:solidFill>
              </a:rPr>
              <a:t>For atomic resolution data: as for small molecule structures.</a:t>
            </a:r>
          </a:p>
          <a:p>
            <a:pPr marL="285750" lvl="1" indent="-285750">
              <a:buFont typeface="Wingdings" panose="05000000000000000000" pitchFamily="2" charset="2"/>
              <a:buChar char="§"/>
              <a:defRPr/>
            </a:pPr>
            <a:endParaRPr lang="en-US" kern="0" dirty="0">
              <a:solidFill>
                <a:sysClr val="windowText" lastClr="000000"/>
              </a:solidFill>
            </a:endParaRPr>
          </a:p>
          <a:p>
            <a:pPr marL="285750" lvl="1" indent="-285750">
              <a:buFont typeface="Wingdings" panose="05000000000000000000" pitchFamily="2" charset="2"/>
              <a:buChar char="§"/>
              <a:defRPr/>
            </a:pPr>
            <a:r>
              <a:rPr lang="en-US" kern="0" dirty="0">
                <a:solidFill>
                  <a:sysClr val="windowText" lastClr="000000"/>
                </a:solidFill>
              </a:rPr>
              <a:t>If a similar protein has a known structure: </a:t>
            </a:r>
            <a:r>
              <a:rPr lang="en-US" b="1" kern="0" dirty="0" err="1">
                <a:solidFill>
                  <a:sysClr val="windowText" lastClr="000000"/>
                </a:solidFill>
              </a:rPr>
              <a:t>isomorphous</a:t>
            </a:r>
            <a:r>
              <a:rPr lang="en-US" b="1" kern="0" dirty="0">
                <a:solidFill>
                  <a:sysClr val="windowText" lastClr="000000"/>
                </a:solidFill>
              </a:rPr>
              <a:t> replacement</a:t>
            </a:r>
            <a:r>
              <a:rPr lang="en-US" kern="0" dirty="0">
                <a:solidFill>
                  <a:sysClr val="windowText" lastClr="000000"/>
                </a:solidFill>
              </a:rPr>
              <a:t>.</a:t>
            </a:r>
          </a:p>
          <a:p>
            <a:pPr marL="285750" lvl="1" indent="-285750">
              <a:buFont typeface="Wingdings" panose="05000000000000000000" pitchFamily="2" charset="2"/>
              <a:buChar char="§"/>
              <a:defRPr/>
            </a:pPr>
            <a:endParaRPr lang="en-US" kern="0" dirty="0">
              <a:solidFill>
                <a:sysClr val="windowText" lastClr="000000"/>
              </a:solidFill>
            </a:endParaRPr>
          </a:p>
          <a:p>
            <a:pPr marL="285750" lvl="1" indent="-285750">
              <a:buFont typeface="Wingdings" panose="05000000000000000000" pitchFamily="2" charset="2"/>
              <a:buChar char="§"/>
              <a:defRPr/>
            </a:pPr>
            <a:r>
              <a:rPr lang="en-US" dirty="0">
                <a:solidFill>
                  <a:prstClr val="black"/>
                </a:solidFill>
              </a:rPr>
              <a:t>Single Anomalous Dispersion, “</a:t>
            </a:r>
            <a:r>
              <a:rPr lang="en-US" b="1" dirty="0">
                <a:solidFill>
                  <a:prstClr val="black"/>
                </a:solidFill>
              </a:rPr>
              <a:t>SAD phasing</a:t>
            </a:r>
            <a:r>
              <a:rPr lang="en-US" dirty="0">
                <a:solidFill>
                  <a:prstClr val="black"/>
                </a:solidFill>
              </a:rPr>
              <a:t>”: </a:t>
            </a:r>
            <a:r>
              <a:rPr lang="en-US" kern="0" dirty="0">
                <a:solidFill>
                  <a:sysClr val="windowText" lastClr="000000"/>
                </a:solidFill>
              </a:rPr>
              <a:t>Dope crystal with heavy atoms, solve by Patterson methods, solve undoped structure by isomorphous replacement. </a:t>
            </a:r>
          </a:p>
          <a:p>
            <a:pPr marL="285750" lvl="1" indent="-285750">
              <a:buFont typeface="Wingdings" panose="05000000000000000000" pitchFamily="2" charset="2"/>
              <a:buChar char="§"/>
              <a:defRPr/>
            </a:pPr>
            <a:endParaRPr lang="en-US" kern="0" dirty="0">
              <a:solidFill>
                <a:sysClr val="windowText" lastClr="000000"/>
              </a:solidFill>
            </a:endParaRPr>
          </a:p>
          <a:p>
            <a:pPr marL="285750" lvl="1" indent="-285750">
              <a:buFont typeface="Wingdings" panose="05000000000000000000" pitchFamily="2" charset="2"/>
              <a:buChar char="§"/>
              <a:defRPr/>
            </a:pPr>
            <a:r>
              <a:rPr lang="en-US" dirty="0">
                <a:solidFill>
                  <a:prstClr val="black"/>
                </a:solidFill>
              </a:rPr>
              <a:t>Multiple Wavelength Anomalous Dispersion, “</a:t>
            </a:r>
            <a:r>
              <a:rPr lang="en-US" b="1" dirty="0">
                <a:solidFill>
                  <a:prstClr val="black"/>
                </a:solidFill>
              </a:rPr>
              <a:t>MAD phasing</a:t>
            </a:r>
            <a:r>
              <a:rPr lang="en-US" dirty="0">
                <a:solidFill>
                  <a:prstClr val="black"/>
                </a:solidFill>
              </a:rPr>
              <a:t>”: requires data collected using at least two wavelengths with different anomalous dispersion. </a:t>
            </a:r>
            <a:endParaRPr lang="en-US" kern="0" dirty="0">
              <a:solidFill>
                <a:sysClr val="windowText" lastClr="000000"/>
              </a:solidFill>
            </a:endParaRPr>
          </a:p>
          <a:p>
            <a:pPr marL="285750" lvl="1" indent="-285750">
              <a:buFont typeface="Wingdings" panose="05000000000000000000" pitchFamily="2" charset="2"/>
              <a:buChar char="§"/>
              <a:defRPr/>
            </a:pPr>
            <a:endParaRPr lang="en-US" kern="0" dirty="0">
              <a:solidFill>
                <a:sysClr val="windowText" lastClr="000000"/>
              </a:solidFill>
            </a:endParaRPr>
          </a:p>
          <a:p>
            <a:pPr marL="0" lvl="1">
              <a:defRPr/>
            </a:pPr>
            <a:endParaRPr lang="en-US" kern="0" dirty="0">
              <a:solidFill>
                <a:sysClr val="windowText" lastClr="000000"/>
              </a:solidFill>
            </a:endParaRPr>
          </a:p>
        </p:txBody>
      </p:sp>
    </p:spTree>
    <p:extLst>
      <p:ext uri="{BB962C8B-B14F-4D97-AF65-F5344CB8AC3E}">
        <p14:creationId xmlns:p14="http://schemas.microsoft.com/office/powerpoint/2010/main" val="258014539"/>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5493812"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Macromolecular</a:t>
            </a:r>
            <a:r>
              <a:rPr kumimoji="0" lang="en-US" sz="2000" b="1" i="0" u="none" strike="noStrike" kern="0" cap="none" spc="0" normalizeH="0" noProof="0" dirty="0">
                <a:ln>
                  <a:noFill/>
                </a:ln>
                <a:solidFill>
                  <a:sysClr val="windowText" lastClr="000000"/>
                </a:solidFill>
                <a:effectLst/>
                <a:uLnTx/>
                <a:uFillTx/>
              </a:rPr>
              <a:t> Crystallography – Brief Overview</a:t>
            </a:r>
            <a:endParaRPr kumimoji="0" lang="en-US" sz="2000" b="1" i="0" u="none" strike="noStrike" kern="0" cap="none" spc="0" normalizeH="0" baseline="0" noProof="0" dirty="0">
              <a:ln>
                <a:noFill/>
              </a:ln>
              <a:solidFill>
                <a:sysClr val="windowText" lastClr="000000"/>
              </a:solidFill>
              <a:effectLst/>
              <a:uLnTx/>
              <a:uFillTx/>
            </a:endParaRPr>
          </a:p>
        </p:txBody>
      </p:sp>
      <p:sp>
        <p:nvSpPr>
          <p:cNvPr id="4" name="TextBox 3"/>
          <p:cNvSpPr txBox="1"/>
          <p:nvPr/>
        </p:nvSpPr>
        <p:spPr>
          <a:xfrm>
            <a:off x="381000" y="1895475"/>
            <a:ext cx="8400560" cy="2308324"/>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Model building:</a:t>
            </a:r>
          </a:p>
          <a:p>
            <a:pPr marL="0" lvl="1">
              <a:buFont typeface="Wingdings" pitchFamily="2" charset="2"/>
              <a:buChar char="v"/>
              <a:defRPr/>
            </a:pPr>
            <a:endParaRPr lang="en-US" kern="0" dirty="0">
              <a:solidFill>
                <a:sysClr val="windowText" lastClr="000000"/>
              </a:solidFill>
            </a:endParaRPr>
          </a:p>
          <a:p>
            <a:pPr marL="285750" lvl="1" indent="-285750">
              <a:buFont typeface="Wingdings" pitchFamily="2" charset="2"/>
              <a:buChar char="v"/>
              <a:defRPr/>
            </a:pPr>
            <a:r>
              <a:rPr lang="en-US" kern="0" dirty="0">
                <a:solidFill>
                  <a:sysClr val="windowText" lastClr="000000"/>
                </a:solidFill>
              </a:rPr>
              <a:t>Find electron density that matches (some of) the amino acids expected based on the sequence.</a:t>
            </a:r>
          </a:p>
          <a:p>
            <a:pPr marL="285750" lvl="1" indent="-285750">
              <a:buFont typeface="Wingdings" pitchFamily="2" charset="2"/>
              <a:buChar char="v"/>
              <a:defRPr/>
            </a:pPr>
            <a:r>
              <a:rPr lang="en-US" kern="0" dirty="0">
                <a:solidFill>
                  <a:sysClr val="windowText" lastClr="000000"/>
                </a:solidFill>
              </a:rPr>
              <a:t>Fit the peptide chain to the electron density. Run structure refinements (stepwise procedure; often only a small part of the structure is refined at once).</a:t>
            </a:r>
          </a:p>
          <a:p>
            <a:pPr marL="285750" lvl="1" indent="-285750">
              <a:buFont typeface="Wingdings" pitchFamily="2" charset="2"/>
              <a:buChar char="v"/>
              <a:defRPr/>
            </a:pPr>
            <a:r>
              <a:rPr lang="en-US" kern="0" dirty="0">
                <a:solidFill>
                  <a:sysClr val="windowText" lastClr="000000"/>
                </a:solidFill>
              </a:rPr>
              <a:t>Use </a:t>
            </a:r>
            <a:r>
              <a:rPr lang="en-US" b="1" kern="0" dirty="0">
                <a:solidFill>
                  <a:sysClr val="windowText" lastClr="000000"/>
                </a:solidFill>
              </a:rPr>
              <a:t>fixed bond distances</a:t>
            </a:r>
            <a:r>
              <a:rPr lang="en-US" kern="0" dirty="0">
                <a:solidFill>
                  <a:sysClr val="windowText" lastClr="000000"/>
                </a:solidFill>
              </a:rPr>
              <a:t> and </a:t>
            </a:r>
            <a:r>
              <a:rPr lang="en-US" b="1" kern="0" dirty="0">
                <a:solidFill>
                  <a:sysClr val="windowText" lastClr="000000"/>
                </a:solidFill>
              </a:rPr>
              <a:t>angles</a:t>
            </a:r>
            <a:r>
              <a:rPr lang="en-US" kern="0" dirty="0">
                <a:solidFill>
                  <a:sysClr val="windowText" lastClr="000000"/>
                </a:solidFill>
              </a:rPr>
              <a:t> in amino acids. Refine only </a:t>
            </a:r>
            <a:r>
              <a:rPr lang="en-US" b="1" kern="0" dirty="0">
                <a:solidFill>
                  <a:sysClr val="windowText" lastClr="000000"/>
                </a:solidFill>
              </a:rPr>
              <a:t>dihedral angles </a:t>
            </a:r>
            <a:r>
              <a:rPr lang="en-US" b="1" kern="0" dirty="0">
                <a:solidFill>
                  <a:sysClr val="windowText" lastClr="000000"/>
                </a:solidFill>
                <a:sym typeface="Symbol" panose="05050102010706020507" pitchFamily="18" charset="2"/>
              </a:rPr>
              <a:t></a:t>
            </a:r>
            <a:r>
              <a:rPr lang="en-US" b="1" kern="0" dirty="0">
                <a:solidFill>
                  <a:sysClr val="windowText" lastClr="000000"/>
                </a:solidFill>
              </a:rPr>
              <a:t> and </a:t>
            </a:r>
            <a:r>
              <a:rPr lang="en-US" b="1" kern="0" dirty="0">
                <a:solidFill>
                  <a:sysClr val="windowText" lastClr="000000"/>
                </a:solidFill>
                <a:sym typeface="Symbol" panose="05050102010706020507" pitchFamily="18" charset="2"/>
              </a:rPr>
              <a:t></a:t>
            </a:r>
            <a:r>
              <a:rPr lang="en-US" kern="0" dirty="0">
                <a:solidFill>
                  <a:sysClr val="windowText" lastClr="000000"/>
                </a:solidFill>
              </a:rPr>
              <a:t>, defined by the peptide main chain. </a:t>
            </a:r>
          </a:p>
        </p:txBody>
      </p:sp>
      <p:pic>
        <p:nvPicPr>
          <p:cNvPr id="10242" name="Picture 2" descr="Image result for torsion angles  peptide main ch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7403" y="4038600"/>
            <a:ext cx="4152900" cy="20669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93861" y="6360616"/>
            <a:ext cx="3978782" cy="307777"/>
          </a:xfrm>
          <a:prstGeom prst="rect">
            <a:avLst/>
          </a:prstGeom>
          <a:noFill/>
        </p:spPr>
        <p:txBody>
          <a:bodyPr wrap="none" rtlCol="0">
            <a:spAutoFit/>
          </a:bodyPr>
          <a:lstStyle/>
          <a:p>
            <a:r>
              <a:rPr lang="en-US" sz="1400" dirty="0"/>
              <a:t>http://www.web-books.com/MoBio/Free/Ch2B.htm</a:t>
            </a:r>
          </a:p>
        </p:txBody>
      </p:sp>
      <p:sp>
        <p:nvSpPr>
          <p:cNvPr id="8" name="TextBox 7"/>
          <p:cNvSpPr txBox="1"/>
          <p:nvPr/>
        </p:nvSpPr>
        <p:spPr>
          <a:xfrm>
            <a:off x="381001" y="4118967"/>
            <a:ext cx="3581400" cy="2031325"/>
          </a:xfrm>
          <a:prstGeom prst="rect">
            <a:avLst/>
          </a:prstGeom>
          <a:noFill/>
        </p:spPr>
        <p:txBody>
          <a:bodyPr wrap="square" rtlCol="0">
            <a:spAutoFit/>
          </a:bodyPr>
          <a:lstStyle/>
          <a:p>
            <a:pPr marL="285750" indent="-285750">
              <a:buFont typeface="Wingdings" panose="05000000000000000000" pitchFamily="2" charset="2"/>
              <a:buChar char="v"/>
            </a:pPr>
            <a:r>
              <a:rPr lang="en-US" dirty="0"/>
              <a:t>Use planarity constraints for phenyl groups, etc.</a:t>
            </a:r>
          </a:p>
          <a:p>
            <a:pPr marL="285750" indent="-285750">
              <a:buFont typeface="Wingdings" panose="05000000000000000000" pitchFamily="2" charset="2"/>
              <a:buChar char="v"/>
            </a:pPr>
            <a:r>
              <a:rPr lang="en-US" dirty="0"/>
              <a:t>Rigid bond restraints for ADPs, or completely isotropic refinement.</a:t>
            </a:r>
          </a:p>
          <a:p>
            <a:pPr marL="285750" indent="-285750">
              <a:buFont typeface="Wingdings" panose="05000000000000000000" pitchFamily="2" charset="2"/>
              <a:buChar char="v"/>
            </a:pPr>
            <a:r>
              <a:rPr lang="en-US" kern="0" dirty="0">
                <a:solidFill>
                  <a:sysClr val="windowText" lastClr="000000"/>
                </a:solidFill>
              </a:rPr>
              <a:t>H atoms usually in calculated positions or omitted. </a:t>
            </a:r>
          </a:p>
          <a:p>
            <a:pPr marL="285750" indent="-285750">
              <a:buFont typeface="Wingdings" panose="05000000000000000000" pitchFamily="2" charset="2"/>
              <a:buChar char="v"/>
            </a:pPr>
            <a:endParaRPr lang="en-US" dirty="0"/>
          </a:p>
        </p:txBody>
      </p:sp>
    </p:spTree>
    <p:extLst>
      <p:ext uri="{BB962C8B-B14F-4D97-AF65-F5344CB8AC3E}">
        <p14:creationId xmlns:p14="http://schemas.microsoft.com/office/powerpoint/2010/main" val="36599121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685800" y="1371600"/>
            <a:ext cx="2481257" cy="707886"/>
          </a:xfrm>
          <a:prstGeom prst="rect">
            <a:avLst/>
          </a:prstGeom>
          <a:noFill/>
        </p:spPr>
        <p:txBody>
          <a:bodyPr wrap="none" rtlCol="0">
            <a:spAutoFit/>
          </a:bodyPr>
          <a:lstStyle/>
          <a:p>
            <a:r>
              <a:rPr lang="en-US" sz="2000" dirty="0"/>
              <a:t>Add Flowchart here …</a:t>
            </a:r>
          </a:p>
          <a:p>
            <a:pPr>
              <a:buFont typeface="Wingdings" pitchFamily="2" charset="2"/>
              <a:buChar char="v"/>
            </a:pPr>
            <a:endParaRPr lang="en-US" sz="2000" dirty="0"/>
          </a:p>
        </p:txBody>
      </p:sp>
    </p:spTree>
    <p:extLst>
      <p:ext uri="{BB962C8B-B14F-4D97-AF65-F5344CB8AC3E}">
        <p14:creationId xmlns:p14="http://schemas.microsoft.com/office/powerpoint/2010/main" val="782077908"/>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5493812"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Macromolecular</a:t>
            </a:r>
            <a:r>
              <a:rPr kumimoji="0" lang="en-US" sz="2000" b="1" i="0" u="none" strike="noStrike" kern="0" cap="none" spc="0" normalizeH="0" noProof="0" dirty="0">
                <a:ln>
                  <a:noFill/>
                </a:ln>
                <a:solidFill>
                  <a:sysClr val="windowText" lastClr="000000"/>
                </a:solidFill>
                <a:effectLst/>
                <a:uLnTx/>
                <a:uFillTx/>
              </a:rPr>
              <a:t> Crystallography – Brief Overview</a:t>
            </a:r>
            <a:endParaRPr kumimoji="0" lang="en-US" sz="2000" b="1" i="0" u="none" strike="noStrike" kern="0" cap="none" spc="0" normalizeH="0" baseline="0" noProof="0" dirty="0">
              <a:ln>
                <a:noFill/>
              </a:ln>
              <a:solidFill>
                <a:sysClr val="windowText" lastClr="000000"/>
              </a:solidFill>
              <a:effectLst/>
              <a:uLnTx/>
              <a:uFillTx/>
            </a:endParaRPr>
          </a:p>
        </p:txBody>
      </p:sp>
      <p:sp>
        <p:nvSpPr>
          <p:cNvPr id="4" name="TextBox 3"/>
          <p:cNvSpPr txBox="1"/>
          <p:nvPr/>
        </p:nvSpPr>
        <p:spPr>
          <a:xfrm>
            <a:off x="381000" y="1676400"/>
            <a:ext cx="8400560" cy="923330"/>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Model building: </a:t>
            </a:r>
          </a:p>
          <a:p>
            <a:pPr marL="0" lvl="1">
              <a:defRPr/>
            </a:pPr>
            <a:endParaRPr lang="en-US" kern="0" dirty="0">
              <a:solidFill>
                <a:sysClr val="windowText" lastClr="000000"/>
              </a:solidFill>
            </a:endParaRPr>
          </a:p>
          <a:p>
            <a:pPr marL="0" lvl="1">
              <a:defRPr/>
            </a:pPr>
            <a:endParaRPr lang="en-US" kern="0" dirty="0">
              <a:solidFill>
                <a:sysClr val="windowText" lastClr="000000"/>
              </a:solidFill>
            </a:endParaRPr>
          </a:p>
        </p:txBody>
      </p:sp>
      <p:pic>
        <p:nvPicPr>
          <p:cNvPr id="2" name="Picture 1"/>
          <p:cNvPicPr>
            <a:picLocks noChangeAspect="1"/>
          </p:cNvPicPr>
          <p:nvPr/>
        </p:nvPicPr>
        <p:blipFill>
          <a:blip r:embed="rId2"/>
          <a:stretch>
            <a:fillRect/>
          </a:stretch>
        </p:blipFill>
        <p:spPr>
          <a:xfrm>
            <a:off x="640080" y="2213015"/>
            <a:ext cx="4578830" cy="3959840"/>
          </a:xfrm>
          <a:prstGeom prst="rect">
            <a:avLst/>
          </a:prstGeom>
        </p:spPr>
      </p:pic>
      <p:sp>
        <p:nvSpPr>
          <p:cNvPr id="6" name="TextBox 5"/>
          <p:cNvSpPr txBox="1"/>
          <p:nvPr/>
        </p:nvSpPr>
        <p:spPr>
          <a:xfrm>
            <a:off x="6172200" y="2438400"/>
            <a:ext cx="2609360" cy="3416320"/>
          </a:xfrm>
          <a:prstGeom prst="rect">
            <a:avLst/>
          </a:prstGeom>
          <a:noFill/>
        </p:spPr>
        <p:txBody>
          <a:bodyPr wrap="square" rtlCol="0">
            <a:spAutoFit/>
          </a:bodyPr>
          <a:lstStyle/>
          <a:p>
            <a:r>
              <a:rPr lang="en-US" dirty="0"/>
              <a:t>Automated software allows to “drag and drop”</a:t>
            </a:r>
            <a:br>
              <a:rPr lang="en-US" dirty="0"/>
            </a:br>
            <a:r>
              <a:rPr lang="en-US" dirty="0"/>
              <a:t>residues into electron density</a:t>
            </a:r>
          </a:p>
          <a:p>
            <a:endParaRPr lang="en-US" dirty="0"/>
          </a:p>
          <a:p>
            <a:r>
              <a:rPr lang="en-US" dirty="0"/>
              <a:t>Structure too large to “see all at once”, work on fragments </a:t>
            </a:r>
          </a:p>
          <a:p>
            <a:endParaRPr lang="en-US" dirty="0"/>
          </a:p>
          <a:p>
            <a:r>
              <a:rPr lang="en-US" dirty="0"/>
              <a:t>Identify “water” molecules; non-protein density, </a:t>
            </a:r>
            <a:r>
              <a:rPr lang="en-US" dirty="0" err="1"/>
              <a:t>etc</a:t>
            </a:r>
            <a:endParaRPr lang="en-US" dirty="0"/>
          </a:p>
        </p:txBody>
      </p:sp>
      <p:sp>
        <p:nvSpPr>
          <p:cNvPr id="7" name="TextBox 6"/>
          <p:cNvSpPr txBox="1"/>
          <p:nvPr/>
        </p:nvSpPr>
        <p:spPr>
          <a:xfrm>
            <a:off x="2917592" y="6374904"/>
            <a:ext cx="5454635" cy="338554"/>
          </a:xfrm>
          <a:prstGeom prst="rect">
            <a:avLst/>
          </a:prstGeom>
          <a:noFill/>
        </p:spPr>
        <p:txBody>
          <a:bodyPr wrap="none" rtlCol="0">
            <a:spAutoFit/>
          </a:bodyPr>
          <a:lstStyle/>
          <a:p>
            <a:r>
              <a:rPr lang="en-US" sz="1600" dirty="0"/>
              <a:t>https://www.jic.ac.uk/staff/david-lawson/xtallog/summary.htm</a:t>
            </a:r>
          </a:p>
        </p:txBody>
      </p:sp>
    </p:spTree>
    <p:extLst>
      <p:ext uri="{BB962C8B-B14F-4D97-AF65-F5344CB8AC3E}">
        <p14:creationId xmlns:p14="http://schemas.microsoft.com/office/powerpoint/2010/main" val="2884643150"/>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5493812"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Macromolecular</a:t>
            </a:r>
            <a:r>
              <a:rPr kumimoji="0" lang="en-US" sz="2000" b="1" i="0" u="none" strike="noStrike" kern="0" cap="none" spc="0" normalizeH="0" noProof="0" dirty="0">
                <a:ln>
                  <a:noFill/>
                </a:ln>
                <a:solidFill>
                  <a:sysClr val="windowText" lastClr="000000"/>
                </a:solidFill>
                <a:effectLst/>
                <a:uLnTx/>
                <a:uFillTx/>
              </a:rPr>
              <a:t> Crystallography – Brief Overview</a:t>
            </a:r>
            <a:endParaRPr kumimoji="0" lang="en-US" sz="2000" b="1" i="0" u="none" strike="noStrike" kern="0" cap="none" spc="0" normalizeH="0" baseline="0" noProof="0" dirty="0">
              <a:ln>
                <a:noFill/>
              </a:ln>
              <a:solidFill>
                <a:sysClr val="windowText" lastClr="000000"/>
              </a:solidFill>
              <a:effectLst/>
              <a:uLnTx/>
              <a:uFillTx/>
            </a:endParaRPr>
          </a:p>
        </p:txBody>
      </p:sp>
      <p:sp>
        <p:nvSpPr>
          <p:cNvPr id="4" name="TextBox 3"/>
          <p:cNvSpPr txBox="1"/>
          <p:nvPr/>
        </p:nvSpPr>
        <p:spPr>
          <a:xfrm>
            <a:off x="381000" y="1676400"/>
            <a:ext cx="8400560" cy="369332"/>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Model analysis:</a:t>
            </a:r>
          </a:p>
        </p:txBody>
      </p:sp>
      <p:sp>
        <p:nvSpPr>
          <p:cNvPr id="6" name="TextBox 5"/>
          <p:cNvSpPr txBox="1"/>
          <p:nvPr/>
        </p:nvSpPr>
        <p:spPr>
          <a:xfrm>
            <a:off x="5785193" y="2438400"/>
            <a:ext cx="2996367" cy="923330"/>
          </a:xfrm>
          <a:prstGeom prst="rect">
            <a:avLst/>
          </a:prstGeom>
          <a:noFill/>
        </p:spPr>
        <p:txBody>
          <a:bodyPr wrap="square" rtlCol="0">
            <a:spAutoFit/>
          </a:bodyPr>
          <a:lstStyle/>
          <a:p>
            <a:r>
              <a:rPr lang="en-US" dirty="0">
                <a:sym typeface="Symbol" panose="05050102010706020507" pitchFamily="18" charset="2"/>
              </a:rPr>
              <a:t>Ribbon Representation: </a:t>
            </a:r>
            <a:r>
              <a:rPr lang="en-US" dirty="0"/>
              <a:t>Use </a:t>
            </a:r>
            <a:r>
              <a:rPr lang="en-US" dirty="0">
                <a:sym typeface="Symbol" panose="05050102010706020507" pitchFamily="18" charset="2"/>
              </a:rPr>
              <a:t>-helices, -sheets </a:t>
            </a:r>
            <a:r>
              <a:rPr lang="en-US" dirty="0" err="1">
                <a:sym typeface="Symbol" panose="05050102010706020507" pitchFamily="18" charset="2"/>
              </a:rPr>
              <a:t>etc</a:t>
            </a:r>
            <a:r>
              <a:rPr lang="en-US" dirty="0">
                <a:sym typeface="Symbol" panose="05050102010706020507" pitchFamily="18" charset="2"/>
              </a:rPr>
              <a:t> to show whole structure</a:t>
            </a:r>
            <a:endParaRPr lang="en-US" dirty="0"/>
          </a:p>
        </p:txBody>
      </p:sp>
      <p:sp>
        <p:nvSpPr>
          <p:cNvPr id="7" name="TextBox 6"/>
          <p:cNvSpPr txBox="1"/>
          <p:nvPr/>
        </p:nvSpPr>
        <p:spPr>
          <a:xfrm>
            <a:off x="3505200" y="6400800"/>
            <a:ext cx="5454635" cy="338554"/>
          </a:xfrm>
          <a:prstGeom prst="rect">
            <a:avLst/>
          </a:prstGeom>
          <a:noFill/>
        </p:spPr>
        <p:txBody>
          <a:bodyPr wrap="none" rtlCol="0">
            <a:spAutoFit/>
          </a:bodyPr>
          <a:lstStyle/>
          <a:p>
            <a:r>
              <a:rPr lang="en-US" sz="1600" dirty="0"/>
              <a:t>https://www.jic.ac.uk/staff/david-lawson/xtallog/summary.htm</a:t>
            </a:r>
          </a:p>
        </p:txBody>
      </p:sp>
      <p:pic>
        <p:nvPicPr>
          <p:cNvPr id="13314" name="Picture 2" descr="https://www.jic.ac.uk/staff/david-lawson/images/kp1_rend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133600"/>
            <a:ext cx="5099393" cy="3200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81000" y="5334000"/>
            <a:ext cx="8078190" cy="923330"/>
          </a:xfrm>
          <a:prstGeom prst="rect">
            <a:avLst/>
          </a:prstGeom>
          <a:noFill/>
        </p:spPr>
        <p:txBody>
          <a:bodyPr wrap="square" rtlCol="0">
            <a:spAutoFit/>
          </a:bodyPr>
          <a:lstStyle/>
          <a:p>
            <a:r>
              <a:rPr lang="en-US" dirty="0"/>
              <a:t>Structure of </a:t>
            </a:r>
            <a:r>
              <a:rPr lang="en-US" i="1" dirty="0" err="1"/>
              <a:t>Klebsiella</a:t>
            </a:r>
            <a:r>
              <a:rPr lang="en-US" i="1" dirty="0"/>
              <a:t> pneumoniae</a:t>
            </a:r>
            <a:r>
              <a:rPr lang="en-US" dirty="0"/>
              <a:t> </a:t>
            </a:r>
            <a:r>
              <a:rPr lang="en-US" dirty="0" err="1"/>
              <a:t>nitrogenase</a:t>
            </a:r>
            <a:r>
              <a:rPr lang="en-US" dirty="0"/>
              <a:t> component 1. Metal-sulfur clusters in space-filling representation. 1.6 Å resolution, R-factor 16%. Collected on station PX 9.6 at the synchrotron radiation source in Daresbury (UK).</a:t>
            </a:r>
          </a:p>
        </p:txBody>
      </p:sp>
    </p:spTree>
    <p:extLst>
      <p:ext uri="{BB962C8B-B14F-4D97-AF65-F5344CB8AC3E}">
        <p14:creationId xmlns:p14="http://schemas.microsoft.com/office/powerpoint/2010/main" val="3458628661"/>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5493812"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Macromolecular</a:t>
            </a:r>
            <a:r>
              <a:rPr kumimoji="0" lang="en-US" sz="2000" b="1" i="0" u="none" strike="noStrike" kern="0" cap="none" spc="0" normalizeH="0" noProof="0" dirty="0">
                <a:ln>
                  <a:noFill/>
                </a:ln>
                <a:solidFill>
                  <a:sysClr val="windowText" lastClr="000000"/>
                </a:solidFill>
                <a:effectLst/>
                <a:uLnTx/>
                <a:uFillTx/>
              </a:rPr>
              <a:t> Crystallography – Brief Overview</a:t>
            </a:r>
            <a:endParaRPr kumimoji="0" lang="en-US" sz="2000" b="1" i="0" u="none" strike="noStrike" kern="0" cap="none" spc="0" normalizeH="0" baseline="0" noProof="0" dirty="0">
              <a:ln>
                <a:noFill/>
              </a:ln>
              <a:solidFill>
                <a:sysClr val="windowText" lastClr="000000"/>
              </a:solidFill>
              <a:effectLst/>
              <a:uLnTx/>
              <a:uFillTx/>
            </a:endParaRPr>
          </a:p>
        </p:txBody>
      </p:sp>
      <p:sp>
        <p:nvSpPr>
          <p:cNvPr id="4" name="TextBox 3"/>
          <p:cNvSpPr txBox="1"/>
          <p:nvPr/>
        </p:nvSpPr>
        <p:spPr>
          <a:xfrm>
            <a:off x="381000" y="1929348"/>
            <a:ext cx="8400560" cy="369332"/>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Structure validation:</a:t>
            </a:r>
          </a:p>
        </p:txBody>
      </p:sp>
      <p:sp>
        <p:nvSpPr>
          <p:cNvPr id="7" name="TextBox 6"/>
          <p:cNvSpPr txBox="1"/>
          <p:nvPr/>
        </p:nvSpPr>
        <p:spPr>
          <a:xfrm>
            <a:off x="3505200" y="6400800"/>
            <a:ext cx="5454635" cy="338554"/>
          </a:xfrm>
          <a:prstGeom prst="rect">
            <a:avLst/>
          </a:prstGeom>
          <a:noFill/>
        </p:spPr>
        <p:txBody>
          <a:bodyPr wrap="none" rtlCol="0">
            <a:spAutoFit/>
          </a:bodyPr>
          <a:lstStyle/>
          <a:p>
            <a:r>
              <a:rPr lang="en-US" sz="1600" dirty="0"/>
              <a:t>https://www.jic.ac.uk/staff/david-lawson/xtallog/summary.htm</a:t>
            </a:r>
          </a:p>
        </p:txBody>
      </p:sp>
      <p:sp>
        <p:nvSpPr>
          <p:cNvPr id="8" name="TextBox 7"/>
          <p:cNvSpPr txBox="1"/>
          <p:nvPr/>
        </p:nvSpPr>
        <p:spPr>
          <a:xfrm>
            <a:off x="587829" y="2451080"/>
            <a:ext cx="7331827" cy="3693319"/>
          </a:xfrm>
          <a:prstGeom prst="rect">
            <a:avLst/>
          </a:prstGeom>
          <a:noFill/>
        </p:spPr>
        <p:txBody>
          <a:bodyPr wrap="square" rtlCol="0">
            <a:spAutoFit/>
          </a:bodyPr>
          <a:lstStyle/>
          <a:p>
            <a:pPr marL="285750" indent="-285750">
              <a:buFont typeface="Arial" panose="020B0604020202020204" pitchFamily="34" charset="0"/>
              <a:buChar char="•"/>
            </a:pPr>
            <a:r>
              <a:rPr lang="en-US" dirty="0"/>
              <a:t>Necessarily much less stringent than in small molecule crystallography. There is no “</a:t>
            </a:r>
            <a:r>
              <a:rPr lang="en-US" dirty="0" err="1"/>
              <a:t>Checkcif</a:t>
            </a:r>
            <a:r>
              <a:rPr lang="en-US" dirty="0"/>
              <a:t>” for macromolecular structures.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 values of &gt; 20% are not uncommon.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Slowly common standards are adopted (</a:t>
            </a:r>
            <a:r>
              <a:rPr lang="en-US" dirty="0" err="1"/>
              <a:t>mmCIF</a:t>
            </a:r>
            <a:r>
              <a:rPr lang="en-US" dirty="0"/>
              <a:t>, </a:t>
            </a:r>
            <a:r>
              <a:rPr lang="en-US" dirty="0" err="1"/>
              <a:t>etc</a:t>
            </a:r>
            <a:r>
              <a:rPr lang="en-US"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Protein crystallography uses </a:t>
            </a:r>
            <a:r>
              <a:rPr lang="en-US" dirty="0" err="1"/>
              <a:t>R</a:t>
            </a:r>
            <a:r>
              <a:rPr lang="en-US" baseline="-25000" dirty="0" err="1"/>
              <a:t>free</a:t>
            </a:r>
            <a:r>
              <a:rPr lang="en-US" dirty="0"/>
              <a:t> to avoid gross model mistakes. Several % of diffraction spots are set aside during refinement and an </a:t>
            </a:r>
            <a:r>
              <a:rPr lang="en-US" dirty="0" err="1"/>
              <a:t>R</a:t>
            </a:r>
            <a:r>
              <a:rPr lang="en-US" baseline="-25000" dirty="0" err="1"/>
              <a:t>free</a:t>
            </a:r>
            <a:r>
              <a:rPr lang="en-US" dirty="0"/>
              <a:t> value based on the final model is calculated from these to verify that model and these unused reflections agree.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600033443"/>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1566200" y="2667000"/>
            <a:ext cx="5750292" cy="1384995"/>
          </a:xfrm>
          <a:prstGeom prst="rect">
            <a:avLst/>
          </a:prstGeom>
          <a:noFill/>
        </p:spPr>
        <p:txBody>
          <a:bodyPr wrap="none" rtlCol="0">
            <a:spAutoFit/>
          </a:bodyPr>
          <a:lstStyle/>
          <a:p>
            <a:pPr algn="ctr"/>
            <a:r>
              <a:rPr kumimoji="0" lang="en-US" sz="2800" b="1" i="0" u="none" strike="noStrike" kern="0" cap="none" spc="0" normalizeH="0" baseline="0" noProof="0" dirty="0">
                <a:ln>
                  <a:noFill/>
                </a:ln>
                <a:solidFill>
                  <a:sysClr val="windowText" lastClr="000000"/>
                </a:solidFill>
                <a:effectLst/>
                <a:uLnTx/>
                <a:uFillTx/>
              </a:rPr>
              <a:t>Micro Electron Diffraction – Micro ED</a:t>
            </a:r>
          </a:p>
          <a:p>
            <a:pPr algn="ctr"/>
            <a:r>
              <a:rPr lang="en-US" sz="2800" b="1" kern="0" dirty="0">
                <a:solidFill>
                  <a:sysClr val="windowText" lastClr="000000"/>
                </a:solidFill>
              </a:rPr>
              <a:t>-</a:t>
            </a:r>
          </a:p>
          <a:p>
            <a:pPr algn="ctr"/>
            <a:r>
              <a:rPr lang="en-US" sz="2800" b="1" kern="0" dirty="0">
                <a:solidFill>
                  <a:sysClr val="windowText" lastClr="000000"/>
                </a:solidFill>
              </a:rPr>
              <a:t>An Overview</a:t>
            </a:r>
            <a:endParaRPr lang="en-US" sz="2800" b="1" dirty="0"/>
          </a:p>
        </p:txBody>
      </p:sp>
    </p:spTree>
    <p:extLst>
      <p:ext uri="{BB962C8B-B14F-4D97-AF65-F5344CB8AC3E}">
        <p14:creationId xmlns:p14="http://schemas.microsoft.com/office/powerpoint/2010/main" val="1076526341"/>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511236" y="994254"/>
            <a:ext cx="4051109" cy="523220"/>
          </a:xfrm>
          <a:prstGeom prst="rect">
            <a:avLst/>
          </a:prstGeom>
          <a:noFill/>
        </p:spPr>
        <p:txBody>
          <a:bodyPr wrap="none" rtlCol="0">
            <a:spAutoFit/>
          </a:bodyPr>
          <a:lstStyle/>
          <a:p>
            <a:pPr algn="ctr"/>
            <a:r>
              <a:rPr kumimoji="0" lang="en-US" sz="2800" b="1" i="0" u="none" strike="noStrike" kern="0" cap="none" spc="0" normalizeH="0" baseline="0" noProof="0" dirty="0">
                <a:ln>
                  <a:noFill/>
                </a:ln>
                <a:solidFill>
                  <a:sysClr val="windowText" lastClr="000000"/>
                </a:solidFill>
                <a:effectLst/>
                <a:uLnTx/>
                <a:uFillTx/>
              </a:rPr>
              <a:t>Micro Electron Diffraction</a:t>
            </a:r>
          </a:p>
        </p:txBody>
      </p:sp>
      <p:sp>
        <p:nvSpPr>
          <p:cNvPr id="2" name="TextBox 1">
            <a:extLst>
              <a:ext uri="{FF2B5EF4-FFF2-40B4-BE49-F238E27FC236}">
                <a16:creationId xmlns:a16="http://schemas.microsoft.com/office/drawing/2014/main" id="{E808A19E-9656-7F80-D3AC-8219FFDF874A}"/>
              </a:ext>
            </a:extLst>
          </p:cNvPr>
          <p:cNvSpPr txBox="1"/>
          <p:nvPr/>
        </p:nvSpPr>
        <p:spPr>
          <a:xfrm>
            <a:off x="498410" y="1603854"/>
            <a:ext cx="7467600" cy="2862322"/>
          </a:xfrm>
          <a:prstGeom prst="rect">
            <a:avLst/>
          </a:prstGeom>
          <a:noFill/>
        </p:spPr>
        <p:txBody>
          <a:bodyPr wrap="square" rtlCol="0">
            <a:spAutoFit/>
          </a:bodyPr>
          <a:lstStyle/>
          <a:p>
            <a:r>
              <a:rPr lang="en-US" dirty="0"/>
              <a:t>Electron diffraction dates back nearly as far as electron diffraction (and much further when early observations are counted that were not understood at the time. </a:t>
            </a:r>
          </a:p>
          <a:p>
            <a:endParaRPr lang="en-US" dirty="0"/>
          </a:p>
          <a:p>
            <a:r>
              <a:rPr lang="en-US" dirty="0"/>
              <a:t>Until recently, electron diffraction was largely limited to qualitative measurements, involving collections and interpretations of patterns using transmission and scanning electron microscopy techniques (TEM and SEM, mostly backscattering techniques for the latter, like Kikuchi patterns). </a:t>
            </a:r>
          </a:p>
          <a:p>
            <a:endParaRPr lang="en-US" dirty="0"/>
          </a:p>
          <a:p>
            <a:r>
              <a:rPr lang="en-US" dirty="0"/>
              <a:t>This included both powder as well as single crystal diffraction. </a:t>
            </a:r>
          </a:p>
        </p:txBody>
      </p:sp>
      <p:pic>
        <p:nvPicPr>
          <p:cNvPr id="6" name="Picture 5" descr="A picture containing dark, light, silhouette, night sky&#10;&#10;Description automatically generated">
            <a:extLst>
              <a:ext uri="{FF2B5EF4-FFF2-40B4-BE49-F238E27FC236}">
                <a16:creationId xmlns:a16="http://schemas.microsoft.com/office/drawing/2014/main" id="{1613397D-12FF-9051-822F-4993AC56FE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605694"/>
            <a:ext cx="2143125" cy="2143125"/>
          </a:xfrm>
          <a:prstGeom prst="rect">
            <a:avLst/>
          </a:prstGeom>
        </p:spPr>
      </p:pic>
      <p:pic>
        <p:nvPicPr>
          <p:cNvPr id="8" name="Picture 7" descr="A close up of a spider&#10;&#10;Description automatically generated with low confidence">
            <a:extLst>
              <a:ext uri="{FF2B5EF4-FFF2-40B4-BE49-F238E27FC236}">
                <a16:creationId xmlns:a16="http://schemas.microsoft.com/office/drawing/2014/main" id="{69C23A60-7873-AE07-9D38-07037CF3A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1277" y="4649279"/>
            <a:ext cx="2051665" cy="2051665"/>
          </a:xfrm>
          <a:prstGeom prst="rect">
            <a:avLst/>
          </a:prstGeom>
        </p:spPr>
      </p:pic>
      <p:pic>
        <p:nvPicPr>
          <p:cNvPr id="9" name="Picture 8">
            <a:extLst>
              <a:ext uri="{FF2B5EF4-FFF2-40B4-BE49-F238E27FC236}">
                <a16:creationId xmlns:a16="http://schemas.microsoft.com/office/drawing/2014/main" id="{431A8E72-1B9F-C467-AB04-F2B6E36D7E3C}"/>
              </a:ext>
            </a:extLst>
          </p:cNvPr>
          <p:cNvPicPr>
            <a:picLocks noChangeAspect="1"/>
          </p:cNvPicPr>
          <p:nvPr/>
        </p:nvPicPr>
        <p:blipFill>
          <a:blip r:embed="rId4"/>
          <a:stretch>
            <a:fillRect/>
          </a:stretch>
        </p:blipFill>
        <p:spPr>
          <a:xfrm>
            <a:off x="3520054" y="4605694"/>
            <a:ext cx="2143125" cy="2147411"/>
          </a:xfrm>
          <a:prstGeom prst="rect">
            <a:avLst/>
          </a:prstGeom>
        </p:spPr>
      </p:pic>
    </p:spTree>
    <p:extLst>
      <p:ext uri="{BB962C8B-B14F-4D97-AF65-F5344CB8AC3E}">
        <p14:creationId xmlns:p14="http://schemas.microsoft.com/office/powerpoint/2010/main" val="3803787422"/>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511236" y="994254"/>
            <a:ext cx="4051109" cy="523220"/>
          </a:xfrm>
          <a:prstGeom prst="rect">
            <a:avLst/>
          </a:prstGeom>
          <a:noFill/>
        </p:spPr>
        <p:txBody>
          <a:bodyPr wrap="none" rtlCol="0">
            <a:spAutoFit/>
          </a:bodyPr>
          <a:lstStyle/>
          <a:p>
            <a:pPr algn="ctr"/>
            <a:r>
              <a:rPr kumimoji="0" lang="en-US" sz="2800" b="1" i="0" u="none" strike="noStrike" kern="0" cap="none" spc="0" normalizeH="0" baseline="0" noProof="0" dirty="0">
                <a:ln>
                  <a:noFill/>
                </a:ln>
                <a:solidFill>
                  <a:sysClr val="windowText" lastClr="000000"/>
                </a:solidFill>
                <a:effectLst/>
                <a:uLnTx/>
                <a:uFillTx/>
              </a:rPr>
              <a:t>Micro Electron Diffraction</a:t>
            </a:r>
          </a:p>
        </p:txBody>
      </p:sp>
      <p:sp>
        <p:nvSpPr>
          <p:cNvPr id="2" name="TextBox 1">
            <a:extLst>
              <a:ext uri="{FF2B5EF4-FFF2-40B4-BE49-F238E27FC236}">
                <a16:creationId xmlns:a16="http://schemas.microsoft.com/office/drawing/2014/main" id="{E808A19E-9656-7F80-D3AC-8219FFDF874A}"/>
              </a:ext>
            </a:extLst>
          </p:cNvPr>
          <p:cNvSpPr txBox="1"/>
          <p:nvPr/>
        </p:nvSpPr>
        <p:spPr>
          <a:xfrm>
            <a:off x="498410" y="1603854"/>
            <a:ext cx="7467600" cy="4524315"/>
          </a:xfrm>
          <a:prstGeom prst="rect">
            <a:avLst/>
          </a:prstGeom>
          <a:noFill/>
        </p:spPr>
        <p:txBody>
          <a:bodyPr wrap="square" rtlCol="0">
            <a:spAutoFit/>
          </a:bodyPr>
          <a:lstStyle/>
          <a:p>
            <a:r>
              <a:rPr lang="en-US" dirty="0"/>
              <a:t>Electrons are scattered and diffracted at the combined coulomb fields of the atoms and electrons. Otherwise the same principles as in X-ray diffraction apply (Braggs’ Law, </a:t>
            </a:r>
            <a:r>
              <a:rPr lang="en-US" dirty="0" err="1"/>
              <a:t>etc</a:t>
            </a:r>
            <a:r>
              <a:rPr lang="en-US" dirty="0"/>
              <a:t>). </a:t>
            </a:r>
          </a:p>
          <a:p>
            <a:endParaRPr lang="en-US" dirty="0"/>
          </a:p>
          <a:p>
            <a:r>
              <a:rPr lang="en-US" dirty="0"/>
              <a:t>Electrons are scattered and absorbed by matter orders of matter more strongly than X-rays. </a:t>
            </a:r>
          </a:p>
          <a:p>
            <a:endParaRPr lang="en-US" dirty="0"/>
          </a:p>
          <a:p>
            <a:r>
              <a:rPr lang="en-US" dirty="0"/>
              <a:t>Much smaller samples (nm-sized) do diffract quite well. </a:t>
            </a:r>
          </a:p>
          <a:p>
            <a:endParaRPr lang="en-US" dirty="0"/>
          </a:p>
          <a:p>
            <a:r>
              <a:rPr lang="en-US" dirty="0"/>
              <a:t>Even with very small samples electrons are scattered multiple times within one crystal. This for a long time prevented quantitative analysis of diffraction intensities. Corrections for extinction (double diffraction) as used in SC-XRD were insufficient for electron diffraction. </a:t>
            </a:r>
          </a:p>
          <a:p>
            <a:endParaRPr lang="en-US" dirty="0"/>
          </a:p>
          <a:p>
            <a:r>
              <a:rPr lang="en-US" dirty="0"/>
              <a:t>Structure solution and especially structure refinement from electron diffraction data were not routinely possible.  </a:t>
            </a:r>
          </a:p>
        </p:txBody>
      </p:sp>
    </p:spTree>
    <p:extLst>
      <p:ext uri="{BB962C8B-B14F-4D97-AF65-F5344CB8AC3E}">
        <p14:creationId xmlns:p14="http://schemas.microsoft.com/office/powerpoint/2010/main" val="3540508591"/>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511236" y="994254"/>
            <a:ext cx="4051109" cy="523220"/>
          </a:xfrm>
          <a:prstGeom prst="rect">
            <a:avLst/>
          </a:prstGeom>
          <a:noFill/>
        </p:spPr>
        <p:txBody>
          <a:bodyPr wrap="none" rtlCol="0">
            <a:spAutoFit/>
          </a:bodyPr>
          <a:lstStyle/>
          <a:p>
            <a:pPr algn="ctr"/>
            <a:r>
              <a:rPr kumimoji="0" lang="en-US" sz="2800" b="1" i="0" u="none" strike="noStrike" kern="0" cap="none" spc="0" normalizeH="0" baseline="0" noProof="0" dirty="0">
                <a:ln>
                  <a:noFill/>
                </a:ln>
                <a:solidFill>
                  <a:sysClr val="windowText" lastClr="000000"/>
                </a:solidFill>
                <a:effectLst/>
                <a:uLnTx/>
                <a:uFillTx/>
              </a:rPr>
              <a:t>Micro Electron Diffraction</a:t>
            </a:r>
          </a:p>
        </p:txBody>
      </p:sp>
      <p:sp>
        <p:nvSpPr>
          <p:cNvPr id="2" name="TextBox 1">
            <a:extLst>
              <a:ext uri="{FF2B5EF4-FFF2-40B4-BE49-F238E27FC236}">
                <a16:creationId xmlns:a16="http://schemas.microsoft.com/office/drawing/2014/main" id="{E808A19E-9656-7F80-D3AC-8219FFDF874A}"/>
              </a:ext>
            </a:extLst>
          </p:cNvPr>
          <p:cNvSpPr txBox="1"/>
          <p:nvPr/>
        </p:nvSpPr>
        <p:spPr>
          <a:xfrm>
            <a:off x="536133" y="1720840"/>
            <a:ext cx="7467600" cy="3416320"/>
          </a:xfrm>
          <a:prstGeom prst="rect">
            <a:avLst/>
          </a:prstGeom>
          <a:noFill/>
        </p:spPr>
        <p:txBody>
          <a:bodyPr wrap="square" rtlCol="0">
            <a:spAutoFit/>
          </a:bodyPr>
          <a:lstStyle/>
          <a:p>
            <a:r>
              <a:rPr lang="en-US" dirty="0"/>
              <a:t>This slowly changes, thanks to (incomplete list): </a:t>
            </a:r>
          </a:p>
          <a:p>
            <a:endParaRPr lang="en-US" dirty="0"/>
          </a:p>
          <a:p>
            <a:pPr marL="285750" indent="-285750">
              <a:buFont typeface="Arial" panose="020B0604020202020204" pitchFamily="34" charset="0"/>
              <a:buChar char="•"/>
            </a:pPr>
            <a:r>
              <a:rPr lang="en-US" dirty="0"/>
              <a:t>Use of ever smaller crystals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Development of better hardware (smaller electron beams; better detectors, better goniometers)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Better software (use of supercomputers to refine data using a dynamical diffraction model)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Better understanding of theory (development of better scattering factors for electron diffraction) </a:t>
            </a:r>
          </a:p>
        </p:txBody>
      </p:sp>
    </p:spTree>
    <p:extLst>
      <p:ext uri="{BB962C8B-B14F-4D97-AF65-F5344CB8AC3E}">
        <p14:creationId xmlns:p14="http://schemas.microsoft.com/office/powerpoint/2010/main" val="198957898"/>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511236" y="994254"/>
            <a:ext cx="4051109" cy="523220"/>
          </a:xfrm>
          <a:prstGeom prst="rect">
            <a:avLst/>
          </a:prstGeom>
          <a:noFill/>
        </p:spPr>
        <p:txBody>
          <a:bodyPr wrap="none" rtlCol="0">
            <a:spAutoFit/>
          </a:bodyPr>
          <a:lstStyle/>
          <a:p>
            <a:pPr algn="ctr"/>
            <a:r>
              <a:rPr kumimoji="0" lang="en-US" sz="2800" b="1" i="0" u="none" strike="noStrike" kern="0" cap="none" spc="0" normalizeH="0" baseline="0" noProof="0" dirty="0">
                <a:ln>
                  <a:noFill/>
                </a:ln>
                <a:solidFill>
                  <a:sysClr val="windowText" lastClr="000000"/>
                </a:solidFill>
                <a:effectLst/>
                <a:uLnTx/>
                <a:uFillTx/>
              </a:rPr>
              <a:t>Micro Electron Diffraction</a:t>
            </a:r>
          </a:p>
        </p:txBody>
      </p:sp>
      <p:sp>
        <p:nvSpPr>
          <p:cNvPr id="2" name="TextBox 1">
            <a:extLst>
              <a:ext uri="{FF2B5EF4-FFF2-40B4-BE49-F238E27FC236}">
                <a16:creationId xmlns:a16="http://schemas.microsoft.com/office/drawing/2014/main" id="{E808A19E-9656-7F80-D3AC-8219FFDF874A}"/>
              </a:ext>
            </a:extLst>
          </p:cNvPr>
          <p:cNvSpPr txBox="1"/>
          <p:nvPr/>
        </p:nvSpPr>
        <p:spPr>
          <a:xfrm>
            <a:off x="536133" y="1524000"/>
            <a:ext cx="7467600" cy="5078313"/>
          </a:xfrm>
          <a:prstGeom prst="rect">
            <a:avLst/>
          </a:prstGeom>
          <a:noFill/>
        </p:spPr>
        <p:txBody>
          <a:bodyPr wrap="square" rtlCol="0">
            <a:spAutoFit/>
          </a:bodyPr>
          <a:lstStyle/>
          <a:p>
            <a:r>
              <a:rPr lang="en-US" dirty="0"/>
              <a:t>Starting around 2013 (pioneered by the </a:t>
            </a:r>
            <a:r>
              <a:rPr lang="en-US" dirty="0" err="1"/>
              <a:t>Gonen</a:t>
            </a:r>
            <a:r>
              <a:rPr lang="en-US" dirty="0"/>
              <a:t> Lab), Micro-ED can now be used for structure determination, for both “small molecule” as well as protein XRD. </a:t>
            </a:r>
          </a:p>
          <a:p>
            <a:endParaRPr lang="en-US" dirty="0"/>
          </a:p>
          <a:p>
            <a:r>
              <a:rPr lang="en-US" dirty="0"/>
              <a:t>Required are: </a:t>
            </a:r>
          </a:p>
          <a:p>
            <a:endParaRPr lang="en-US" dirty="0"/>
          </a:p>
          <a:p>
            <a:pPr marL="285750" indent="-285750">
              <a:buFont typeface="Arial" panose="020B0604020202020204" pitchFamily="34" charset="0"/>
              <a:buChar char="•"/>
            </a:pPr>
            <a:r>
              <a:rPr lang="en-US" dirty="0"/>
              <a:t>A good Transmission electron microscope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cooling stage (for low temperature data collection)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Some kind of goniometer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copper grid (to hold the dusting of crystals)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detector</a:t>
            </a:r>
          </a:p>
          <a:p>
            <a:endParaRPr lang="en-US" dirty="0"/>
          </a:p>
          <a:p>
            <a:r>
              <a:rPr lang="en-US" dirty="0"/>
              <a:t>(a few dedicated Micro-ED instruments are emerging on the market, but are not yet as good as “tailor made” instruments)</a:t>
            </a:r>
          </a:p>
        </p:txBody>
      </p:sp>
    </p:spTree>
    <p:extLst>
      <p:ext uri="{BB962C8B-B14F-4D97-AF65-F5344CB8AC3E}">
        <p14:creationId xmlns:p14="http://schemas.microsoft.com/office/powerpoint/2010/main" val="3863947324"/>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511236" y="921100"/>
            <a:ext cx="4051109" cy="523220"/>
          </a:xfrm>
          <a:prstGeom prst="rect">
            <a:avLst/>
          </a:prstGeom>
          <a:noFill/>
        </p:spPr>
        <p:txBody>
          <a:bodyPr wrap="none" rtlCol="0">
            <a:spAutoFit/>
          </a:bodyPr>
          <a:lstStyle/>
          <a:p>
            <a:pPr algn="ctr"/>
            <a:r>
              <a:rPr kumimoji="0" lang="en-US" sz="2800" b="1" i="0" u="none" strike="noStrike" kern="0" cap="none" spc="0" normalizeH="0" baseline="0" noProof="0" dirty="0">
                <a:ln>
                  <a:noFill/>
                </a:ln>
                <a:solidFill>
                  <a:sysClr val="windowText" lastClr="000000"/>
                </a:solidFill>
                <a:effectLst/>
                <a:uLnTx/>
                <a:uFillTx/>
              </a:rPr>
              <a:t>Micro Electron Diffraction</a:t>
            </a:r>
          </a:p>
        </p:txBody>
      </p:sp>
      <p:sp>
        <p:nvSpPr>
          <p:cNvPr id="2" name="TextBox 1">
            <a:extLst>
              <a:ext uri="{FF2B5EF4-FFF2-40B4-BE49-F238E27FC236}">
                <a16:creationId xmlns:a16="http://schemas.microsoft.com/office/drawing/2014/main" id="{E808A19E-9656-7F80-D3AC-8219FFDF874A}"/>
              </a:ext>
            </a:extLst>
          </p:cNvPr>
          <p:cNvSpPr txBox="1"/>
          <p:nvPr/>
        </p:nvSpPr>
        <p:spPr>
          <a:xfrm>
            <a:off x="485584" y="1444320"/>
            <a:ext cx="8106439" cy="3139321"/>
          </a:xfrm>
          <a:prstGeom prst="rect">
            <a:avLst/>
          </a:prstGeom>
          <a:noFill/>
        </p:spPr>
        <p:txBody>
          <a:bodyPr wrap="square" rtlCol="0">
            <a:spAutoFit/>
          </a:bodyPr>
          <a:lstStyle/>
          <a:p>
            <a:r>
              <a:rPr lang="en-US" dirty="0"/>
              <a:t>A dusting of crystals in placed on the copper grid and inserted into the TEM. </a:t>
            </a:r>
          </a:p>
          <a:p>
            <a:endParaRPr lang="en-US" dirty="0"/>
          </a:p>
          <a:p>
            <a:r>
              <a:rPr lang="en-US" dirty="0"/>
              <a:t>The imaging function of the EM is used to find a sufficiently small crystal that struts across a gap of the Cu-grid. </a:t>
            </a:r>
          </a:p>
          <a:p>
            <a:endParaRPr lang="en-US" dirty="0"/>
          </a:p>
          <a:p>
            <a:r>
              <a:rPr lang="en-US" dirty="0"/>
              <a:t>The wavelength of the electron beam is adjusted (via the acceleration voltage) to minimize radiation damage (important for organic samples). The beam is aimed at the crystal and data are measured at multiple tilt angles of the stage (in transmission mode, as in SC-XRD). </a:t>
            </a:r>
          </a:p>
          <a:p>
            <a:endParaRPr lang="en-US" dirty="0"/>
          </a:p>
          <a:p>
            <a:endParaRPr lang="en-US" dirty="0"/>
          </a:p>
        </p:txBody>
      </p:sp>
      <p:pic>
        <p:nvPicPr>
          <p:cNvPr id="8" name="Picture 7" descr="Diagram, schematic&#10;&#10;Description automatically generated">
            <a:extLst>
              <a:ext uri="{FF2B5EF4-FFF2-40B4-BE49-F238E27FC236}">
                <a16:creationId xmlns:a16="http://schemas.microsoft.com/office/drawing/2014/main" id="{3090697C-2EB4-E792-5BB2-E18A6CD2D0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977" y="4013414"/>
            <a:ext cx="6991823" cy="2469622"/>
          </a:xfrm>
          <a:prstGeom prst="rect">
            <a:avLst/>
          </a:prstGeom>
        </p:spPr>
      </p:pic>
      <p:sp>
        <p:nvSpPr>
          <p:cNvPr id="9" name="TextBox 8">
            <a:extLst>
              <a:ext uri="{FF2B5EF4-FFF2-40B4-BE49-F238E27FC236}">
                <a16:creationId xmlns:a16="http://schemas.microsoft.com/office/drawing/2014/main" id="{85C17BFB-FFAB-3D0C-FCF1-655A414FDBD2}"/>
              </a:ext>
            </a:extLst>
          </p:cNvPr>
          <p:cNvSpPr txBox="1"/>
          <p:nvPr/>
        </p:nvSpPr>
        <p:spPr>
          <a:xfrm>
            <a:off x="495392" y="6477000"/>
            <a:ext cx="3383427" cy="307777"/>
          </a:xfrm>
          <a:prstGeom prst="rect">
            <a:avLst/>
          </a:prstGeom>
          <a:noFill/>
        </p:spPr>
        <p:txBody>
          <a:bodyPr wrap="none" rtlCol="0">
            <a:spAutoFit/>
          </a:bodyPr>
          <a:lstStyle/>
          <a:p>
            <a:r>
              <a:rPr lang="en-US" sz="1400" dirty="0"/>
              <a:t>From: </a:t>
            </a:r>
            <a:r>
              <a:rPr lang="en-US" sz="1400" i="1" dirty="0"/>
              <a:t>ACS Cent. Sci.</a:t>
            </a:r>
            <a:r>
              <a:rPr lang="en-US" sz="1400" dirty="0"/>
              <a:t> 2018, 4, 11, 1587–1592</a:t>
            </a:r>
          </a:p>
        </p:txBody>
      </p:sp>
    </p:spTree>
    <p:extLst>
      <p:ext uri="{BB962C8B-B14F-4D97-AF65-F5344CB8AC3E}">
        <p14:creationId xmlns:p14="http://schemas.microsoft.com/office/powerpoint/2010/main" val="1702486971"/>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511236" y="921100"/>
            <a:ext cx="4051109" cy="523220"/>
          </a:xfrm>
          <a:prstGeom prst="rect">
            <a:avLst/>
          </a:prstGeom>
          <a:noFill/>
        </p:spPr>
        <p:txBody>
          <a:bodyPr wrap="none" rtlCol="0">
            <a:spAutoFit/>
          </a:bodyPr>
          <a:lstStyle/>
          <a:p>
            <a:pPr algn="ctr"/>
            <a:r>
              <a:rPr kumimoji="0" lang="en-US" sz="2800" b="1" i="0" u="none" strike="noStrike" kern="0" cap="none" spc="0" normalizeH="0" baseline="0" noProof="0" dirty="0">
                <a:ln>
                  <a:noFill/>
                </a:ln>
                <a:solidFill>
                  <a:sysClr val="windowText" lastClr="000000"/>
                </a:solidFill>
                <a:effectLst/>
                <a:uLnTx/>
                <a:uFillTx/>
              </a:rPr>
              <a:t>Micro Electron Diffraction</a:t>
            </a:r>
          </a:p>
        </p:txBody>
      </p:sp>
      <p:sp>
        <p:nvSpPr>
          <p:cNvPr id="2" name="TextBox 1">
            <a:extLst>
              <a:ext uri="{FF2B5EF4-FFF2-40B4-BE49-F238E27FC236}">
                <a16:creationId xmlns:a16="http://schemas.microsoft.com/office/drawing/2014/main" id="{E808A19E-9656-7F80-D3AC-8219FFDF874A}"/>
              </a:ext>
            </a:extLst>
          </p:cNvPr>
          <p:cNvSpPr txBox="1"/>
          <p:nvPr/>
        </p:nvSpPr>
        <p:spPr>
          <a:xfrm>
            <a:off x="381001" y="3276600"/>
            <a:ext cx="2895600" cy="1200329"/>
          </a:xfrm>
          <a:prstGeom prst="rect">
            <a:avLst/>
          </a:prstGeom>
          <a:noFill/>
        </p:spPr>
        <p:txBody>
          <a:bodyPr wrap="square" rtlCol="0">
            <a:spAutoFit/>
          </a:bodyPr>
          <a:lstStyle/>
          <a:p>
            <a:r>
              <a:rPr lang="en-US" dirty="0"/>
              <a:t>Typical single Micro-ED</a:t>
            </a:r>
          </a:p>
          <a:p>
            <a:r>
              <a:rPr lang="en-US" dirty="0"/>
              <a:t>diffraction pattern</a:t>
            </a:r>
          </a:p>
          <a:p>
            <a:endParaRPr lang="en-US" dirty="0"/>
          </a:p>
          <a:p>
            <a:endParaRPr lang="en-US" dirty="0"/>
          </a:p>
        </p:txBody>
      </p:sp>
      <p:sp>
        <p:nvSpPr>
          <p:cNvPr id="9" name="TextBox 8">
            <a:extLst>
              <a:ext uri="{FF2B5EF4-FFF2-40B4-BE49-F238E27FC236}">
                <a16:creationId xmlns:a16="http://schemas.microsoft.com/office/drawing/2014/main" id="{85C17BFB-FFAB-3D0C-FCF1-655A414FDBD2}"/>
              </a:ext>
            </a:extLst>
          </p:cNvPr>
          <p:cNvSpPr txBox="1"/>
          <p:nvPr/>
        </p:nvSpPr>
        <p:spPr>
          <a:xfrm>
            <a:off x="473513" y="6309209"/>
            <a:ext cx="3383427" cy="307777"/>
          </a:xfrm>
          <a:prstGeom prst="rect">
            <a:avLst/>
          </a:prstGeom>
          <a:noFill/>
        </p:spPr>
        <p:txBody>
          <a:bodyPr wrap="none" rtlCol="0">
            <a:spAutoFit/>
          </a:bodyPr>
          <a:lstStyle/>
          <a:p>
            <a:r>
              <a:rPr lang="en-US" sz="1400" dirty="0"/>
              <a:t>From: </a:t>
            </a:r>
            <a:r>
              <a:rPr lang="en-US" sz="1400" i="1" dirty="0"/>
              <a:t>ACS Cent. Sci.</a:t>
            </a:r>
            <a:r>
              <a:rPr lang="en-US" sz="1400" dirty="0"/>
              <a:t> 2018, 4, 11, 1587–1592</a:t>
            </a:r>
          </a:p>
        </p:txBody>
      </p:sp>
      <p:pic>
        <p:nvPicPr>
          <p:cNvPr id="10" name="Picture 9">
            <a:extLst>
              <a:ext uri="{FF2B5EF4-FFF2-40B4-BE49-F238E27FC236}">
                <a16:creationId xmlns:a16="http://schemas.microsoft.com/office/drawing/2014/main" id="{6265061F-D6DE-13C8-B8F5-B907E55CE416}"/>
              </a:ext>
            </a:extLst>
          </p:cNvPr>
          <p:cNvPicPr>
            <a:picLocks noChangeAspect="1"/>
          </p:cNvPicPr>
          <p:nvPr/>
        </p:nvPicPr>
        <p:blipFill>
          <a:blip r:embed="rId2"/>
          <a:stretch>
            <a:fillRect/>
          </a:stretch>
        </p:blipFill>
        <p:spPr>
          <a:xfrm>
            <a:off x="3733800" y="2045975"/>
            <a:ext cx="3964717" cy="3957637"/>
          </a:xfrm>
          <a:prstGeom prst="rect">
            <a:avLst/>
          </a:prstGeom>
        </p:spPr>
      </p:pic>
    </p:spTree>
    <p:extLst>
      <p:ext uri="{BB962C8B-B14F-4D97-AF65-F5344CB8AC3E}">
        <p14:creationId xmlns:p14="http://schemas.microsoft.com/office/powerpoint/2010/main" val="32062561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1626500" y="2895600"/>
            <a:ext cx="5679375" cy="1384995"/>
          </a:xfrm>
          <a:prstGeom prst="rect">
            <a:avLst/>
          </a:prstGeom>
          <a:noFill/>
        </p:spPr>
        <p:txBody>
          <a:bodyPr wrap="none" rtlCol="0">
            <a:spAutoFit/>
          </a:bodyPr>
          <a:lstStyle/>
          <a:p>
            <a:pPr algn="ctr"/>
            <a:r>
              <a:rPr lang="en-US" sz="2800" b="1" dirty="0"/>
              <a:t>Lattices, Unit Cells, Lattice Centering,</a:t>
            </a:r>
          </a:p>
          <a:p>
            <a:pPr algn="ctr"/>
            <a:r>
              <a:rPr lang="en-US" sz="2800" b="1" dirty="0"/>
              <a:t>Crystal Systems &amp; Reciprocal Space</a:t>
            </a:r>
          </a:p>
          <a:p>
            <a:pPr algn="ctr"/>
            <a:endParaRPr lang="en-US" sz="2800" b="1" dirty="0"/>
          </a:p>
        </p:txBody>
      </p:sp>
    </p:spTree>
    <p:extLst>
      <p:ext uri="{BB962C8B-B14F-4D97-AF65-F5344CB8AC3E}">
        <p14:creationId xmlns:p14="http://schemas.microsoft.com/office/powerpoint/2010/main" val="1294143051"/>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511236" y="994254"/>
            <a:ext cx="4051109" cy="523220"/>
          </a:xfrm>
          <a:prstGeom prst="rect">
            <a:avLst/>
          </a:prstGeom>
          <a:noFill/>
        </p:spPr>
        <p:txBody>
          <a:bodyPr wrap="none" rtlCol="0">
            <a:spAutoFit/>
          </a:bodyPr>
          <a:lstStyle/>
          <a:p>
            <a:pPr algn="ctr"/>
            <a:r>
              <a:rPr kumimoji="0" lang="en-US" sz="2800" b="1" i="0" u="none" strike="noStrike" kern="0" cap="none" spc="0" normalizeH="0" baseline="0" noProof="0" dirty="0">
                <a:ln>
                  <a:noFill/>
                </a:ln>
                <a:solidFill>
                  <a:sysClr val="windowText" lastClr="000000"/>
                </a:solidFill>
                <a:effectLst/>
                <a:uLnTx/>
                <a:uFillTx/>
              </a:rPr>
              <a:t>Micro Electron Diffraction</a:t>
            </a:r>
          </a:p>
        </p:txBody>
      </p:sp>
      <p:sp>
        <p:nvSpPr>
          <p:cNvPr id="2" name="TextBox 1">
            <a:extLst>
              <a:ext uri="{FF2B5EF4-FFF2-40B4-BE49-F238E27FC236}">
                <a16:creationId xmlns:a16="http://schemas.microsoft.com/office/drawing/2014/main" id="{E808A19E-9656-7F80-D3AC-8219FFDF874A}"/>
              </a:ext>
            </a:extLst>
          </p:cNvPr>
          <p:cNvSpPr txBox="1"/>
          <p:nvPr/>
        </p:nvSpPr>
        <p:spPr>
          <a:xfrm>
            <a:off x="536133" y="1524000"/>
            <a:ext cx="7467600" cy="4801314"/>
          </a:xfrm>
          <a:prstGeom prst="rect">
            <a:avLst/>
          </a:prstGeom>
          <a:noFill/>
        </p:spPr>
        <p:txBody>
          <a:bodyPr wrap="square" rtlCol="0">
            <a:spAutoFit/>
          </a:bodyPr>
          <a:lstStyle/>
          <a:p>
            <a:r>
              <a:rPr lang="en-US" dirty="0"/>
              <a:t>Usually not enough reciprocal space is accessible from one crystal (limited rotation of stage, Cu grid in the way, </a:t>
            </a:r>
            <a:r>
              <a:rPr lang="en-US" dirty="0" err="1"/>
              <a:t>etc</a:t>
            </a:r>
            <a:r>
              <a:rPr lang="en-US" dirty="0"/>
              <a:t>). Multiple datasets need to be merged. </a:t>
            </a:r>
          </a:p>
          <a:p>
            <a:endParaRPr lang="en-US" dirty="0"/>
          </a:p>
          <a:p>
            <a:r>
              <a:rPr lang="en-US" dirty="0"/>
              <a:t>Data processing is similar as in SC-XRD (unit cell determination, integration, various corrections), but software options are limited and not as well developed. Often self-written scripts are still used. </a:t>
            </a:r>
          </a:p>
          <a:p>
            <a:endParaRPr lang="en-US" dirty="0"/>
          </a:p>
          <a:p>
            <a:r>
              <a:rPr lang="en-US" dirty="0"/>
              <a:t>Surprisingly, structures can often be solved using </a:t>
            </a:r>
            <a:r>
              <a:rPr lang="en-US" dirty="0" err="1"/>
              <a:t>ShelXT</a:t>
            </a:r>
            <a:r>
              <a:rPr lang="en-US" dirty="0"/>
              <a:t> using X-ray scattering factors. </a:t>
            </a:r>
          </a:p>
          <a:p>
            <a:endParaRPr lang="en-US" dirty="0"/>
          </a:p>
          <a:p>
            <a:r>
              <a:rPr lang="en-US" dirty="0"/>
              <a:t>Initial structure refinement is done in </a:t>
            </a:r>
            <a:r>
              <a:rPr lang="en-US" dirty="0" err="1"/>
              <a:t>ShelXle</a:t>
            </a:r>
            <a:r>
              <a:rPr lang="en-US" dirty="0"/>
              <a:t> using the correct electron scattering factors:</a:t>
            </a:r>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643F0E14-D9BC-88E1-1691-1EA29B99921F}"/>
              </a:ext>
            </a:extLst>
          </p:cNvPr>
          <p:cNvPicPr>
            <a:picLocks noChangeAspect="1"/>
          </p:cNvPicPr>
          <p:nvPr/>
        </p:nvPicPr>
        <p:blipFill>
          <a:blip r:embed="rId2"/>
          <a:stretch>
            <a:fillRect/>
          </a:stretch>
        </p:blipFill>
        <p:spPr>
          <a:xfrm>
            <a:off x="2667000" y="4953000"/>
            <a:ext cx="3124200" cy="1736688"/>
          </a:xfrm>
          <a:prstGeom prst="rect">
            <a:avLst/>
          </a:prstGeom>
        </p:spPr>
      </p:pic>
    </p:spTree>
    <p:extLst>
      <p:ext uri="{BB962C8B-B14F-4D97-AF65-F5344CB8AC3E}">
        <p14:creationId xmlns:p14="http://schemas.microsoft.com/office/powerpoint/2010/main" val="3053363263"/>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511236" y="994254"/>
            <a:ext cx="4051109" cy="523220"/>
          </a:xfrm>
          <a:prstGeom prst="rect">
            <a:avLst/>
          </a:prstGeom>
          <a:noFill/>
        </p:spPr>
        <p:txBody>
          <a:bodyPr wrap="none" rtlCol="0">
            <a:spAutoFit/>
          </a:bodyPr>
          <a:lstStyle/>
          <a:p>
            <a:pPr algn="ctr"/>
            <a:r>
              <a:rPr kumimoji="0" lang="en-US" sz="2800" b="1" i="0" u="none" strike="noStrike" kern="0" cap="none" spc="0" normalizeH="0" baseline="0" noProof="0" dirty="0">
                <a:ln>
                  <a:noFill/>
                </a:ln>
                <a:solidFill>
                  <a:sysClr val="windowText" lastClr="000000"/>
                </a:solidFill>
                <a:effectLst/>
                <a:uLnTx/>
                <a:uFillTx/>
              </a:rPr>
              <a:t>Micro Electron Diffraction</a:t>
            </a:r>
          </a:p>
        </p:txBody>
      </p:sp>
      <p:sp>
        <p:nvSpPr>
          <p:cNvPr id="2" name="TextBox 1">
            <a:extLst>
              <a:ext uri="{FF2B5EF4-FFF2-40B4-BE49-F238E27FC236}">
                <a16:creationId xmlns:a16="http://schemas.microsoft.com/office/drawing/2014/main" id="{E808A19E-9656-7F80-D3AC-8219FFDF874A}"/>
              </a:ext>
            </a:extLst>
          </p:cNvPr>
          <p:cNvSpPr txBox="1"/>
          <p:nvPr/>
        </p:nvSpPr>
        <p:spPr>
          <a:xfrm>
            <a:off x="536133" y="1720840"/>
            <a:ext cx="7467600" cy="369332"/>
          </a:xfrm>
          <a:prstGeom prst="rect">
            <a:avLst/>
          </a:prstGeom>
          <a:noFill/>
        </p:spPr>
        <p:txBody>
          <a:bodyPr wrap="square" rtlCol="0">
            <a:spAutoFit/>
          </a:bodyPr>
          <a:lstStyle/>
          <a:p>
            <a:r>
              <a:rPr lang="en-US" dirty="0"/>
              <a:t>Refinement is then done mostly as for X-ray diffraction.</a:t>
            </a:r>
          </a:p>
        </p:txBody>
      </p:sp>
      <p:pic>
        <p:nvPicPr>
          <p:cNvPr id="8" name="Picture 7" descr="Diagram&#10;&#10;Description automatically generated">
            <a:extLst>
              <a:ext uri="{FF2B5EF4-FFF2-40B4-BE49-F238E27FC236}">
                <a16:creationId xmlns:a16="http://schemas.microsoft.com/office/drawing/2014/main" id="{33851254-229A-900B-0267-9F830BEC0A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060" y="2528689"/>
            <a:ext cx="6351447" cy="2667608"/>
          </a:xfrm>
          <a:prstGeom prst="rect">
            <a:avLst/>
          </a:prstGeom>
        </p:spPr>
      </p:pic>
      <p:sp>
        <p:nvSpPr>
          <p:cNvPr id="9" name="TextBox 8">
            <a:extLst>
              <a:ext uri="{FF2B5EF4-FFF2-40B4-BE49-F238E27FC236}">
                <a16:creationId xmlns:a16="http://schemas.microsoft.com/office/drawing/2014/main" id="{0B02DB08-EE17-D01E-E69F-AF580F5EDE11}"/>
              </a:ext>
            </a:extLst>
          </p:cNvPr>
          <p:cNvSpPr txBox="1"/>
          <p:nvPr/>
        </p:nvSpPr>
        <p:spPr>
          <a:xfrm>
            <a:off x="536133" y="5541634"/>
            <a:ext cx="3383427" cy="307777"/>
          </a:xfrm>
          <a:prstGeom prst="rect">
            <a:avLst/>
          </a:prstGeom>
          <a:noFill/>
        </p:spPr>
        <p:txBody>
          <a:bodyPr wrap="none" rtlCol="0">
            <a:spAutoFit/>
          </a:bodyPr>
          <a:lstStyle/>
          <a:p>
            <a:r>
              <a:rPr lang="en-US" sz="1400" dirty="0"/>
              <a:t>From: </a:t>
            </a:r>
            <a:r>
              <a:rPr lang="en-US" sz="1400" i="1" dirty="0"/>
              <a:t>ACS Cent. Sci.</a:t>
            </a:r>
            <a:r>
              <a:rPr lang="en-US" sz="1400" dirty="0"/>
              <a:t> 2018, 4, 11, 1587–1592</a:t>
            </a:r>
          </a:p>
        </p:txBody>
      </p:sp>
    </p:spTree>
    <p:extLst>
      <p:ext uri="{BB962C8B-B14F-4D97-AF65-F5344CB8AC3E}">
        <p14:creationId xmlns:p14="http://schemas.microsoft.com/office/powerpoint/2010/main" val="1201102120"/>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511236" y="994254"/>
            <a:ext cx="4051109" cy="523220"/>
          </a:xfrm>
          <a:prstGeom prst="rect">
            <a:avLst/>
          </a:prstGeom>
          <a:noFill/>
        </p:spPr>
        <p:txBody>
          <a:bodyPr wrap="none" rtlCol="0">
            <a:spAutoFit/>
          </a:bodyPr>
          <a:lstStyle/>
          <a:p>
            <a:pPr algn="ctr"/>
            <a:r>
              <a:rPr kumimoji="0" lang="en-US" sz="2800" b="1" i="0" u="none" strike="noStrike" kern="0" cap="none" spc="0" normalizeH="0" baseline="0" noProof="0" dirty="0">
                <a:ln>
                  <a:noFill/>
                </a:ln>
                <a:solidFill>
                  <a:sysClr val="windowText" lastClr="000000"/>
                </a:solidFill>
                <a:effectLst/>
                <a:uLnTx/>
                <a:uFillTx/>
              </a:rPr>
              <a:t>Micro Electron Diffraction</a:t>
            </a:r>
          </a:p>
        </p:txBody>
      </p:sp>
      <p:sp>
        <p:nvSpPr>
          <p:cNvPr id="2" name="TextBox 1">
            <a:extLst>
              <a:ext uri="{FF2B5EF4-FFF2-40B4-BE49-F238E27FC236}">
                <a16:creationId xmlns:a16="http://schemas.microsoft.com/office/drawing/2014/main" id="{E808A19E-9656-7F80-D3AC-8219FFDF874A}"/>
              </a:ext>
            </a:extLst>
          </p:cNvPr>
          <p:cNvSpPr txBox="1"/>
          <p:nvPr/>
        </p:nvSpPr>
        <p:spPr>
          <a:xfrm>
            <a:off x="536133" y="1720840"/>
            <a:ext cx="7467600" cy="2585323"/>
          </a:xfrm>
          <a:prstGeom prst="rect">
            <a:avLst/>
          </a:prstGeom>
          <a:noFill/>
        </p:spPr>
        <p:txBody>
          <a:bodyPr wrap="square" rtlCol="0">
            <a:spAutoFit/>
          </a:bodyPr>
          <a:lstStyle/>
          <a:p>
            <a:r>
              <a:rPr lang="en-US" dirty="0"/>
              <a:t>Model qualities that can be achieved are usually much worse than for XRD (assuming a large enough crystal of the same quality would have been available). </a:t>
            </a:r>
          </a:p>
          <a:p>
            <a:endParaRPr lang="en-US" dirty="0"/>
          </a:p>
          <a:p>
            <a:r>
              <a:rPr lang="en-US" dirty="0"/>
              <a:t>R values are usually double to triple that of equivalent X-ray structures.</a:t>
            </a:r>
          </a:p>
          <a:p>
            <a:endParaRPr lang="en-US" dirty="0"/>
          </a:p>
          <a:p>
            <a:r>
              <a:rPr lang="en-US" dirty="0"/>
              <a:t>Use of dynamical diffraction models allows some improvement.  </a:t>
            </a:r>
          </a:p>
          <a:p>
            <a:endParaRPr lang="en-US" dirty="0"/>
          </a:p>
          <a:p>
            <a:r>
              <a:rPr lang="en-US" dirty="0"/>
              <a:t>Some aspects (such as absolute structure) are not yet understood, </a:t>
            </a:r>
          </a:p>
        </p:txBody>
      </p:sp>
    </p:spTree>
    <p:extLst>
      <p:ext uri="{BB962C8B-B14F-4D97-AF65-F5344CB8AC3E}">
        <p14:creationId xmlns:p14="http://schemas.microsoft.com/office/powerpoint/2010/main" val="2527476894"/>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511236" y="994254"/>
            <a:ext cx="4051109" cy="523220"/>
          </a:xfrm>
          <a:prstGeom prst="rect">
            <a:avLst/>
          </a:prstGeom>
          <a:noFill/>
        </p:spPr>
        <p:txBody>
          <a:bodyPr wrap="none" rtlCol="0">
            <a:spAutoFit/>
          </a:bodyPr>
          <a:lstStyle/>
          <a:p>
            <a:pPr algn="ctr"/>
            <a:r>
              <a:rPr kumimoji="0" lang="en-US" sz="2800" b="1" i="0" u="none" strike="noStrike" kern="0" cap="none" spc="0" normalizeH="0" baseline="0" noProof="0" dirty="0">
                <a:ln>
                  <a:noFill/>
                </a:ln>
                <a:solidFill>
                  <a:sysClr val="windowText" lastClr="000000"/>
                </a:solidFill>
                <a:effectLst/>
                <a:uLnTx/>
                <a:uFillTx/>
              </a:rPr>
              <a:t>Micro Electron Diffraction</a:t>
            </a:r>
          </a:p>
        </p:txBody>
      </p:sp>
      <p:sp>
        <p:nvSpPr>
          <p:cNvPr id="2" name="TextBox 1">
            <a:extLst>
              <a:ext uri="{FF2B5EF4-FFF2-40B4-BE49-F238E27FC236}">
                <a16:creationId xmlns:a16="http://schemas.microsoft.com/office/drawing/2014/main" id="{E808A19E-9656-7F80-D3AC-8219FFDF874A}"/>
              </a:ext>
            </a:extLst>
          </p:cNvPr>
          <p:cNvSpPr txBox="1"/>
          <p:nvPr/>
        </p:nvSpPr>
        <p:spPr>
          <a:xfrm>
            <a:off x="536133" y="1720840"/>
            <a:ext cx="7467600" cy="4801314"/>
          </a:xfrm>
          <a:prstGeom prst="rect">
            <a:avLst/>
          </a:prstGeom>
          <a:noFill/>
        </p:spPr>
        <p:txBody>
          <a:bodyPr wrap="square" rtlCol="0">
            <a:spAutoFit/>
          </a:bodyPr>
          <a:lstStyle/>
          <a:p>
            <a:r>
              <a:rPr lang="en-US" b="1" dirty="0"/>
              <a:t>Pros: </a:t>
            </a:r>
          </a:p>
          <a:p>
            <a:pPr marL="285750" indent="-285750">
              <a:buFont typeface="Arial" panose="020B0604020202020204" pitchFamily="34" charset="0"/>
              <a:buChar char="•"/>
            </a:pPr>
            <a:r>
              <a:rPr lang="en-US" dirty="0"/>
              <a:t>No large single crystals needed (∼100 nm, a billionth the size used for SC-XRD. Crystals are small enough to have no defects and are not twinned</a:t>
            </a:r>
          </a:p>
          <a:p>
            <a:pPr marL="285750" indent="-285750">
              <a:buFont typeface="Arial" panose="020B0604020202020204" pitchFamily="34" charset="0"/>
              <a:buChar char="•"/>
            </a:pPr>
            <a:r>
              <a:rPr lang="en-US" dirty="0"/>
              <a:t>Works on powders “as received” (cracked open pill, </a:t>
            </a:r>
            <a:r>
              <a:rPr lang="en-US" dirty="0" err="1"/>
              <a:t>etc</a:t>
            </a:r>
            <a:r>
              <a:rPr lang="en-US" dirty="0"/>
              <a:t>).</a:t>
            </a:r>
          </a:p>
          <a:p>
            <a:pPr marL="285750" indent="-285750">
              <a:buFont typeface="Arial" panose="020B0604020202020204" pitchFamily="34" charset="0"/>
              <a:buChar char="•"/>
            </a:pPr>
            <a:r>
              <a:rPr lang="en-US" dirty="0"/>
              <a:t>Mostly the same software as for SC-XRD can be used for structure solution and refinement (</a:t>
            </a:r>
            <a:r>
              <a:rPr lang="en-US" dirty="0" err="1"/>
              <a:t>ShelXT</a:t>
            </a:r>
            <a:r>
              <a:rPr lang="en-US" dirty="0"/>
              <a:t>, </a:t>
            </a:r>
            <a:r>
              <a:rPr lang="en-US" dirty="0" err="1"/>
              <a:t>Shelxl</a:t>
            </a:r>
            <a:r>
              <a:rPr lang="en-US" dirty="0"/>
              <a:t>, </a:t>
            </a:r>
            <a:r>
              <a:rPr lang="en-US" dirty="0" err="1"/>
              <a:t>ShelXle</a:t>
            </a:r>
            <a:r>
              <a:rPr lang="en-US" dirty="0"/>
              <a:t>).</a:t>
            </a:r>
          </a:p>
          <a:p>
            <a:pPr marL="285750" indent="-285750">
              <a:buFont typeface="Arial" panose="020B0604020202020204" pitchFamily="34" charset="0"/>
              <a:buChar char="•"/>
            </a:pPr>
            <a:r>
              <a:rPr lang="en-US" dirty="0"/>
              <a:t>Data quality can be good enough to even see H-atoms.</a:t>
            </a:r>
          </a:p>
          <a:p>
            <a:pPr marL="285750" indent="-285750">
              <a:buFont typeface="Arial" panose="020B0604020202020204" pitchFamily="34" charset="0"/>
              <a:buChar char="•"/>
            </a:pPr>
            <a:r>
              <a:rPr lang="en-US" dirty="0"/>
              <a:t>Can be used as a starting model for powder XRD Rietveld refinement.</a:t>
            </a:r>
          </a:p>
          <a:p>
            <a:endParaRPr lang="en-US" dirty="0"/>
          </a:p>
          <a:p>
            <a:r>
              <a:rPr lang="en-US" b="1" dirty="0"/>
              <a:t>Cons:</a:t>
            </a:r>
          </a:p>
          <a:p>
            <a:pPr marL="285750" indent="-285750">
              <a:buFont typeface="Arial" panose="020B0604020202020204" pitchFamily="34" charset="0"/>
              <a:buChar char="•"/>
            </a:pPr>
            <a:r>
              <a:rPr lang="en-US" dirty="0"/>
              <a:t>Very expensive equipment. Often instruments used for “something else. have to be used (no on-site support for what you are doing). </a:t>
            </a:r>
          </a:p>
          <a:p>
            <a:pPr marL="285750" indent="-285750">
              <a:buFont typeface="Arial" panose="020B0604020202020204" pitchFamily="34" charset="0"/>
              <a:buChar char="•"/>
            </a:pPr>
            <a:r>
              <a:rPr lang="en-US" dirty="0"/>
              <a:t>Much more work intensive. Much less automated than SC-XRD. </a:t>
            </a:r>
          </a:p>
          <a:p>
            <a:pPr marL="285750" indent="-285750">
              <a:buFont typeface="Arial" panose="020B0604020202020204" pitchFamily="34" charset="0"/>
              <a:buChar char="•"/>
            </a:pPr>
            <a:r>
              <a:rPr lang="en-US" dirty="0"/>
              <a:t>Data quality often low. High R values. Data often incomplete. </a:t>
            </a:r>
          </a:p>
          <a:p>
            <a:pPr marL="285750" indent="-285750">
              <a:buFont typeface="Arial" panose="020B0604020202020204" pitchFamily="34" charset="0"/>
              <a:buChar char="•"/>
            </a:pPr>
            <a:r>
              <a:rPr lang="en-US" dirty="0"/>
              <a:t>Not an established procedure yet. Difficult “to get started” on  your own. </a:t>
            </a:r>
          </a:p>
          <a:p>
            <a:pPr marL="285750" indent="-285750">
              <a:buFont typeface="Arial" panose="020B0604020202020204" pitchFamily="34" charset="0"/>
              <a:buChar char="•"/>
            </a:pPr>
            <a:r>
              <a:rPr lang="en-US" dirty="0"/>
              <a:t>Not a mature technique yet and theory not (yet) fully understood. </a:t>
            </a:r>
          </a:p>
          <a:p>
            <a:pPr marL="285750" indent="-285750">
              <a:buFont typeface="Arial" panose="020B0604020202020204" pitchFamily="34" charset="0"/>
              <a:buChar char="•"/>
            </a:pPr>
            <a:r>
              <a:rPr lang="en-US" dirty="0"/>
              <a:t>Standards for reporting not yet fully established (</a:t>
            </a:r>
            <a:r>
              <a:rPr lang="en-US" dirty="0" err="1"/>
              <a:t>checkcif</a:t>
            </a:r>
            <a:r>
              <a:rPr lang="en-US" dirty="0"/>
              <a:t>?)</a:t>
            </a:r>
          </a:p>
        </p:txBody>
      </p:sp>
    </p:spTree>
    <p:extLst>
      <p:ext uri="{BB962C8B-B14F-4D97-AF65-F5344CB8AC3E}">
        <p14:creationId xmlns:p14="http://schemas.microsoft.com/office/powerpoint/2010/main" val="2993101540"/>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511236" y="994254"/>
            <a:ext cx="4051109" cy="523220"/>
          </a:xfrm>
          <a:prstGeom prst="rect">
            <a:avLst/>
          </a:prstGeom>
          <a:noFill/>
        </p:spPr>
        <p:txBody>
          <a:bodyPr wrap="none" rtlCol="0">
            <a:spAutoFit/>
          </a:bodyPr>
          <a:lstStyle/>
          <a:p>
            <a:pPr algn="ctr"/>
            <a:r>
              <a:rPr kumimoji="0" lang="en-US" sz="2800" b="1" i="0" u="none" strike="noStrike" kern="0" cap="none" spc="0" normalizeH="0" baseline="0" noProof="0" dirty="0">
                <a:ln>
                  <a:noFill/>
                </a:ln>
                <a:solidFill>
                  <a:sysClr val="windowText" lastClr="000000"/>
                </a:solidFill>
                <a:effectLst/>
                <a:uLnTx/>
                <a:uFillTx/>
              </a:rPr>
              <a:t>Micro Electron Diffraction</a:t>
            </a:r>
          </a:p>
        </p:txBody>
      </p:sp>
      <p:sp>
        <p:nvSpPr>
          <p:cNvPr id="2" name="TextBox 1">
            <a:extLst>
              <a:ext uri="{FF2B5EF4-FFF2-40B4-BE49-F238E27FC236}">
                <a16:creationId xmlns:a16="http://schemas.microsoft.com/office/drawing/2014/main" id="{E808A19E-9656-7F80-D3AC-8219FFDF874A}"/>
              </a:ext>
            </a:extLst>
          </p:cNvPr>
          <p:cNvSpPr txBox="1"/>
          <p:nvPr/>
        </p:nvSpPr>
        <p:spPr>
          <a:xfrm>
            <a:off x="536133" y="2464475"/>
            <a:ext cx="7467600" cy="2031325"/>
          </a:xfrm>
          <a:prstGeom prst="rect">
            <a:avLst/>
          </a:prstGeom>
          <a:noFill/>
        </p:spPr>
        <p:txBody>
          <a:bodyPr wrap="square" rtlCol="0">
            <a:spAutoFit/>
          </a:bodyPr>
          <a:lstStyle/>
          <a:p>
            <a:r>
              <a:rPr lang="en-US" b="1" dirty="0"/>
              <a:t>Further Reading: </a:t>
            </a:r>
          </a:p>
          <a:p>
            <a:endParaRPr lang="en-US" b="1" dirty="0"/>
          </a:p>
          <a:p>
            <a:r>
              <a:rPr lang="en-US" dirty="0"/>
              <a:t>The cryo-EM method microcrystal electron diffraction (</a:t>
            </a:r>
            <a:r>
              <a:rPr lang="en-US" dirty="0" err="1"/>
              <a:t>MicroED</a:t>
            </a:r>
            <a:r>
              <a:rPr lang="en-US" dirty="0"/>
              <a:t>), </a:t>
            </a:r>
          </a:p>
          <a:p>
            <a:endParaRPr lang="en-US" dirty="0"/>
          </a:p>
          <a:p>
            <a:r>
              <a:rPr lang="en-US" dirty="0"/>
              <a:t>Brent L. </a:t>
            </a:r>
            <a:r>
              <a:rPr lang="en-US" dirty="0" err="1"/>
              <a:t>Nannenga</a:t>
            </a:r>
            <a:r>
              <a:rPr lang="en-US" dirty="0"/>
              <a:t> &amp; Tamir </a:t>
            </a:r>
            <a:r>
              <a:rPr lang="en-US" dirty="0" err="1"/>
              <a:t>Gonen</a:t>
            </a:r>
            <a:r>
              <a:rPr lang="en-US" dirty="0"/>
              <a:t> </a:t>
            </a:r>
          </a:p>
          <a:p>
            <a:endParaRPr lang="en-US" dirty="0"/>
          </a:p>
          <a:p>
            <a:r>
              <a:rPr lang="en-US" dirty="0"/>
              <a:t>Nature Methods volume 16, pages 369–379 (2019)</a:t>
            </a:r>
          </a:p>
        </p:txBody>
      </p:sp>
    </p:spTree>
    <p:extLst>
      <p:ext uri="{BB962C8B-B14F-4D97-AF65-F5344CB8AC3E}">
        <p14:creationId xmlns:p14="http://schemas.microsoft.com/office/powerpoint/2010/main" val="13847172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685800" y="1371600"/>
            <a:ext cx="5052665" cy="400110"/>
          </a:xfrm>
          <a:prstGeom prst="rect">
            <a:avLst/>
          </a:prstGeom>
          <a:noFill/>
        </p:spPr>
        <p:txBody>
          <a:bodyPr wrap="none" rtlCol="0">
            <a:spAutoFit/>
          </a:bodyPr>
          <a:lstStyle/>
          <a:p>
            <a:r>
              <a:rPr lang="en-US" sz="2000" b="1" dirty="0"/>
              <a:t>Unit Cell, Lattices and Translational Symmetry</a:t>
            </a:r>
            <a:endParaRPr lang="en-US" sz="2000" dirty="0"/>
          </a:p>
        </p:txBody>
      </p:sp>
      <p:pic>
        <p:nvPicPr>
          <p:cNvPr id="1027" name="Picture 3"/>
          <p:cNvPicPr>
            <a:picLocks noChangeAspect="1" noChangeArrowheads="1"/>
          </p:cNvPicPr>
          <p:nvPr/>
        </p:nvPicPr>
        <p:blipFill>
          <a:blip r:embed="rId2" cstate="print"/>
          <a:srcRect/>
          <a:stretch>
            <a:fillRect/>
          </a:stretch>
        </p:blipFill>
        <p:spPr bwMode="auto">
          <a:xfrm>
            <a:off x="381000" y="2754868"/>
            <a:ext cx="4495800" cy="2806367"/>
          </a:xfrm>
          <a:prstGeom prst="rect">
            <a:avLst/>
          </a:prstGeom>
          <a:noFill/>
          <a:ln w="9525">
            <a:noFill/>
            <a:miter lim="800000"/>
            <a:headEnd/>
            <a:tailEnd/>
          </a:ln>
        </p:spPr>
      </p:pic>
      <p:sp>
        <p:nvSpPr>
          <p:cNvPr id="6" name="TextBox 5"/>
          <p:cNvSpPr txBox="1"/>
          <p:nvPr/>
        </p:nvSpPr>
        <p:spPr>
          <a:xfrm>
            <a:off x="4899102" y="1842032"/>
            <a:ext cx="3940098" cy="4278094"/>
          </a:xfrm>
          <a:prstGeom prst="rect">
            <a:avLst/>
          </a:prstGeom>
          <a:noFill/>
        </p:spPr>
        <p:txBody>
          <a:bodyPr wrap="square" rtlCol="0">
            <a:spAutoFit/>
          </a:bodyPr>
          <a:lstStyle/>
          <a:p>
            <a:pPr>
              <a:spcAft>
                <a:spcPts val="600"/>
              </a:spcAft>
            </a:pPr>
            <a:r>
              <a:rPr lang="en-US" dirty="0"/>
              <a:t>In structure determination, crystals are used (for signal enhancement). </a:t>
            </a:r>
          </a:p>
          <a:p>
            <a:pPr>
              <a:spcAft>
                <a:spcPts val="600"/>
              </a:spcAft>
            </a:pPr>
            <a:r>
              <a:rPr lang="en-US" dirty="0"/>
              <a:t>Crystals consist of a regular lattice composed of repeating units, called </a:t>
            </a:r>
            <a:r>
              <a:rPr lang="en-US" b="1" dirty="0"/>
              <a:t>Unit Cells</a:t>
            </a:r>
            <a:r>
              <a:rPr lang="en-US" dirty="0"/>
              <a:t>. </a:t>
            </a:r>
          </a:p>
          <a:p>
            <a:pPr>
              <a:spcAft>
                <a:spcPts val="600"/>
              </a:spcAft>
            </a:pPr>
            <a:r>
              <a:rPr lang="en-US" dirty="0"/>
              <a:t>Many choices exist for which repeating unit to use. The usual pick is the one with the </a:t>
            </a:r>
            <a:r>
              <a:rPr lang="en-US" b="1" dirty="0"/>
              <a:t>smallest volume </a:t>
            </a:r>
            <a:r>
              <a:rPr lang="en-US" dirty="0"/>
              <a:t>that </a:t>
            </a:r>
            <a:r>
              <a:rPr lang="en-US" i="1" dirty="0"/>
              <a:t>completely reflects the symmetry within the unit cell</a:t>
            </a:r>
            <a:r>
              <a:rPr lang="en-US" dirty="0"/>
              <a:t>. </a:t>
            </a:r>
          </a:p>
          <a:p>
            <a:pPr>
              <a:spcAft>
                <a:spcPts val="600"/>
              </a:spcAft>
            </a:pPr>
            <a:r>
              <a:rPr lang="en-US" dirty="0"/>
              <a:t>Definitions also exist where to place the </a:t>
            </a:r>
            <a:r>
              <a:rPr lang="en-US" b="1" dirty="0"/>
              <a:t>origin</a:t>
            </a:r>
            <a:r>
              <a:rPr lang="en-US" dirty="0"/>
              <a:t> (based on internal symmetry).  </a:t>
            </a:r>
          </a:p>
          <a:p>
            <a:pPr>
              <a:spcAft>
                <a:spcPts val="600"/>
              </a:spcAft>
            </a:pPr>
            <a:r>
              <a:rPr lang="en-US" dirty="0"/>
              <a:t>Angles should be as close to 90</a:t>
            </a:r>
            <a:r>
              <a:rPr lang="en-US" dirty="0">
                <a:sym typeface="Symbol"/>
              </a:rPr>
              <a:t></a:t>
            </a:r>
            <a:r>
              <a:rPr lang="en-US" dirty="0"/>
              <a:t> as possible. </a:t>
            </a:r>
          </a:p>
        </p:txBody>
      </p:sp>
      <p:sp>
        <p:nvSpPr>
          <p:cNvPr id="7" name="TextBox 6"/>
          <p:cNvSpPr txBox="1"/>
          <p:nvPr/>
        </p:nvSpPr>
        <p:spPr>
          <a:xfrm>
            <a:off x="152400" y="6324600"/>
            <a:ext cx="4977645" cy="369332"/>
          </a:xfrm>
          <a:prstGeom prst="rect">
            <a:avLst/>
          </a:prstGeom>
          <a:noFill/>
        </p:spPr>
        <p:txBody>
          <a:bodyPr wrap="none" rtlCol="0">
            <a:spAutoFit/>
          </a:bodyPr>
          <a:lstStyle/>
          <a:p>
            <a:r>
              <a:rPr lang="en-US" dirty="0"/>
              <a:t>http://pd.chem.ucl.ac.uk/pdnn/symm1/trans1.htm</a:t>
            </a:r>
          </a:p>
        </p:txBody>
      </p:sp>
      <p:sp>
        <p:nvSpPr>
          <p:cNvPr id="8" name="TextBox 7"/>
          <p:cNvSpPr txBox="1"/>
          <p:nvPr/>
        </p:nvSpPr>
        <p:spPr>
          <a:xfrm>
            <a:off x="533400" y="5574268"/>
            <a:ext cx="4141775" cy="369332"/>
          </a:xfrm>
          <a:prstGeom prst="rect">
            <a:avLst/>
          </a:prstGeom>
          <a:noFill/>
        </p:spPr>
        <p:txBody>
          <a:bodyPr wrap="none" rtlCol="0">
            <a:spAutoFit/>
          </a:bodyPr>
          <a:lstStyle/>
          <a:p>
            <a:r>
              <a:rPr lang="en-US" dirty="0"/>
              <a:t>2D lattice with several choices of unit cells</a:t>
            </a:r>
          </a:p>
        </p:txBody>
      </p:sp>
      <p:sp>
        <p:nvSpPr>
          <p:cNvPr id="9" name="TextBox 8"/>
          <p:cNvSpPr txBox="1"/>
          <p:nvPr/>
        </p:nvSpPr>
        <p:spPr>
          <a:xfrm>
            <a:off x="2362200" y="1981200"/>
            <a:ext cx="1660519" cy="369332"/>
          </a:xfrm>
          <a:prstGeom prst="rect">
            <a:avLst/>
          </a:prstGeom>
          <a:noFill/>
        </p:spPr>
        <p:txBody>
          <a:bodyPr wrap="none" rtlCol="0">
            <a:spAutoFit/>
          </a:bodyPr>
          <a:lstStyle/>
          <a:p>
            <a:r>
              <a:rPr lang="en-US" dirty="0"/>
              <a:t>“</a:t>
            </a:r>
            <a:r>
              <a:rPr lang="en-US" b="1" dirty="0"/>
              <a:t>Lattice points</a:t>
            </a:r>
            <a:r>
              <a:rPr lang="en-US" dirty="0"/>
              <a:t>”</a:t>
            </a:r>
          </a:p>
        </p:txBody>
      </p:sp>
      <p:cxnSp>
        <p:nvCxnSpPr>
          <p:cNvPr id="15" name="Straight Arrow Connector 14"/>
          <p:cNvCxnSpPr/>
          <p:nvPr/>
        </p:nvCxnSpPr>
        <p:spPr>
          <a:xfrm flipH="1">
            <a:off x="2819400" y="2362200"/>
            <a:ext cx="3048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2133600" y="2362200"/>
            <a:ext cx="6858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429000" y="2362200"/>
            <a:ext cx="6096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20779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685800" y="1371600"/>
            <a:ext cx="5052665" cy="400110"/>
          </a:xfrm>
          <a:prstGeom prst="rect">
            <a:avLst/>
          </a:prstGeom>
          <a:noFill/>
        </p:spPr>
        <p:txBody>
          <a:bodyPr wrap="none" rtlCol="0">
            <a:spAutoFit/>
          </a:bodyPr>
          <a:lstStyle/>
          <a:p>
            <a:r>
              <a:rPr lang="en-US" sz="2000" b="1" dirty="0"/>
              <a:t>Unit Cell, Lattices and Translational Symmetry</a:t>
            </a:r>
            <a:endParaRPr lang="en-US" sz="2000" dirty="0"/>
          </a:p>
        </p:txBody>
      </p:sp>
      <p:pic>
        <p:nvPicPr>
          <p:cNvPr id="1026" name="Picture 2"/>
          <p:cNvPicPr>
            <a:picLocks noChangeAspect="1" noChangeArrowheads="1"/>
          </p:cNvPicPr>
          <p:nvPr/>
        </p:nvPicPr>
        <p:blipFill>
          <a:blip r:embed="rId2" cstate="print"/>
          <a:srcRect/>
          <a:stretch>
            <a:fillRect/>
          </a:stretch>
        </p:blipFill>
        <p:spPr bwMode="auto">
          <a:xfrm>
            <a:off x="914400" y="2133600"/>
            <a:ext cx="4369816" cy="3505200"/>
          </a:xfrm>
          <a:prstGeom prst="rect">
            <a:avLst/>
          </a:prstGeom>
          <a:noFill/>
          <a:ln w="9525">
            <a:noFill/>
            <a:miter lim="800000"/>
            <a:headEnd/>
            <a:tailEnd/>
          </a:ln>
        </p:spPr>
      </p:pic>
      <p:sp>
        <p:nvSpPr>
          <p:cNvPr id="6" name="TextBox 5"/>
          <p:cNvSpPr txBox="1"/>
          <p:nvPr/>
        </p:nvSpPr>
        <p:spPr>
          <a:xfrm>
            <a:off x="228600" y="6096000"/>
            <a:ext cx="4977645" cy="369332"/>
          </a:xfrm>
          <a:prstGeom prst="rect">
            <a:avLst/>
          </a:prstGeom>
          <a:noFill/>
        </p:spPr>
        <p:txBody>
          <a:bodyPr wrap="none" rtlCol="0">
            <a:spAutoFit/>
          </a:bodyPr>
          <a:lstStyle/>
          <a:p>
            <a:r>
              <a:rPr lang="en-US" dirty="0"/>
              <a:t>http://pd.chem.ucl.ac.uk/pdnn/symm1/trans1.htm</a:t>
            </a:r>
          </a:p>
        </p:txBody>
      </p:sp>
      <p:sp>
        <p:nvSpPr>
          <p:cNvPr id="7" name="TextBox 6"/>
          <p:cNvSpPr txBox="1"/>
          <p:nvPr/>
        </p:nvSpPr>
        <p:spPr>
          <a:xfrm>
            <a:off x="5257800" y="3581400"/>
            <a:ext cx="1313180" cy="369332"/>
          </a:xfrm>
          <a:prstGeom prst="rect">
            <a:avLst/>
          </a:prstGeom>
          <a:noFill/>
        </p:spPr>
        <p:txBody>
          <a:bodyPr wrap="none" rtlCol="0">
            <a:spAutoFit/>
          </a:bodyPr>
          <a:lstStyle/>
          <a:p>
            <a:r>
              <a:rPr lang="en-US" b="1" dirty="0"/>
              <a:t>3D Unit Cell</a:t>
            </a:r>
          </a:p>
        </p:txBody>
      </p:sp>
    </p:spTree>
    <p:extLst>
      <p:ext uri="{BB962C8B-B14F-4D97-AF65-F5344CB8AC3E}">
        <p14:creationId xmlns:p14="http://schemas.microsoft.com/office/powerpoint/2010/main" val="7820779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685800" y="1371600"/>
            <a:ext cx="5052665" cy="400110"/>
          </a:xfrm>
          <a:prstGeom prst="rect">
            <a:avLst/>
          </a:prstGeom>
          <a:noFill/>
        </p:spPr>
        <p:txBody>
          <a:bodyPr wrap="none" rtlCol="0">
            <a:spAutoFit/>
          </a:bodyPr>
          <a:lstStyle/>
          <a:p>
            <a:r>
              <a:rPr lang="en-US" sz="2000" b="1" dirty="0"/>
              <a:t>Unit Cell, Lattices and Translational Symmetry</a:t>
            </a:r>
            <a:endParaRPr lang="en-US" sz="2000" dirty="0"/>
          </a:p>
        </p:txBody>
      </p:sp>
      <p:pic>
        <p:nvPicPr>
          <p:cNvPr id="1026" name="Picture 2"/>
          <p:cNvPicPr>
            <a:picLocks noChangeAspect="1" noChangeArrowheads="1"/>
          </p:cNvPicPr>
          <p:nvPr/>
        </p:nvPicPr>
        <p:blipFill>
          <a:blip r:embed="rId2" cstate="print"/>
          <a:srcRect/>
          <a:stretch>
            <a:fillRect/>
          </a:stretch>
        </p:blipFill>
        <p:spPr bwMode="auto">
          <a:xfrm>
            <a:off x="457200" y="2057400"/>
            <a:ext cx="4369816" cy="3505200"/>
          </a:xfrm>
          <a:prstGeom prst="rect">
            <a:avLst/>
          </a:prstGeom>
          <a:noFill/>
          <a:ln w="9525">
            <a:noFill/>
            <a:miter lim="800000"/>
            <a:headEnd/>
            <a:tailEnd/>
          </a:ln>
        </p:spPr>
      </p:pic>
      <p:sp>
        <p:nvSpPr>
          <p:cNvPr id="6" name="TextBox 5"/>
          <p:cNvSpPr txBox="1"/>
          <p:nvPr/>
        </p:nvSpPr>
        <p:spPr>
          <a:xfrm>
            <a:off x="228600" y="6096000"/>
            <a:ext cx="4977645" cy="369332"/>
          </a:xfrm>
          <a:prstGeom prst="rect">
            <a:avLst/>
          </a:prstGeom>
          <a:noFill/>
        </p:spPr>
        <p:txBody>
          <a:bodyPr wrap="none" rtlCol="0">
            <a:spAutoFit/>
          </a:bodyPr>
          <a:lstStyle/>
          <a:p>
            <a:r>
              <a:rPr lang="en-US" dirty="0"/>
              <a:t>http://pd.chem.ucl.ac.uk/pdnn/symm1/trans1.htm</a:t>
            </a:r>
          </a:p>
        </p:txBody>
      </p:sp>
      <p:sp>
        <p:nvSpPr>
          <p:cNvPr id="7" name="TextBox 6"/>
          <p:cNvSpPr txBox="1"/>
          <p:nvPr/>
        </p:nvSpPr>
        <p:spPr>
          <a:xfrm>
            <a:off x="4876800" y="1981200"/>
            <a:ext cx="4017831" cy="3970318"/>
          </a:xfrm>
          <a:prstGeom prst="rect">
            <a:avLst/>
          </a:prstGeom>
          <a:noFill/>
        </p:spPr>
        <p:txBody>
          <a:bodyPr wrap="none" rtlCol="0">
            <a:spAutoFit/>
          </a:bodyPr>
          <a:lstStyle/>
          <a:p>
            <a:r>
              <a:rPr lang="en-US" dirty="0"/>
              <a:t>Not all unit cell shapes and symmetries </a:t>
            </a:r>
          </a:p>
          <a:p>
            <a:r>
              <a:rPr lang="en-US" dirty="0"/>
              <a:t>are possible. They are constrained by </a:t>
            </a:r>
          </a:p>
          <a:p>
            <a:r>
              <a:rPr lang="en-US" dirty="0"/>
              <a:t>internal symmetry as well as restrictions </a:t>
            </a:r>
          </a:p>
          <a:p>
            <a:r>
              <a:rPr lang="en-US" dirty="0"/>
              <a:t>what can be densely packed into a three </a:t>
            </a:r>
          </a:p>
          <a:p>
            <a:r>
              <a:rPr lang="en-US" dirty="0"/>
              <a:t>dimensional lattice. </a:t>
            </a:r>
          </a:p>
          <a:p>
            <a:endParaRPr lang="en-US" dirty="0"/>
          </a:p>
          <a:p>
            <a:r>
              <a:rPr lang="en-US" dirty="0"/>
              <a:t>Mirror plane requires two 90</a:t>
            </a:r>
            <a:r>
              <a:rPr lang="en-US" dirty="0">
                <a:sym typeface="Symbol" panose="05050102010706020507" pitchFamily="18" charset="2"/>
              </a:rPr>
              <a:t></a:t>
            </a:r>
            <a:r>
              <a:rPr lang="en-US" dirty="0"/>
              <a:t> angles. </a:t>
            </a:r>
          </a:p>
          <a:p>
            <a:endParaRPr lang="en-US" dirty="0"/>
          </a:p>
          <a:p>
            <a:r>
              <a:rPr lang="en-US" dirty="0"/>
              <a:t>Five or seven fold symmetry is not </a:t>
            </a:r>
          </a:p>
          <a:p>
            <a:r>
              <a:rPr lang="en-US" dirty="0"/>
              <a:t>compatible with lattice translations.</a:t>
            </a:r>
          </a:p>
          <a:p>
            <a:endParaRPr lang="en-US" dirty="0"/>
          </a:p>
          <a:p>
            <a:r>
              <a:rPr lang="en-US" dirty="0"/>
              <a:t>Six fold symmetry (bee-hive) is possible.</a:t>
            </a:r>
          </a:p>
          <a:p>
            <a:endParaRPr lang="en-US" dirty="0"/>
          </a:p>
          <a:p>
            <a:r>
              <a:rPr lang="en-US" dirty="0" err="1"/>
              <a:t>etc</a:t>
            </a:r>
            <a:r>
              <a:rPr lang="en-US" dirty="0"/>
              <a:t> </a:t>
            </a:r>
          </a:p>
        </p:txBody>
      </p:sp>
    </p:spTree>
    <p:extLst>
      <p:ext uri="{BB962C8B-B14F-4D97-AF65-F5344CB8AC3E}">
        <p14:creationId xmlns:p14="http://schemas.microsoft.com/office/powerpoint/2010/main" val="7820779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685800" y="1371600"/>
            <a:ext cx="5052665" cy="400110"/>
          </a:xfrm>
          <a:prstGeom prst="rect">
            <a:avLst/>
          </a:prstGeom>
          <a:noFill/>
        </p:spPr>
        <p:txBody>
          <a:bodyPr wrap="none" rtlCol="0">
            <a:spAutoFit/>
          </a:bodyPr>
          <a:lstStyle/>
          <a:p>
            <a:r>
              <a:rPr lang="en-US" sz="2000" b="1" dirty="0"/>
              <a:t>Unit Cell, Lattices and Translational Symmetry</a:t>
            </a:r>
            <a:endParaRPr lang="en-US" sz="2000" dirty="0"/>
          </a:p>
        </p:txBody>
      </p:sp>
      <p:pic>
        <p:nvPicPr>
          <p:cNvPr id="4" name="Picture 3"/>
          <p:cNvPicPr>
            <a:picLocks noChangeAspect="1"/>
          </p:cNvPicPr>
          <p:nvPr/>
        </p:nvPicPr>
        <p:blipFill>
          <a:blip r:embed="rId2"/>
          <a:stretch>
            <a:fillRect/>
          </a:stretch>
        </p:blipFill>
        <p:spPr>
          <a:xfrm>
            <a:off x="381000" y="3276600"/>
            <a:ext cx="8010525" cy="2781300"/>
          </a:xfrm>
          <a:prstGeom prst="rect">
            <a:avLst/>
          </a:prstGeom>
        </p:spPr>
      </p:pic>
      <p:sp>
        <p:nvSpPr>
          <p:cNvPr id="8" name="TextBox 7"/>
          <p:cNvSpPr txBox="1"/>
          <p:nvPr/>
        </p:nvSpPr>
        <p:spPr>
          <a:xfrm>
            <a:off x="4881520" y="6477000"/>
            <a:ext cx="4219617" cy="276999"/>
          </a:xfrm>
          <a:prstGeom prst="rect">
            <a:avLst/>
          </a:prstGeom>
          <a:noFill/>
        </p:spPr>
        <p:txBody>
          <a:bodyPr wrap="none" rtlCol="0">
            <a:spAutoFit/>
          </a:bodyPr>
          <a:lstStyle/>
          <a:p>
            <a:r>
              <a:rPr lang="en-US" sz="1200" dirty="0"/>
              <a:t>http://www.xtal.iqfr.csic.es/Cristalografia/parte_03_1_1-en.html</a:t>
            </a:r>
          </a:p>
        </p:txBody>
      </p:sp>
    </p:spTree>
    <p:extLst>
      <p:ext uri="{BB962C8B-B14F-4D97-AF65-F5344CB8AC3E}">
        <p14:creationId xmlns:p14="http://schemas.microsoft.com/office/powerpoint/2010/main" val="20148588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pic>
        <p:nvPicPr>
          <p:cNvPr id="2" name="Picture 1"/>
          <p:cNvPicPr>
            <a:picLocks noChangeAspect="1"/>
          </p:cNvPicPr>
          <p:nvPr/>
        </p:nvPicPr>
        <p:blipFill>
          <a:blip r:embed="rId2"/>
          <a:stretch>
            <a:fillRect/>
          </a:stretch>
        </p:blipFill>
        <p:spPr>
          <a:xfrm>
            <a:off x="785812" y="897592"/>
            <a:ext cx="7443788" cy="5750858"/>
          </a:xfrm>
          <a:prstGeom prst="rect">
            <a:avLst/>
          </a:prstGeom>
        </p:spPr>
      </p:pic>
    </p:spTree>
    <p:extLst>
      <p:ext uri="{BB962C8B-B14F-4D97-AF65-F5344CB8AC3E}">
        <p14:creationId xmlns:p14="http://schemas.microsoft.com/office/powerpoint/2010/main" val="7820779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685800" y="1219200"/>
            <a:ext cx="4125938" cy="400110"/>
          </a:xfrm>
          <a:prstGeom prst="rect">
            <a:avLst/>
          </a:prstGeom>
          <a:noFill/>
        </p:spPr>
        <p:txBody>
          <a:bodyPr wrap="none" rtlCol="0">
            <a:spAutoFit/>
          </a:bodyPr>
          <a:lstStyle/>
          <a:p>
            <a:r>
              <a:rPr lang="en-US" sz="2000" b="1" dirty="0" err="1"/>
              <a:t>Bravais</a:t>
            </a:r>
            <a:r>
              <a:rPr lang="en-US" sz="2000" b="1" dirty="0"/>
              <a:t> Lattices and Lattice Centering</a:t>
            </a:r>
            <a:endParaRPr lang="en-US" sz="2000" dirty="0"/>
          </a:p>
        </p:txBody>
      </p:sp>
      <p:pic>
        <p:nvPicPr>
          <p:cNvPr id="8" name="Picture 7"/>
          <p:cNvPicPr>
            <a:picLocks noChangeAspect="1"/>
          </p:cNvPicPr>
          <p:nvPr/>
        </p:nvPicPr>
        <p:blipFill>
          <a:blip r:embed="rId2"/>
          <a:stretch>
            <a:fillRect/>
          </a:stretch>
        </p:blipFill>
        <p:spPr>
          <a:xfrm>
            <a:off x="609600" y="3962400"/>
            <a:ext cx="6962775" cy="2419350"/>
          </a:xfrm>
          <a:prstGeom prst="rect">
            <a:avLst/>
          </a:prstGeom>
        </p:spPr>
      </p:pic>
      <p:sp>
        <p:nvSpPr>
          <p:cNvPr id="2" name="TextBox 1"/>
          <p:cNvSpPr txBox="1"/>
          <p:nvPr/>
        </p:nvSpPr>
        <p:spPr>
          <a:xfrm>
            <a:off x="5555517" y="6553200"/>
            <a:ext cx="3588483" cy="276999"/>
          </a:xfrm>
          <a:prstGeom prst="rect">
            <a:avLst/>
          </a:prstGeom>
          <a:noFill/>
        </p:spPr>
        <p:txBody>
          <a:bodyPr wrap="none" rtlCol="0">
            <a:spAutoFit/>
          </a:bodyPr>
          <a:lstStyle/>
          <a:p>
            <a:r>
              <a:rPr lang="en-US" sz="1200" dirty="0"/>
              <a:t>https://www.uwgb.edu/dutchs/symmetry/bravais.htm</a:t>
            </a:r>
          </a:p>
        </p:txBody>
      </p:sp>
      <p:sp>
        <p:nvSpPr>
          <p:cNvPr id="4" name="TextBox 3"/>
          <p:cNvSpPr txBox="1"/>
          <p:nvPr/>
        </p:nvSpPr>
        <p:spPr>
          <a:xfrm>
            <a:off x="685800" y="1845350"/>
            <a:ext cx="6653360" cy="1877437"/>
          </a:xfrm>
          <a:prstGeom prst="rect">
            <a:avLst/>
          </a:prstGeom>
          <a:noFill/>
        </p:spPr>
        <p:txBody>
          <a:bodyPr wrap="none" rtlCol="0">
            <a:spAutoFit/>
          </a:bodyPr>
          <a:lstStyle/>
          <a:p>
            <a:r>
              <a:rPr lang="en-US" b="1" dirty="0"/>
              <a:t>Symbols</a:t>
            </a:r>
          </a:p>
          <a:p>
            <a:endParaRPr lang="en-US" dirty="0"/>
          </a:p>
          <a:p>
            <a:pPr marL="285750" indent="-285750">
              <a:buFont typeface="Arial" panose="020B0604020202020204" pitchFamily="34" charset="0"/>
              <a:buChar char="•"/>
            </a:pPr>
            <a:r>
              <a:rPr lang="en-US" sz="1600" dirty="0"/>
              <a:t>P – Primitive: simple unit cell</a:t>
            </a:r>
          </a:p>
          <a:p>
            <a:pPr marL="285750" indent="-285750">
              <a:buFont typeface="Arial" panose="020B0604020202020204" pitchFamily="34" charset="0"/>
              <a:buChar char="•"/>
            </a:pPr>
            <a:r>
              <a:rPr lang="en-US" sz="1600" dirty="0"/>
              <a:t>A, B, C-centered: additional lattice point at the center of the A, B or C face </a:t>
            </a:r>
          </a:p>
          <a:p>
            <a:pPr marL="285750" indent="-285750">
              <a:buFont typeface="Arial" panose="020B0604020202020204" pitchFamily="34" charset="0"/>
              <a:buChar char="•"/>
            </a:pPr>
            <a:r>
              <a:rPr lang="en-US" sz="1600" dirty="0"/>
              <a:t>I-centered: additional lattice point at the center of the cell</a:t>
            </a:r>
          </a:p>
          <a:p>
            <a:pPr marL="285750" indent="-285750">
              <a:buFont typeface="Arial" panose="020B0604020202020204" pitchFamily="34" charset="0"/>
              <a:buChar char="•"/>
            </a:pPr>
            <a:r>
              <a:rPr lang="en-US" sz="1600" dirty="0"/>
              <a:t>R-centered: two additional lattice points inside the cell, trigonal only</a:t>
            </a:r>
          </a:p>
          <a:p>
            <a:pPr marL="285750" indent="-285750">
              <a:buFont typeface="Arial" panose="020B0604020202020204" pitchFamily="34" charset="0"/>
              <a:buChar char="•"/>
            </a:pPr>
            <a:r>
              <a:rPr lang="en-US" sz="1600" dirty="0"/>
              <a:t>F-centered: additional lattice points at the A, B and C face</a:t>
            </a:r>
          </a:p>
        </p:txBody>
      </p:sp>
    </p:spTree>
    <p:extLst>
      <p:ext uri="{BB962C8B-B14F-4D97-AF65-F5344CB8AC3E}">
        <p14:creationId xmlns:p14="http://schemas.microsoft.com/office/powerpoint/2010/main" val="16477970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685800" y="1219200"/>
            <a:ext cx="4125938" cy="400110"/>
          </a:xfrm>
          <a:prstGeom prst="rect">
            <a:avLst/>
          </a:prstGeom>
          <a:noFill/>
        </p:spPr>
        <p:txBody>
          <a:bodyPr wrap="none" rtlCol="0">
            <a:spAutoFit/>
          </a:bodyPr>
          <a:lstStyle/>
          <a:p>
            <a:r>
              <a:rPr lang="en-US" sz="2000" b="1" dirty="0" err="1"/>
              <a:t>Bravais</a:t>
            </a:r>
            <a:r>
              <a:rPr lang="en-US" sz="2000" b="1" dirty="0"/>
              <a:t> Lattices and Lattice Centering</a:t>
            </a:r>
            <a:endParaRPr lang="en-US" sz="2000" dirty="0"/>
          </a:p>
        </p:txBody>
      </p:sp>
      <p:sp>
        <p:nvSpPr>
          <p:cNvPr id="2" name="TextBox 1"/>
          <p:cNvSpPr txBox="1"/>
          <p:nvPr/>
        </p:nvSpPr>
        <p:spPr>
          <a:xfrm>
            <a:off x="5555517" y="6553200"/>
            <a:ext cx="3588483" cy="276999"/>
          </a:xfrm>
          <a:prstGeom prst="rect">
            <a:avLst/>
          </a:prstGeom>
          <a:noFill/>
        </p:spPr>
        <p:txBody>
          <a:bodyPr wrap="none" rtlCol="0">
            <a:spAutoFit/>
          </a:bodyPr>
          <a:lstStyle/>
          <a:p>
            <a:r>
              <a:rPr lang="en-US" sz="1200" dirty="0"/>
              <a:t>https://www.uwgb.edu/dutchs/symmetry/bravais.htm</a:t>
            </a:r>
          </a:p>
        </p:txBody>
      </p:sp>
      <p:pic>
        <p:nvPicPr>
          <p:cNvPr id="4" name="Picture 3"/>
          <p:cNvPicPr>
            <a:picLocks noChangeAspect="1"/>
          </p:cNvPicPr>
          <p:nvPr/>
        </p:nvPicPr>
        <p:blipFill>
          <a:blip r:embed="rId2"/>
          <a:stretch>
            <a:fillRect/>
          </a:stretch>
        </p:blipFill>
        <p:spPr>
          <a:xfrm>
            <a:off x="5486400" y="2000636"/>
            <a:ext cx="3543300" cy="3914775"/>
          </a:xfrm>
          <a:prstGeom prst="rect">
            <a:avLst/>
          </a:prstGeom>
        </p:spPr>
      </p:pic>
      <p:pic>
        <p:nvPicPr>
          <p:cNvPr id="7" name="Picture 6"/>
          <p:cNvPicPr>
            <a:picLocks noChangeAspect="1"/>
          </p:cNvPicPr>
          <p:nvPr/>
        </p:nvPicPr>
        <p:blipFill>
          <a:blip r:embed="rId3"/>
          <a:stretch>
            <a:fillRect/>
          </a:stretch>
        </p:blipFill>
        <p:spPr>
          <a:xfrm>
            <a:off x="421542" y="2362200"/>
            <a:ext cx="5133975" cy="2362200"/>
          </a:xfrm>
          <a:prstGeom prst="rect">
            <a:avLst/>
          </a:prstGeom>
        </p:spPr>
      </p:pic>
      <p:sp>
        <p:nvSpPr>
          <p:cNvPr id="11" name="TextBox 10"/>
          <p:cNvSpPr txBox="1"/>
          <p:nvPr/>
        </p:nvSpPr>
        <p:spPr>
          <a:xfrm>
            <a:off x="609600" y="4800600"/>
            <a:ext cx="4770986" cy="369332"/>
          </a:xfrm>
          <a:prstGeom prst="rect">
            <a:avLst/>
          </a:prstGeom>
          <a:noFill/>
        </p:spPr>
        <p:txBody>
          <a:bodyPr wrap="none" rtlCol="0">
            <a:spAutoFit/>
          </a:bodyPr>
          <a:lstStyle/>
          <a:p>
            <a:r>
              <a:rPr lang="en-US" dirty="0"/>
              <a:t>A-centering also possible for orthorhombic cells. </a:t>
            </a:r>
          </a:p>
        </p:txBody>
      </p:sp>
    </p:spTree>
    <p:extLst>
      <p:ext uri="{BB962C8B-B14F-4D97-AF65-F5344CB8AC3E}">
        <p14:creationId xmlns:p14="http://schemas.microsoft.com/office/powerpoint/2010/main" val="1340816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400" y="1121688"/>
            <a:ext cx="8229600" cy="5355312"/>
          </a:xfrm>
          <a:prstGeom prst="rect">
            <a:avLst/>
          </a:prstGeom>
          <a:noFill/>
        </p:spPr>
        <p:txBody>
          <a:bodyPr wrap="square" rtlCol="0">
            <a:spAutoFit/>
          </a:bodyPr>
          <a:lstStyle/>
          <a:p>
            <a:r>
              <a:rPr lang="en-US" b="1" dirty="0"/>
              <a:t>The Lab Section of the Single Crystal XRD Class will consist of:</a:t>
            </a:r>
          </a:p>
          <a:p>
            <a:endParaRPr lang="en-US" dirty="0"/>
          </a:p>
          <a:p>
            <a:pPr marL="290513" indent="-290513">
              <a:buFont typeface="Wingdings" pitchFamily="2" charset="2"/>
              <a:buChar char="v"/>
            </a:pPr>
            <a:r>
              <a:rPr lang="en-US" dirty="0"/>
              <a:t>Online X-ray Safety Training and Quiz for Analytical X-ray Equipment (mandatory), 	</a:t>
            </a:r>
            <a:r>
              <a:rPr lang="en-US" dirty="0">
                <a:hlinkClick r:id="rId2"/>
              </a:rPr>
              <a:t>https://www.purdue.edu/ehps/rem/training/#X</a:t>
            </a:r>
            <a:r>
              <a:rPr lang="en-US" dirty="0"/>
              <a:t> (scroll down to X-ray Diffraction and Crystallography; The A4 form is NOT required)</a:t>
            </a:r>
          </a:p>
          <a:p>
            <a:pPr marL="290513" indent="-290513">
              <a:buFont typeface="Wingdings" pitchFamily="2" charset="2"/>
              <a:buChar char="v"/>
            </a:pPr>
            <a:r>
              <a:rPr lang="en-US" dirty="0"/>
              <a:t>Crystal Selection using an optical microscope; use of polarizing filter</a:t>
            </a:r>
          </a:p>
          <a:p>
            <a:pPr marL="290513" indent="-290513">
              <a:buFont typeface="Wingdings" pitchFamily="2" charset="2"/>
              <a:buChar char="v"/>
            </a:pPr>
            <a:r>
              <a:rPr lang="en-US" dirty="0"/>
              <a:t>Crystal Mounting, Project Setup; Unit Cell Measuring and Crystal Evaluation, use of Cambridge Database to check if structure is known</a:t>
            </a:r>
          </a:p>
          <a:p>
            <a:pPr marL="290513" indent="-290513">
              <a:buFont typeface="Wingdings" pitchFamily="2" charset="2"/>
              <a:buChar char="v"/>
            </a:pPr>
            <a:r>
              <a:rPr lang="en-US" dirty="0"/>
              <a:t>Setup of Data Collection; Strategy; Collection; Data Integration; Absorption Correction and Scaling; Exporting of final data files </a:t>
            </a:r>
          </a:p>
          <a:p>
            <a:pPr marL="290513" indent="-290513">
              <a:buFont typeface="Wingdings" pitchFamily="2" charset="2"/>
              <a:buChar char="v"/>
            </a:pPr>
            <a:endParaRPr lang="en-US" dirty="0"/>
          </a:p>
          <a:p>
            <a:pPr marL="290513" indent="-290513">
              <a:buFont typeface="Wingdings" pitchFamily="2" charset="2"/>
              <a:buChar char="v"/>
            </a:pPr>
            <a:r>
              <a:rPr lang="en-US" dirty="0"/>
              <a:t>Examples of easy Data Refinements (Computer Lab):</a:t>
            </a:r>
          </a:p>
          <a:p>
            <a:pPr marL="568325" indent="234950">
              <a:buFont typeface="Arial" pitchFamily="34" charset="0"/>
              <a:buChar char="•"/>
            </a:pPr>
            <a:r>
              <a:rPr lang="en-US" dirty="0"/>
              <a:t>	Refinement of a simple organic structure</a:t>
            </a:r>
          </a:p>
          <a:p>
            <a:pPr marL="568325" indent="234950">
              <a:buFont typeface="Arial" pitchFamily="34" charset="0"/>
              <a:buChar char="•"/>
            </a:pPr>
            <a:r>
              <a:rPr lang="en-US" dirty="0"/>
              <a:t>	Refinement of a simple inorganic structure</a:t>
            </a:r>
          </a:p>
          <a:p>
            <a:pPr marL="568325" indent="234950">
              <a:buFont typeface="Arial" pitchFamily="34" charset="0"/>
              <a:buChar char="•"/>
            </a:pPr>
            <a:r>
              <a:rPr lang="en-US" dirty="0"/>
              <a:t>	Refinement of a moderately complicated organic structure</a:t>
            </a:r>
          </a:p>
          <a:p>
            <a:pPr marL="568325" indent="234950">
              <a:buFont typeface="Arial" pitchFamily="34" charset="0"/>
              <a:buChar char="•"/>
            </a:pPr>
            <a:r>
              <a:rPr lang="en-US" dirty="0"/>
              <a:t>  Refinement of simple disorder</a:t>
            </a:r>
          </a:p>
          <a:p>
            <a:pPr marL="568325" indent="234950">
              <a:buFont typeface="Arial" pitchFamily="34" charset="0"/>
              <a:buChar char="•"/>
            </a:pPr>
            <a:endParaRPr lang="en-US" dirty="0"/>
          </a:p>
          <a:p>
            <a:pPr marL="290513" indent="-290513">
              <a:buFont typeface="Wingdings" pitchFamily="2" charset="2"/>
              <a:buChar char="v"/>
            </a:pPr>
            <a:r>
              <a:rPr lang="en-US" dirty="0"/>
              <a:t>Several homework assignments examples of easy to moderate Data Refinements</a:t>
            </a:r>
          </a:p>
          <a:p>
            <a:pPr marL="290513" indent="-290513">
              <a:buFont typeface="Wingdings" pitchFamily="2" charset="2"/>
              <a:buChar char="v"/>
            </a:pPr>
            <a:endParaRPr lang="en-US" dirty="0"/>
          </a:p>
        </p:txBody>
      </p:sp>
      <p:sp>
        <p:nvSpPr>
          <p:cNvPr id="4" name="TextBox 3"/>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Tree>
    <p:extLst>
      <p:ext uri="{BB962C8B-B14F-4D97-AF65-F5344CB8AC3E}">
        <p14:creationId xmlns:p14="http://schemas.microsoft.com/office/powerpoint/2010/main" val="7820779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685800" y="1219200"/>
            <a:ext cx="4125938" cy="400110"/>
          </a:xfrm>
          <a:prstGeom prst="rect">
            <a:avLst/>
          </a:prstGeom>
          <a:noFill/>
        </p:spPr>
        <p:txBody>
          <a:bodyPr wrap="none" rtlCol="0">
            <a:spAutoFit/>
          </a:bodyPr>
          <a:lstStyle/>
          <a:p>
            <a:r>
              <a:rPr lang="en-US" sz="2000" b="1" dirty="0" err="1"/>
              <a:t>Bravais</a:t>
            </a:r>
            <a:r>
              <a:rPr lang="en-US" sz="2000" b="1" dirty="0"/>
              <a:t> Lattices and Lattice Centering</a:t>
            </a:r>
            <a:endParaRPr lang="en-US" sz="2000" dirty="0"/>
          </a:p>
        </p:txBody>
      </p:sp>
      <p:sp>
        <p:nvSpPr>
          <p:cNvPr id="2" name="TextBox 1"/>
          <p:cNvSpPr txBox="1"/>
          <p:nvPr/>
        </p:nvSpPr>
        <p:spPr>
          <a:xfrm>
            <a:off x="5555517" y="6553200"/>
            <a:ext cx="3588483" cy="276999"/>
          </a:xfrm>
          <a:prstGeom prst="rect">
            <a:avLst/>
          </a:prstGeom>
          <a:noFill/>
        </p:spPr>
        <p:txBody>
          <a:bodyPr wrap="none" rtlCol="0">
            <a:spAutoFit/>
          </a:bodyPr>
          <a:lstStyle/>
          <a:p>
            <a:r>
              <a:rPr lang="en-US" sz="1200" dirty="0"/>
              <a:t>https://www.uwgb.edu/dutchs/symmetry/bravais.htm</a:t>
            </a:r>
          </a:p>
        </p:txBody>
      </p:sp>
      <p:pic>
        <p:nvPicPr>
          <p:cNvPr id="7" name="Picture 6"/>
          <p:cNvPicPr>
            <a:picLocks noChangeAspect="1"/>
          </p:cNvPicPr>
          <p:nvPr/>
        </p:nvPicPr>
        <p:blipFill>
          <a:blip r:embed="rId2"/>
          <a:stretch>
            <a:fillRect/>
          </a:stretch>
        </p:blipFill>
        <p:spPr>
          <a:xfrm>
            <a:off x="381000" y="2514600"/>
            <a:ext cx="3914775" cy="2971800"/>
          </a:xfrm>
          <a:prstGeom prst="rect">
            <a:avLst/>
          </a:prstGeom>
        </p:spPr>
      </p:pic>
      <p:pic>
        <p:nvPicPr>
          <p:cNvPr id="8" name="Picture 7"/>
          <p:cNvPicPr>
            <a:picLocks noChangeAspect="1"/>
          </p:cNvPicPr>
          <p:nvPr/>
        </p:nvPicPr>
        <p:blipFill>
          <a:blip r:embed="rId3"/>
          <a:stretch>
            <a:fillRect/>
          </a:stretch>
        </p:blipFill>
        <p:spPr>
          <a:xfrm>
            <a:off x="4191000" y="2514600"/>
            <a:ext cx="4743450" cy="2600325"/>
          </a:xfrm>
          <a:prstGeom prst="rect">
            <a:avLst/>
          </a:prstGeom>
        </p:spPr>
      </p:pic>
    </p:spTree>
    <p:extLst>
      <p:ext uri="{BB962C8B-B14F-4D97-AF65-F5344CB8AC3E}">
        <p14:creationId xmlns:p14="http://schemas.microsoft.com/office/powerpoint/2010/main" val="41853083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685800" y="1371600"/>
            <a:ext cx="4408130" cy="400110"/>
          </a:xfrm>
          <a:prstGeom prst="rect">
            <a:avLst/>
          </a:prstGeom>
          <a:noFill/>
        </p:spPr>
        <p:txBody>
          <a:bodyPr wrap="none" rtlCol="0">
            <a:spAutoFit/>
          </a:bodyPr>
          <a:lstStyle/>
          <a:p>
            <a:r>
              <a:rPr lang="en-US" sz="2000" b="1" dirty="0"/>
              <a:t>Lattice Centering – What is it all about? </a:t>
            </a:r>
            <a:endParaRPr lang="en-US" sz="2000" dirty="0"/>
          </a:p>
        </p:txBody>
      </p:sp>
      <p:sp>
        <p:nvSpPr>
          <p:cNvPr id="5" name="TextBox 4"/>
          <p:cNvSpPr txBox="1"/>
          <p:nvPr/>
        </p:nvSpPr>
        <p:spPr>
          <a:xfrm>
            <a:off x="656063" y="1784720"/>
            <a:ext cx="7924800" cy="4524315"/>
          </a:xfrm>
          <a:prstGeom prst="rect">
            <a:avLst/>
          </a:prstGeom>
          <a:noFill/>
        </p:spPr>
        <p:txBody>
          <a:bodyPr wrap="square" rtlCol="0">
            <a:spAutoFit/>
          </a:bodyPr>
          <a:lstStyle/>
          <a:p>
            <a:r>
              <a:rPr lang="en-US" dirty="0"/>
              <a:t>The concept of Lattice Centering is mathematically completely sound and absolutely necessary for an accurate description of symmetry in crystallography.</a:t>
            </a:r>
          </a:p>
          <a:p>
            <a:endParaRPr lang="en-US" dirty="0"/>
          </a:p>
          <a:p>
            <a:r>
              <a:rPr lang="en-US" dirty="0"/>
              <a:t>But why is there a need for unit cells other than primitive?  </a:t>
            </a:r>
          </a:p>
          <a:p>
            <a:endParaRPr lang="en-US" dirty="0"/>
          </a:p>
          <a:p>
            <a:r>
              <a:rPr lang="en-US" dirty="0"/>
              <a:t>This requires to explain the concept of </a:t>
            </a:r>
            <a:r>
              <a:rPr lang="en-US" b="1" dirty="0"/>
              <a:t>lattice points</a:t>
            </a:r>
            <a:r>
              <a:rPr lang="en-US" dirty="0"/>
              <a:t>. Lattice points are positions in the lattice that have the exact same environment. Each of these lattice points must have the </a:t>
            </a:r>
            <a:r>
              <a:rPr lang="en-US" b="1" dirty="0"/>
              <a:t>same number of neighbors</a:t>
            </a:r>
            <a:r>
              <a:rPr lang="en-US" dirty="0"/>
              <a:t> as every other point and the neighbors must always be found at the </a:t>
            </a:r>
            <a:r>
              <a:rPr lang="en-US" b="1" dirty="0"/>
              <a:t>same distances and directions</a:t>
            </a:r>
            <a:r>
              <a:rPr lang="en-US" dirty="0"/>
              <a:t>. In a primitive cell, all lattice points are created from each other by </a:t>
            </a:r>
            <a:r>
              <a:rPr lang="en-US" b="1" dirty="0"/>
              <a:t>unit translations </a:t>
            </a:r>
            <a:r>
              <a:rPr lang="en-US" dirty="0"/>
              <a:t>along the unit cell axes of the cell. </a:t>
            </a:r>
          </a:p>
          <a:p>
            <a:endParaRPr lang="en-US" dirty="0"/>
          </a:p>
          <a:p>
            <a:r>
              <a:rPr lang="en-US" dirty="0"/>
              <a:t>However, there might be unit cells with </a:t>
            </a:r>
            <a:r>
              <a:rPr lang="en-US" b="1" dirty="0"/>
              <a:t>more than one lattice point per unit cell</a:t>
            </a:r>
            <a:r>
              <a:rPr lang="en-US" dirty="0"/>
              <a:t>, </a:t>
            </a:r>
            <a:r>
              <a:rPr lang="en-US" b="1" dirty="0"/>
              <a:t>related by non-unit translations</a:t>
            </a:r>
            <a:r>
              <a:rPr lang="en-US" dirty="0"/>
              <a:t>. It is always possible to define a primitive cell for the lattice with only one lattice point. But often, </a:t>
            </a:r>
            <a:r>
              <a:rPr lang="en-US" b="1" dirty="0"/>
              <a:t>other symmetry considerations </a:t>
            </a:r>
            <a:r>
              <a:rPr lang="en-US" dirty="0"/>
              <a:t>support the choice of a non-primitive unit cell with more than one lattice point. </a:t>
            </a:r>
          </a:p>
        </p:txBody>
      </p:sp>
    </p:spTree>
    <p:extLst>
      <p:ext uri="{BB962C8B-B14F-4D97-AF65-F5344CB8AC3E}">
        <p14:creationId xmlns:p14="http://schemas.microsoft.com/office/powerpoint/2010/main" val="27051973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pic>
        <p:nvPicPr>
          <p:cNvPr id="4" name="Picture 3"/>
          <p:cNvPicPr>
            <a:picLocks noChangeAspect="1"/>
          </p:cNvPicPr>
          <p:nvPr/>
        </p:nvPicPr>
        <p:blipFill>
          <a:blip r:embed="rId2"/>
          <a:stretch>
            <a:fillRect/>
          </a:stretch>
        </p:blipFill>
        <p:spPr>
          <a:xfrm>
            <a:off x="304800" y="2438400"/>
            <a:ext cx="3657600" cy="3585172"/>
          </a:xfrm>
          <a:prstGeom prst="rect">
            <a:avLst/>
          </a:prstGeom>
        </p:spPr>
      </p:pic>
      <p:sp>
        <p:nvSpPr>
          <p:cNvPr id="2" name="TextBox 1"/>
          <p:cNvSpPr txBox="1"/>
          <p:nvPr/>
        </p:nvSpPr>
        <p:spPr>
          <a:xfrm>
            <a:off x="3962400" y="1505225"/>
            <a:ext cx="4953000" cy="5078313"/>
          </a:xfrm>
          <a:prstGeom prst="rect">
            <a:avLst/>
          </a:prstGeom>
          <a:noFill/>
        </p:spPr>
        <p:txBody>
          <a:bodyPr wrap="square" rtlCol="0">
            <a:spAutoFit/>
          </a:bodyPr>
          <a:lstStyle/>
          <a:p>
            <a:r>
              <a:rPr lang="en-US" dirty="0"/>
              <a:t>A visual example: </a:t>
            </a:r>
          </a:p>
          <a:p>
            <a:endParaRPr lang="en-US" sz="800" dirty="0"/>
          </a:p>
          <a:p>
            <a:r>
              <a:rPr lang="en-US" dirty="0"/>
              <a:t>Cell A on the left contains one set of mirror-related objects and thus one lattice point, but the cell </a:t>
            </a:r>
            <a:r>
              <a:rPr lang="en-US" b="1" dirty="0"/>
              <a:t>isn't oriented with the mirror along one of the axes</a:t>
            </a:r>
            <a:r>
              <a:rPr lang="en-US" dirty="0"/>
              <a:t>. It has a mirror plane, thus should be monoclinic* with the mirror plane perpendicular to one of the cell’s axes. By simply rotating the cell the mirror could be made parallel to an axis, but then the translational symmetry would be lost.  </a:t>
            </a:r>
          </a:p>
          <a:p>
            <a:endParaRPr lang="en-US" dirty="0"/>
          </a:p>
          <a:p>
            <a:r>
              <a:rPr lang="en-US" dirty="0"/>
              <a:t>Cell B on the other hand, although it's twice as big with two lattice points, is easier to deal with because of the orientation of the axes and the mirror plane. The additional lattice point making this a non-primitive cell is "centered" in the cell and located at 1/2, 1/2. It is an I-centered monoclinic* cell.</a:t>
            </a:r>
          </a:p>
        </p:txBody>
      </p:sp>
      <p:sp>
        <p:nvSpPr>
          <p:cNvPr id="6" name="TextBox 5"/>
          <p:cNvSpPr txBox="1"/>
          <p:nvPr/>
        </p:nvSpPr>
        <p:spPr>
          <a:xfrm>
            <a:off x="685800" y="1143000"/>
            <a:ext cx="4408130" cy="400110"/>
          </a:xfrm>
          <a:prstGeom prst="rect">
            <a:avLst/>
          </a:prstGeom>
          <a:noFill/>
        </p:spPr>
        <p:txBody>
          <a:bodyPr wrap="none" rtlCol="0">
            <a:spAutoFit/>
          </a:bodyPr>
          <a:lstStyle/>
          <a:p>
            <a:r>
              <a:rPr lang="en-US" sz="2000" b="1" dirty="0"/>
              <a:t>Lattice Centering – What is it all about? </a:t>
            </a:r>
            <a:endParaRPr lang="en-US" sz="2000" dirty="0"/>
          </a:p>
        </p:txBody>
      </p:sp>
      <p:sp>
        <p:nvSpPr>
          <p:cNvPr id="7" name="TextBox 6"/>
          <p:cNvSpPr txBox="1"/>
          <p:nvPr/>
        </p:nvSpPr>
        <p:spPr>
          <a:xfrm>
            <a:off x="304800" y="6474023"/>
            <a:ext cx="5172122" cy="307777"/>
          </a:xfrm>
          <a:prstGeom prst="rect">
            <a:avLst/>
          </a:prstGeom>
          <a:noFill/>
        </p:spPr>
        <p:txBody>
          <a:bodyPr wrap="none" rtlCol="0">
            <a:spAutoFit/>
          </a:bodyPr>
          <a:lstStyle/>
          <a:p>
            <a:r>
              <a:rPr lang="en-US" sz="1400" dirty="0"/>
              <a:t>From: http://faculty.washington.edu/stenkamp/bstr515/nbsym.html</a:t>
            </a:r>
          </a:p>
        </p:txBody>
      </p:sp>
      <p:sp>
        <p:nvSpPr>
          <p:cNvPr id="5" name="TextBox 4">
            <a:extLst>
              <a:ext uri="{FF2B5EF4-FFF2-40B4-BE49-F238E27FC236}">
                <a16:creationId xmlns:a16="http://schemas.microsoft.com/office/drawing/2014/main" id="{080D1A96-2401-0839-DCDB-D8100CE4353E}"/>
              </a:ext>
            </a:extLst>
          </p:cNvPr>
          <p:cNvSpPr txBox="1"/>
          <p:nvPr/>
        </p:nvSpPr>
        <p:spPr>
          <a:xfrm>
            <a:off x="5451252" y="6451096"/>
            <a:ext cx="3552191" cy="307777"/>
          </a:xfrm>
          <a:prstGeom prst="rect">
            <a:avLst/>
          </a:prstGeom>
          <a:noFill/>
        </p:spPr>
        <p:txBody>
          <a:bodyPr wrap="none" rtlCol="0">
            <a:spAutoFit/>
          </a:bodyPr>
          <a:lstStyle/>
          <a:p>
            <a:r>
              <a:rPr lang="en-US" sz="1400" dirty="0"/>
              <a:t>* In a 2D case: </a:t>
            </a:r>
            <a:r>
              <a:rPr lang="en-US" sz="1400" i="1" dirty="0"/>
              <a:t>rectangular</a:t>
            </a:r>
            <a:r>
              <a:rPr lang="en-US" sz="1400" dirty="0"/>
              <a:t> (“plane group” cm)</a:t>
            </a:r>
          </a:p>
        </p:txBody>
      </p:sp>
    </p:spTree>
    <p:extLst>
      <p:ext uri="{BB962C8B-B14F-4D97-AF65-F5344CB8AC3E}">
        <p14:creationId xmlns:p14="http://schemas.microsoft.com/office/powerpoint/2010/main" val="40341050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685800" y="1143000"/>
            <a:ext cx="4408130" cy="400110"/>
          </a:xfrm>
          <a:prstGeom prst="rect">
            <a:avLst/>
          </a:prstGeom>
          <a:noFill/>
        </p:spPr>
        <p:txBody>
          <a:bodyPr wrap="none" rtlCol="0">
            <a:spAutoFit/>
          </a:bodyPr>
          <a:lstStyle/>
          <a:p>
            <a:r>
              <a:rPr lang="en-US" sz="2000" b="1" dirty="0"/>
              <a:t>Lattice Centering – What is it all about? </a:t>
            </a:r>
            <a:endParaRPr lang="en-US" sz="2000" dirty="0"/>
          </a:p>
        </p:txBody>
      </p:sp>
      <p:pic>
        <p:nvPicPr>
          <p:cNvPr id="5" name="Picture 4"/>
          <p:cNvPicPr>
            <a:picLocks noChangeAspect="1"/>
          </p:cNvPicPr>
          <p:nvPr/>
        </p:nvPicPr>
        <p:blipFill>
          <a:blip r:embed="rId2"/>
          <a:stretch>
            <a:fillRect/>
          </a:stretch>
        </p:blipFill>
        <p:spPr>
          <a:xfrm>
            <a:off x="457200" y="1752600"/>
            <a:ext cx="6197600" cy="4648200"/>
          </a:xfrm>
          <a:prstGeom prst="rect">
            <a:avLst/>
          </a:prstGeom>
        </p:spPr>
      </p:pic>
    </p:spTree>
    <p:extLst>
      <p:ext uri="{BB962C8B-B14F-4D97-AF65-F5344CB8AC3E}">
        <p14:creationId xmlns:p14="http://schemas.microsoft.com/office/powerpoint/2010/main" val="31301882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685800" y="1143000"/>
            <a:ext cx="5959580" cy="400110"/>
          </a:xfrm>
          <a:prstGeom prst="rect">
            <a:avLst/>
          </a:prstGeom>
          <a:noFill/>
        </p:spPr>
        <p:txBody>
          <a:bodyPr wrap="none" rtlCol="0">
            <a:spAutoFit/>
          </a:bodyPr>
          <a:lstStyle/>
          <a:p>
            <a:r>
              <a:rPr lang="en-US" sz="2000" b="1" dirty="0"/>
              <a:t>Lattice Centering Conventions for Monoclinic Crystals </a:t>
            </a:r>
            <a:endParaRPr lang="en-US" sz="2000" dirty="0"/>
          </a:p>
        </p:txBody>
      </p:sp>
      <p:sp>
        <p:nvSpPr>
          <p:cNvPr id="5" name="TextBox 4"/>
          <p:cNvSpPr txBox="1"/>
          <p:nvPr/>
        </p:nvSpPr>
        <p:spPr>
          <a:xfrm>
            <a:off x="685800" y="1817425"/>
            <a:ext cx="7467600" cy="4247317"/>
          </a:xfrm>
          <a:prstGeom prst="rect">
            <a:avLst/>
          </a:prstGeom>
          <a:noFill/>
        </p:spPr>
        <p:txBody>
          <a:bodyPr wrap="square" rtlCol="0">
            <a:spAutoFit/>
          </a:bodyPr>
          <a:lstStyle/>
          <a:p>
            <a:r>
              <a:rPr lang="en-US" dirty="0"/>
              <a:t>Monoclinic centered cells can in principle be A, B, C, I or F centered. </a:t>
            </a:r>
          </a:p>
          <a:p>
            <a:endParaRPr lang="en-US" b="1" dirty="0"/>
          </a:p>
          <a:p>
            <a:r>
              <a:rPr lang="en-US" b="1" dirty="0"/>
              <a:t>Only C and I centered cells are considered “conventional”</a:t>
            </a:r>
            <a:r>
              <a:rPr lang="en-US" dirty="0"/>
              <a:t>. </a:t>
            </a:r>
          </a:p>
          <a:p>
            <a:endParaRPr lang="en-US" dirty="0"/>
          </a:p>
          <a:p>
            <a:r>
              <a:rPr lang="en-US" dirty="0"/>
              <a:t>B-centered cells can be converted into a monoclinic primitive cell of half the size (no need for centering). </a:t>
            </a:r>
          </a:p>
          <a:p>
            <a:endParaRPr lang="en-US" dirty="0"/>
          </a:p>
          <a:p>
            <a:r>
              <a:rPr lang="en-US" dirty="0"/>
              <a:t>A and F centered cells can be converted into a C or I centered cell. </a:t>
            </a:r>
          </a:p>
          <a:p>
            <a:endParaRPr lang="en-US" dirty="0"/>
          </a:p>
          <a:p>
            <a:r>
              <a:rPr lang="en-US" dirty="0"/>
              <a:t>C and I centered cells can also be converted into each other. </a:t>
            </a:r>
            <a:r>
              <a:rPr lang="en-US" b="1" dirty="0"/>
              <a:t>The cell with the smaller </a:t>
            </a:r>
            <a:r>
              <a:rPr lang="en-US" b="1" dirty="0">
                <a:sym typeface="Symbol" panose="05050102010706020507" pitchFamily="18" charset="2"/>
              </a:rPr>
              <a:t>-</a:t>
            </a:r>
            <a:r>
              <a:rPr lang="en-US" b="1" dirty="0"/>
              <a:t>angle should be used</a:t>
            </a:r>
            <a:r>
              <a:rPr lang="en-US" dirty="0"/>
              <a:t> (many software packages are not set up to handle I-centered monoclinic cells and often the C-centered cell is wrongly used instead). </a:t>
            </a:r>
          </a:p>
          <a:p>
            <a:endParaRPr lang="en-US" dirty="0"/>
          </a:p>
          <a:p>
            <a:r>
              <a:rPr lang="en-US" dirty="0"/>
              <a:t>(similar considerations apply for orthorhombic, tetragonal and cubic cells)</a:t>
            </a:r>
          </a:p>
        </p:txBody>
      </p:sp>
    </p:spTree>
    <p:extLst>
      <p:ext uri="{BB962C8B-B14F-4D97-AF65-F5344CB8AC3E}">
        <p14:creationId xmlns:p14="http://schemas.microsoft.com/office/powerpoint/2010/main" val="25242440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914400" y="2438400"/>
            <a:ext cx="6934200" cy="1815882"/>
          </a:xfrm>
          <a:prstGeom prst="rect">
            <a:avLst/>
          </a:prstGeom>
          <a:noFill/>
        </p:spPr>
        <p:txBody>
          <a:bodyPr wrap="square" rtlCol="0">
            <a:spAutoFit/>
          </a:bodyPr>
          <a:lstStyle/>
          <a:p>
            <a:pPr algn="ctr"/>
            <a:r>
              <a:rPr lang="en-US" sz="2800" b="1" dirty="0"/>
              <a:t>1</a:t>
            </a:r>
            <a:r>
              <a:rPr lang="en-US" sz="2800" b="1" baseline="30000" dirty="0"/>
              <a:t>st</a:t>
            </a:r>
            <a:r>
              <a:rPr lang="en-US" sz="2800" b="1" dirty="0"/>
              <a:t> Laboratory Exercise: </a:t>
            </a:r>
          </a:p>
          <a:p>
            <a:pPr algn="ctr"/>
            <a:endParaRPr lang="en-US" sz="2800" b="1" dirty="0"/>
          </a:p>
          <a:p>
            <a:pPr algn="ctr"/>
            <a:r>
              <a:rPr lang="en-US" sz="2800" b="1" dirty="0"/>
              <a:t>Recognizing Translational Symmetry, </a:t>
            </a:r>
          </a:p>
          <a:p>
            <a:pPr algn="ctr"/>
            <a:r>
              <a:rPr lang="en-US" sz="2800" b="1" dirty="0"/>
              <a:t>Escher Drawings</a:t>
            </a:r>
          </a:p>
        </p:txBody>
      </p:sp>
    </p:spTree>
    <p:extLst>
      <p:ext uri="{BB962C8B-B14F-4D97-AF65-F5344CB8AC3E}">
        <p14:creationId xmlns:p14="http://schemas.microsoft.com/office/powerpoint/2010/main" val="7820779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914400" y="2438400"/>
            <a:ext cx="6934200" cy="1384995"/>
          </a:xfrm>
          <a:prstGeom prst="rect">
            <a:avLst/>
          </a:prstGeom>
          <a:noFill/>
        </p:spPr>
        <p:txBody>
          <a:bodyPr wrap="square" rtlCol="0">
            <a:spAutoFit/>
          </a:bodyPr>
          <a:lstStyle/>
          <a:p>
            <a:pPr algn="ctr"/>
            <a:r>
              <a:rPr lang="en-US" sz="2800" b="1" dirty="0"/>
              <a:t>Homework assignment:</a:t>
            </a:r>
          </a:p>
          <a:p>
            <a:pPr algn="ctr"/>
            <a:endParaRPr lang="en-US" sz="2800" b="1" dirty="0"/>
          </a:p>
          <a:p>
            <a:pPr algn="ctr"/>
            <a:r>
              <a:rPr lang="en-US" sz="2800" b="1" dirty="0"/>
              <a:t>Christmas Crystallography</a:t>
            </a:r>
          </a:p>
        </p:txBody>
      </p:sp>
    </p:spTree>
    <p:extLst>
      <p:ext uri="{BB962C8B-B14F-4D97-AF65-F5344CB8AC3E}">
        <p14:creationId xmlns:p14="http://schemas.microsoft.com/office/powerpoint/2010/main" val="9500644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533400" y="1524000"/>
            <a:ext cx="8305800" cy="4093428"/>
          </a:xfrm>
          <a:prstGeom prst="rect">
            <a:avLst/>
          </a:prstGeom>
          <a:noFill/>
        </p:spPr>
        <p:txBody>
          <a:bodyPr wrap="square" rtlCol="0">
            <a:spAutoFit/>
          </a:bodyPr>
          <a:lstStyle/>
          <a:p>
            <a:r>
              <a:rPr lang="en-US" sz="2000" b="1" dirty="0"/>
              <a:t>The Reciprocal Lattice</a:t>
            </a:r>
          </a:p>
          <a:p>
            <a:endParaRPr lang="en-US" sz="2000" dirty="0"/>
          </a:p>
          <a:p>
            <a:r>
              <a:rPr lang="en-US" sz="2000" dirty="0"/>
              <a:t>• </a:t>
            </a:r>
            <a:r>
              <a:rPr lang="en-US" sz="2000" b="1" dirty="0"/>
              <a:t>Diffraction space </a:t>
            </a:r>
            <a:r>
              <a:rPr lang="en-US" sz="2000" dirty="0"/>
              <a:t>and real or </a:t>
            </a:r>
            <a:r>
              <a:rPr lang="en-US" sz="2000" b="1" dirty="0"/>
              <a:t>direct space </a:t>
            </a:r>
            <a:r>
              <a:rPr lang="en-US" sz="2000" dirty="0"/>
              <a:t>are reciprocal to each other (“inverse”). The lattice in diffraction space (undistorted diffraction images) is called the </a:t>
            </a:r>
            <a:r>
              <a:rPr lang="en-US" sz="2000" b="1" dirty="0"/>
              <a:t>reciprocal lattice</a:t>
            </a:r>
            <a:r>
              <a:rPr lang="en-US" sz="2000" dirty="0"/>
              <a:t>.</a:t>
            </a:r>
          </a:p>
          <a:p>
            <a:endParaRPr lang="en-US" sz="2000" dirty="0"/>
          </a:p>
          <a:p>
            <a:r>
              <a:rPr lang="en-US" sz="2000" dirty="0"/>
              <a:t>• Distances between spots on a diffraction pattern are the reciprocal of real space distances: </a:t>
            </a:r>
          </a:p>
          <a:p>
            <a:r>
              <a:rPr lang="en-US" sz="2000" dirty="0"/>
              <a:t>short axes: diffraction spots are far apart</a:t>
            </a:r>
          </a:p>
          <a:p>
            <a:r>
              <a:rPr lang="en-US" sz="2000" dirty="0"/>
              <a:t>long axes: diffraction spots are close together</a:t>
            </a:r>
          </a:p>
          <a:p>
            <a:endParaRPr lang="en-US" sz="2000" dirty="0"/>
          </a:p>
          <a:p>
            <a:r>
              <a:rPr lang="en-US" sz="2000" dirty="0"/>
              <a:t>• Reciprocal axes, indicated by a star *, are perpendicular to the plane of the other two axis (a* is perpendicular to the </a:t>
            </a:r>
            <a:r>
              <a:rPr lang="en-US" sz="2000" dirty="0" err="1"/>
              <a:t>bc</a:t>
            </a:r>
            <a:r>
              <a:rPr lang="en-US" sz="2000" dirty="0"/>
              <a:t>-plane)</a:t>
            </a:r>
          </a:p>
        </p:txBody>
      </p:sp>
    </p:spTree>
    <p:extLst>
      <p:ext uri="{BB962C8B-B14F-4D97-AF65-F5344CB8AC3E}">
        <p14:creationId xmlns:p14="http://schemas.microsoft.com/office/powerpoint/2010/main" val="41620006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409445" y="1219200"/>
            <a:ext cx="8305800" cy="400110"/>
          </a:xfrm>
          <a:prstGeom prst="rect">
            <a:avLst/>
          </a:prstGeom>
          <a:noFill/>
        </p:spPr>
        <p:txBody>
          <a:bodyPr wrap="square" rtlCol="0">
            <a:spAutoFit/>
          </a:bodyPr>
          <a:lstStyle/>
          <a:p>
            <a:r>
              <a:rPr lang="en-US" sz="2000" b="1" dirty="0"/>
              <a:t>One dimensional Reciprocal Lattice using optical gratings: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685" y="1828800"/>
            <a:ext cx="5030811" cy="4332088"/>
          </a:xfrm>
          <a:prstGeom prst="rect">
            <a:avLst/>
          </a:prstGeom>
        </p:spPr>
      </p:pic>
      <p:sp>
        <p:nvSpPr>
          <p:cNvPr id="4" name="TextBox 3"/>
          <p:cNvSpPr txBox="1"/>
          <p:nvPr/>
        </p:nvSpPr>
        <p:spPr>
          <a:xfrm>
            <a:off x="5943600" y="2133600"/>
            <a:ext cx="1752600" cy="2585323"/>
          </a:xfrm>
          <a:prstGeom prst="rect">
            <a:avLst/>
          </a:prstGeom>
          <a:noFill/>
        </p:spPr>
        <p:txBody>
          <a:bodyPr wrap="square" rtlCol="0">
            <a:spAutoFit/>
          </a:bodyPr>
          <a:lstStyle/>
          <a:p>
            <a:r>
              <a:rPr lang="en-US" dirty="0"/>
              <a:t>Left: </a:t>
            </a:r>
          </a:p>
          <a:p>
            <a:r>
              <a:rPr lang="en-US" dirty="0"/>
              <a:t>Holes in a grating</a:t>
            </a:r>
          </a:p>
          <a:p>
            <a:endParaRPr lang="en-US" dirty="0"/>
          </a:p>
          <a:p>
            <a:endParaRPr lang="en-US" dirty="0"/>
          </a:p>
          <a:p>
            <a:r>
              <a:rPr lang="en-US" dirty="0"/>
              <a:t>Right: </a:t>
            </a:r>
          </a:p>
          <a:p>
            <a:r>
              <a:rPr lang="en-US" dirty="0"/>
              <a:t>Resultant diffraction pattern</a:t>
            </a:r>
          </a:p>
        </p:txBody>
      </p:sp>
      <p:sp>
        <p:nvSpPr>
          <p:cNvPr id="6" name="TextBox 5"/>
          <p:cNvSpPr txBox="1"/>
          <p:nvPr/>
        </p:nvSpPr>
        <p:spPr>
          <a:xfrm>
            <a:off x="263116" y="6370378"/>
            <a:ext cx="8458067" cy="338554"/>
          </a:xfrm>
          <a:prstGeom prst="rect">
            <a:avLst/>
          </a:prstGeom>
          <a:noFill/>
        </p:spPr>
        <p:txBody>
          <a:bodyPr wrap="square" rtlCol="0">
            <a:spAutoFit/>
          </a:bodyPr>
          <a:lstStyle/>
          <a:p>
            <a:r>
              <a:rPr lang="en-US" sz="1600" dirty="0"/>
              <a:t>From: </a:t>
            </a:r>
            <a:r>
              <a:rPr lang="en-US" sz="1600" dirty="0" err="1"/>
              <a:t>Glusker</a:t>
            </a:r>
            <a:r>
              <a:rPr lang="en-US" sz="1600" dirty="0"/>
              <a:t> &amp; </a:t>
            </a:r>
            <a:r>
              <a:rPr lang="en-US" sz="1600" dirty="0" err="1"/>
              <a:t>Trueblood</a:t>
            </a:r>
            <a:r>
              <a:rPr lang="en-US" sz="1600" dirty="0"/>
              <a:t>, Crystal Structure Analysis, 2nd ed., Oxford Univ. Press, 1985.</a:t>
            </a:r>
          </a:p>
        </p:txBody>
      </p:sp>
    </p:spTree>
    <p:extLst>
      <p:ext uri="{BB962C8B-B14F-4D97-AF65-F5344CB8AC3E}">
        <p14:creationId xmlns:p14="http://schemas.microsoft.com/office/powerpoint/2010/main" val="4847288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409445" y="1219200"/>
            <a:ext cx="8305800" cy="400110"/>
          </a:xfrm>
          <a:prstGeom prst="rect">
            <a:avLst/>
          </a:prstGeom>
          <a:noFill/>
        </p:spPr>
        <p:txBody>
          <a:bodyPr wrap="square" rtlCol="0">
            <a:spAutoFit/>
          </a:bodyPr>
          <a:lstStyle/>
          <a:p>
            <a:r>
              <a:rPr lang="en-US" sz="2000" b="1" dirty="0"/>
              <a:t>Two dimensional Reciprocal Lattice using optical gratings:</a:t>
            </a:r>
          </a:p>
        </p:txBody>
      </p:sp>
      <p:sp>
        <p:nvSpPr>
          <p:cNvPr id="4" name="TextBox 3"/>
          <p:cNvSpPr txBox="1"/>
          <p:nvPr/>
        </p:nvSpPr>
        <p:spPr>
          <a:xfrm>
            <a:off x="5943600" y="2133600"/>
            <a:ext cx="1752600" cy="2585323"/>
          </a:xfrm>
          <a:prstGeom prst="rect">
            <a:avLst/>
          </a:prstGeom>
          <a:noFill/>
        </p:spPr>
        <p:txBody>
          <a:bodyPr wrap="square" rtlCol="0">
            <a:spAutoFit/>
          </a:bodyPr>
          <a:lstStyle/>
          <a:p>
            <a:r>
              <a:rPr lang="en-US" dirty="0"/>
              <a:t>Left: </a:t>
            </a:r>
          </a:p>
          <a:p>
            <a:r>
              <a:rPr lang="en-US" dirty="0"/>
              <a:t>Holes in a grating</a:t>
            </a:r>
          </a:p>
          <a:p>
            <a:endParaRPr lang="en-US" dirty="0"/>
          </a:p>
          <a:p>
            <a:endParaRPr lang="en-US" dirty="0"/>
          </a:p>
          <a:p>
            <a:r>
              <a:rPr lang="en-US" dirty="0"/>
              <a:t>Right: </a:t>
            </a:r>
          </a:p>
          <a:p>
            <a:r>
              <a:rPr lang="en-US" dirty="0"/>
              <a:t>Resultant diffraction pattern</a:t>
            </a:r>
          </a:p>
        </p:txBody>
      </p:sp>
      <p:sp>
        <p:nvSpPr>
          <p:cNvPr id="6" name="TextBox 5"/>
          <p:cNvSpPr txBox="1"/>
          <p:nvPr/>
        </p:nvSpPr>
        <p:spPr>
          <a:xfrm>
            <a:off x="263116" y="6370378"/>
            <a:ext cx="8458067" cy="338554"/>
          </a:xfrm>
          <a:prstGeom prst="rect">
            <a:avLst/>
          </a:prstGeom>
          <a:noFill/>
        </p:spPr>
        <p:txBody>
          <a:bodyPr wrap="square" rtlCol="0">
            <a:spAutoFit/>
          </a:bodyPr>
          <a:lstStyle/>
          <a:p>
            <a:r>
              <a:rPr lang="en-US" sz="1600" dirty="0"/>
              <a:t>From: </a:t>
            </a:r>
            <a:r>
              <a:rPr lang="en-US" sz="1600" dirty="0" err="1"/>
              <a:t>Glusker</a:t>
            </a:r>
            <a:r>
              <a:rPr lang="en-US" sz="1600" dirty="0"/>
              <a:t> &amp; </a:t>
            </a:r>
            <a:r>
              <a:rPr lang="en-US" sz="1600" dirty="0" err="1"/>
              <a:t>Trueblood</a:t>
            </a:r>
            <a:r>
              <a:rPr lang="en-US" sz="1600" dirty="0"/>
              <a:t>, Crystal Structure Analysis, 2nd ed., Oxford Univ. Press, 1985.</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2136569"/>
            <a:ext cx="4267796" cy="2276793"/>
          </a:xfrm>
          <a:prstGeom prst="rect">
            <a:avLst/>
          </a:prstGeom>
        </p:spPr>
      </p:pic>
      <p:sp>
        <p:nvSpPr>
          <p:cNvPr id="11" name="TextBox 10"/>
          <p:cNvSpPr txBox="1"/>
          <p:nvPr/>
        </p:nvSpPr>
        <p:spPr>
          <a:xfrm>
            <a:off x="1371600" y="5169238"/>
            <a:ext cx="2527038" cy="369332"/>
          </a:xfrm>
          <a:prstGeom prst="rect">
            <a:avLst/>
          </a:prstGeom>
          <a:noFill/>
        </p:spPr>
        <p:txBody>
          <a:bodyPr wrap="none" rtlCol="0">
            <a:spAutoFit/>
          </a:bodyPr>
          <a:lstStyle/>
          <a:p>
            <a:r>
              <a:rPr lang="en-US" b="1" dirty="0"/>
              <a:t>Note:     a* </a:t>
            </a:r>
            <a:r>
              <a:rPr lang="en-US" b="1" dirty="0">
                <a:sym typeface="Symbol" panose="05050102010706020507" pitchFamily="18" charset="2"/>
              </a:rPr>
              <a:t> </a:t>
            </a:r>
            <a:r>
              <a:rPr lang="en-US" b="1" dirty="0"/>
              <a:t>b,     b* </a:t>
            </a:r>
            <a:r>
              <a:rPr lang="en-US" b="1" dirty="0">
                <a:sym typeface="Symbol" panose="05050102010706020507" pitchFamily="18" charset="2"/>
              </a:rPr>
              <a:t> </a:t>
            </a:r>
            <a:r>
              <a:rPr lang="en-US" b="1" dirty="0"/>
              <a:t>a</a:t>
            </a:r>
          </a:p>
        </p:txBody>
      </p:sp>
    </p:spTree>
    <p:extLst>
      <p:ext uri="{BB962C8B-B14F-4D97-AF65-F5344CB8AC3E}">
        <p14:creationId xmlns:p14="http://schemas.microsoft.com/office/powerpoint/2010/main" val="665710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400" y="997089"/>
            <a:ext cx="8229600" cy="5355312"/>
          </a:xfrm>
          <a:prstGeom prst="rect">
            <a:avLst/>
          </a:prstGeom>
          <a:noFill/>
        </p:spPr>
        <p:txBody>
          <a:bodyPr wrap="square" rtlCol="0">
            <a:spAutoFit/>
          </a:bodyPr>
          <a:lstStyle/>
          <a:p>
            <a:r>
              <a:rPr lang="en-US" b="1" dirty="0"/>
              <a:t>The Lab Section of the Single Crystal XRD Class will consist of:	(Cont’d)</a:t>
            </a:r>
          </a:p>
          <a:p>
            <a:endParaRPr lang="en-US" dirty="0"/>
          </a:p>
          <a:p>
            <a:pPr marL="290513" indent="-290513">
              <a:buFont typeface="Wingdings" pitchFamily="2" charset="2"/>
              <a:buChar char="v"/>
            </a:pPr>
            <a:r>
              <a:rPr lang="en-US" dirty="0"/>
              <a:t>Lab Practical. An open book exam. It will be held about halfway through the term during one three-hour period. Students are expected to demonstrate that they are able to independently solve and refine a simple molecular solid-state structure from single crystal data.</a:t>
            </a:r>
          </a:p>
          <a:p>
            <a:pPr marL="290513" indent="-290513">
              <a:buFont typeface="Wingdings" pitchFamily="2" charset="2"/>
              <a:buChar char="v"/>
            </a:pPr>
            <a:endParaRPr lang="en-US" dirty="0"/>
          </a:p>
          <a:p>
            <a:pPr marL="290513" indent="-290513">
              <a:buFont typeface="Wingdings" panose="05000000000000000000" pitchFamily="2" charset="2"/>
              <a:buChar char="§"/>
            </a:pPr>
            <a:r>
              <a:rPr lang="en-US" dirty="0"/>
              <a:t>No report needs to be prepared (due to time restraints). The work handed in will consist of printouts of the </a:t>
            </a:r>
            <a:r>
              <a:rPr lang="en-US" dirty="0" err="1"/>
              <a:t>cif</a:t>
            </a:r>
            <a:r>
              <a:rPr lang="en-US" dirty="0"/>
              <a:t> and res file (without the appended </a:t>
            </a:r>
            <a:r>
              <a:rPr lang="en-US" dirty="0" err="1"/>
              <a:t>hkl</a:t>
            </a:r>
            <a:r>
              <a:rPr lang="en-US" dirty="0"/>
              <a:t> file) and of the final </a:t>
            </a:r>
            <a:r>
              <a:rPr lang="en-US" dirty="0" err="1"/>
              <a:t>checkcif</a:t>
            </a:r>
            <a:r>
              <a:rPr lang="en-US" dirty="0"/>
              <a:t> report.</a:t>
            </a:r>
          </a:p>
          <a:p>
            <a:pPr marL="290513" indent="-290513">
              <a:buFont typeface="Wingdings" panose="05000000000000000000" pitchFamily="2" charset="2"/>
              <a:buChar char="§"/>
            </a:pPr>
            <a:endParaRPr lang="en-US" dirty="0"/>
          </a:p>
          <a:p>
            <a:pPr marL="290513" indent="-290513">
              <a:buFont typeface="Wingdings" panose="05000000000000000000" pitchFamily="2" charset="2"/>
              <a:buChar char="§"/>
            </a:pPr>
            <a:r>
              <a:rPr lang="en-US" dirty="0"/>
              <a:t>The data files (p4p, </a:t>
            </a:r>
            <a:r>
              <a:rPr lang="en-US" dirty="0" err="1"/>
              <a:t>hkl</a:t>
            </a:r>
            <a:r>
              <a:rPr lang="en-US" dirty="0"/>
              <a:t> and abs files) and background on the material (synthesis, solvent of crystallization, color, size and habit of the crystal) will be provided by the instructor. </a:t>
            </a:r>
          </a:p>
          <a:p>
            <a:pPr marL="290513" indent="-290513">
              <a:buFont typeface="Wingdings" panose="05000000000000000000" pitchFamily="2" charset="2"/>
              <a:buChar char="§"/>
            </a:pPr>
            <a:endParaRPr lang="en-US" dirty="0"/>
          </a:p>
          <a:p>
            <a:pPr marL="290513" indent="-290513">
              <a:buFont typeface="Wingdings" panose="05000000000000000000" pitchFamily="2" charset="2"/>
              <a:buChar char="§"/>
            </a:pPr>
            <a:r>
              <a:rPr lang="en-US" dirty="0"/>
              <a:t>Students can bring notes and textbooks, and other prepared materials. Internet access is to be used for running the </a:t>
            </a:r>
            <a:r>
              <a:rPr lang="en-US" dirty="0" err="1"/>
              <a:t>checkcif</a:t>
            </a:r>
            <a:r>
              <a:rPr lang="en-US" dirty="0"/>
              <a:t> report only. Special information not generally known, such as unusual </a:t>
            </a:r>
            <a:r>
              <a:rPr lang="en-US" dirty="0" err="1"/>
              <a:t>Shelxl</a:t>
            </a:r>
            <a:r>
              <a:rPr lang="en-US" dirty="0"/>
              <a:t> commands, will be provided by the instructor. </a:t>
            </a:r>
          </a:p>
        </p:txBody>
      </p:sp>
      <p:sp>
        <p:nvSpPr>
          <p:cNvPr id="4" name="TextBox 3"/>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Tree>
    <p:extLst>
      <p:ext uri="{BB962C8B-B14F-4D97-AF65-F5344CB8AC3E}">
        <p14:creationId xmlns:p14="http://schemas.microsoft.com/office/powerpoint/2010/main" val="36545847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610407" y="1405116"/>
            <a:ext cx="8305800" cy="400110"/>
          </a:xfrm>
          <a:prstGeom prst="rect">
            <a:avLst/>
          </a:prstGeom>
          <a:noFill/>
        </p:spPr>
        <p:txBody>
          <a:bodyPr wrap="square" rtlCol="0">
            <a:spAutoFit/>
          </a:bodyPr>
          <a:lstStyle/>
          <a:p>
            <a:r>
              <a:rPr lang="en-US" sz="2000" b="1" dirty="0"/>
              <a:t>Two dimensional Reciprocal Lattice using optical gratings:</a:t>
            </a:r>
          </a:p>
        </p:txBody>
      </p:sp>
      <p:sp>
        <p:nvSpPr>
          <p:cNvPr id="6" name="TextBox 5"/>
          <p:cNvSpPr txBox="1"/>
          <p:nvPr/>
        </p:nvSpPr>
        <p:spPr>
          <a:xfrm>
            <a:off x="609733" y="2181761"/>
            <a:ext cx="8458067" cy="1323439"/>
          </a:xfrm>
          <a:prstGeom prst="rect">
            <a:avLst/>
          </a:prstGeom>
          <a:noFill/>
        </p:spPr>
        <p:txBody>
          <a:bodyPr wrap="square" rtlCol="0">
            <a:spAutoFit/>
          </a:bodyPr>
          <a:lstStyle/>
          <a:p>
            <a:r>
              <a:rPr lang="en-US" sz="1600" dirty="0"/>
              <a:t>More Examples</a:t>
            </a:r>
            <a:br>
              <a:rPr lang="en-US" sz="1600" dirty="0"/>
            </a:br>
            <a:endParaRPr lang="en-US" sz="1600" dirty="0"/>
          </a:p>
          <a:p>
            <a:r>
              <a:rPr lang="en-US" sz="1600" dirty="0">
                <a:hlinkClick r:id="rId2"/>
              </a:rPr>
              <a:t>https://www.xtal.iqfr.csic.es/Cristalografia/parte_05_3-en.html</a:t>
            </a:r>
            <a:endParaRPr lang="en-US" sz="1600" dirty="0"/>
          </a:p>
          <a:p>
            <a:endParaRPr lang="en-US" sz="1600" dirty="0"/>
          </a:p>
          <a:p>
            <a:endParaRPr lang="en-US" sz="1600" dirty="0"/>
          </a:p>
        </p:txBody>
      </p:sp>
    </p:spTree>
    <p:extLst>
      <p:ext uri="{BB962C8B-B14F-4D97-AF65-F5344CB8AC3E}">
        <p14:creationId xmlns:p14="http://schemas.microsoft.com/office/powerpoint/2010/main" val="26923095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1828800" y="2951946"/>
            <a:ext cx="5229701" cy="954107"/>
          </a:xfrm>
          <a:prstGeom prst="rect">
            <a:avLst/>
          </a:prstGeom>
          <a:noFill/>
        </p:spPr>
        <p:txBody>
          <a:bodyPr wrap="none" rtlCol="0">
            <a:spAutoFit/>
          </a:bodyPr>
          <a:lstStyle/>
          <a:p>
            <a:r>
              <a:rPr lang="en-US" sz="2800" b="1" dirty="0"/>
              <a:t>Symmetry Elements &amp; Operations</a:t>
            </a:r>
          </a:p>
          <a:p>
            <a:pPr algn="ctr"/>
            <a:endParaRPr lang="en-US" sz="2800" b="1" dirty="0"/>
          </a:p>
        </p:txBody>
      </p:sp>
    </p:spTree>
    <p:extLst>
      <p:ext uri="{BB962C8B-B14F-4D97-AF65-F5344CB8AC3E}">
        <p14:creationId xmlns:p14="http://schemas.microsoft.com/office/powerpoint/2010/main" val="42175815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533400" y="1524000"/>
            <a:ext cx="8305800" cy="3170099"/>
          </a:xfrm>
          <a:prstGeom prst="rect">
            <a:avLst/>
          </a:prstGeom>
          <a:noFill/>
        </p:spPr>
        <p:txBody>
          <a:bodyPr wrap="square" rtlCol="0">
            <a:spAutoFit/>
          </a:bodyPr>
          <a:lstStyle/>
          <a:p>
            <a:r>
              <a:rPr lang="en-US" sz="2000" b="1" dirty="0"/>
              <a:t>Symmetry Elements &amp; Operations</a:t>
            </a:r>
          </a:p>
          <a:p>
            <a:endParaRPr lang="en-US" sz="2000" dirty="0"/>
          </a:p>
          <a:p>
            <a:r>
              <a:rPr lang="en-US" sz="2000" dirty="0"/>
              <a:t>• </a:t>
            </a:r>
            <a:r>
              <a:rPr lang="en-US" sz="2000" b="1" dirty="0"/>
              <a:t>Symmetry Element</a:t>
            </a:r>
            <a:r>
              <a:rPr lang="en-US" sz="2000" dirty="0"/>
              <a:t>: A symbol defining a specific (conceptual) motion about a point, axis, or plane in an object*, that - when carried out - leaves the system</a:t>
            </a:r>
          </a:p>
          <a:p>
            <a:r>
              <a:rPr lang="en-US" sz="2000" dirty="0"/>
              <a:t>invariant.</a:t>
            </a:r>
          </a:p>
          <a:p>
            <a:endParaRPr lang="en-US" sz="2000" dirty="0"/>
          </a:p>
          <a:p>
            <a:r>
              <a:rPr lang="en-US" sz="2000" dirty="0"/>
              <a:t>• A </a:t>
            </a:r>
            <a:r>
              <a:rPr lang="en-US" sz="2000" b="1" dirty="0"/>
              <a:t>symmetry operation </a:t>
            </a:r>
            <a:r>
              <a:rPr lang="en-US" sz="2000" dirty="0"/>
              <a:t>is the actual motion (e.g. rotation, reflection, etc.) associated with a symmetry element.</a:t>
            </a:r>
          </a:p>
          <a:p>
            <a:endParaRPr lang="en-US" sz="2000" dirty="0"/>
          </a:p>
          <a:p>
            <a:r>
              <a:rPr lang="en-US" sz="2000" dirty="0"/>
              <a:t>*the object must have identity for this to hold true</a:t>
            </a:r>
          </a:p>
        </p:txBody>
      </p:sp>
    </p:spTree>
    <p:extLst>
      <p:ext uri="{BB962C8B-B14F-4D97-AF65-F5344CB8AC3E}">
        <p14:creationId xmlns:p14="http://schemas.microsoft.com/office/powerpoint/2010/main" val="14460277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533400" y="1524000"/>
            <a:ext cx="8305800" cy="4401205"/>
          </a:xfrm>
          <a:prstGeom prst="rect">
            <a:avLst/>
          </a:prstGeom>
          <a:noFill/>
        </p:spPr>
        <p:txBody>
          <a:bodyPr wrap="square" rtlCol="0">
            <a:spAutoFit/>
          </a:bodyPr>
          <a:lstStyle/>
          <a:p>
            <a:r>
              <a:rPr lang="en-US" sz="2000" b="1" dirty="0"/>
              <a:t>Types of Symmetry Operations in Crystals</a:t>
            </a:r>
          </a:p>
          <a:p>
            <a:endParaRPr lang="en-US" sz="2000" dirty="0"/>
          </a:p>
          <a:p>
            <a:r>
              <a:rPr lang="en-US" sz="2000" dirty="0"/>
              <a:t>1. </a:t>
            </a:r>
            <a:r>
              <a:rPr lang="en-US" sz="2000" b="1" dirty="0"/>
              <a:t>Point Symmetry </a:t>
            </a:r>
            <a:r>
              <a:rPr lang="en-US" sz="2000" dirty="0"/>
              <a:t>leaves at least one point invariant (unmoved) during the symmetry operation. It can consist of rotation, inversion, reflection, and </a:t>
            </a:r>
            <a:r>
              <a:rPr lang="en-US" sz="2000" dirty="0" err="1"/>
              <a:t>rotoinversion</a:t>
            </a:r>
            <a:r>
              <a:rPr lang="en-US" sz="2000" dirty="0"/>
              <a:t> (combined rotation + inversion). Individual molecules can have point symmetry. </a:t>
            </a:r>
          </a:p>
          <a:p>
            <a:endParaRPr lang="en-US" sz="2000" dirty="0"/>
          </a:p>
          <a:p>
            <a:r>
              <a:rPr lang="en-US" sz="2000" dirty="0"/>
              <a:t>2. </a:t>
            </a:r>
            <a:r>
              <a:rPr lang="en-US" sz="2000" b="1" dirty="0"/>
              <a:t>Translational Symmetry </a:t>
            </a:r>
            <a:r>
              <a:rPr lang="en-US" sz="2000" dirty="0"/>
              <a:t>is present in crystal structures, but not single molecules; e.g. a lattice translation that leaves the entire system invariant.</a:t>
            </a:r>
          </a:p>
          <a:p>
            <a:endParaRPr lang="en-US" sz="2000" dirty="0"/>
          </a:p>
          <a:p>
            <a:r>
              <a:rPr lang="en-US" sz="2000" dirty="0"/>
              <a:t>3. </a:t>
            </a:r>
            <a:r>
              <a:rPr lang="en-US" sz="2000" b="1" dirty="0"/>
              <a:t>Space Symmetry </a:t>
            </a:r>
            <a:r>
              <a:rPr lang="en-US" sz="2000" dirty="0"/>
              <a:t>is the combination of point &amp; translational symmetry; there are three possible space symmetry elements – lattice centering, glide planes &amp; screw axes (the latter two are usually just called translational symmetry elements).</a:t>
            </a:r>
          </a:p>
        </p:txBody>
      </p:sp>
    </p:spTree>
    <p:extLst>
      <p:ext uri="{BB962C8B-B14F-4D97-AF65-F5344CB8AC3E}">
        <p14:creationId xmlns:p14="http://schemas.microsoft.com/office/powerpoint/2010/main" val="36222572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533400" y="1524000"/>
            <a:ext cx="8305800" cy="4093428"/>
          </a:xfrm>
          <a:prstGeom prst="rect">
            <a:avLst/>
          </a:prstGeom>
          <a:noFill/>
        </p:spPr>
        <p:txBody>
          <a:bodyPr wrap="square" rtlCol="0">
            <a:spAutoFit/>
          </a:bodyPr>
          <a:lstStyle/>
          <a:p>
            <a:r>
              <a:rPr lang="en-US" sz="2000" b="1" dirty="0"/>
              <a:t>Types of Symmetry Operations in Crystals</a:t>
            </a:r>
          </a:p>
          <a:p>
            <a:endParaRPr lang="en-US" sz="2000" dirty="0"/>
          </a:p>
          <a:p>
            <a:r>
              <a:rPr lang="en-US" sz="2000" dirty="0"/>
              <a:t>1. </a:t>
            </a:r>
            <a:r>
              <a:rPr lang="en-US" sz="2000" b="1" dirty="0"/>
              <a:t>Point Symmetry </a:t>
            </a:r>
            <a:r>
              <a:rPr lang="en-US" sz="2000" dirty="0"/>
              <a:t>leaves at least one point invariant (unmoved) during the symmetry operation. Can consist of rotation, inversion, reflection, or </a:t>
            </a:r>
            <a:r>
              <a:rPr lang="en-US" sz="2000" dirty="0" err="1"/>
              <a:t>rotoinversion</a:t>
            </a:r>
            <a:r>
              <a:rPr lang="en-US" sz="2000" dirty="0"/>
              <a:t> (combined rotation + inversion). Individual molecules can have point symmetry. </a:t>
            </a:r>
          </a:p>
          <a:p>
            <a:endParaRPr lang="en-US" sz="2000" dirty="0"/>
          </a:p>
          <a:p>
            <a:r>
              <a:rPr lang="en-US" sz="2000" dirty="0"/>
              <a:t>2. </a:t>
            </a:r>
            <a:r>
              <a:rPr lang="en-US" sz="2000" b="1" dirty="0"/>
              <a:t>Translational Symmetry </a:t>
            </a:r>
            <a:r>
              <a:rPr lang="en-US" sz="2000" dirty="0"/>
              <a:t>is present in crystal structures, but not single molecules; e.g. a lattice translation that leaves the entire system invariant.</a:t>
            </a:r>
          </a:p>
          <a:p>
            <a:endParaRPr lang="en-US" sz="2000" dirty="0"/>
          </a:p>
          <a:p>
            <a:r>
              <a:rPr lang="en-US" sz="2000" dirty="0"/>
              <a:t>3. </a:t>
            </a:r>
            <a:r>
              <a:rPr lang="en-US" sz="2000" b="1" dirty="0"/>
              <a:t>Space Symmetry </a:t>
            </a:r>
            <a:r>
              <a:rPr lang="en-US" sz="2000" dirty="0"/>
              <a:t>is the combination of point &amp; translational symmetry; there are three possible space symmetry elements – lattice centering, glide planes &amp; screw axes.</a:t>
            </a:r>
          </a:p>
        </p:txBody>
      </p:sp>
    </p:spTree>
    <p:extLst>
      <p:ext uri="{BB962C8B-B14F-4D97-AF65-F5344CB8AC3E}">
        <p14:creationId xmlns:p14="http://schemas.microsoft.com/office/powerpoint/2010/main" val="38550694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609600" y="990600"/>
            <a:ext cx="8305800" cy="5940088"/>
          </a:xfrm>
          <a:prstGeom prst="rect">
            <a:avLst/>
          </a:prstGeom>
          <a:noFill/>
        </p:spPr>
        <p:txBody>
          <a:bodyPr wrap="square" rtlCol="0">
            <a:spAutoFit/>
          </a:bodyPr>
          <a:lstStyle/>
          <a:p>
            <a:r>
              <a:rPr lang="en-US" sz="2000" b="1" dirty="0"/>
              <a:t>Symmetry, In a Nut Shell</a:t>
            </a:r>
          </a:p>
          <a:p>
            <a:endParaRPr lang="en-US" sz="2000" dirty="0"/>
          </a:p>
          <a:p>
            <a:r>
              <a:rPr lang="en-US" sz="2000" b="1" dirty="0"/>
              <a:t>Types of point group symmetry:</a:t>
            </a:r>
          </a:p>
          <a:p>
            <a:pPr>
              <a:buFont typeface="Arial" pitchFamily="34" charset="0"/>
              <a:buChar char="•"/>
            </a:pPr>
            <a:r>
              <a:rPr lang="en-US" sz="2000" dirty="0"/>
              <a:t>  Center of Inversion</a:t>
            </a:r>
          </a:p>
          <a:p>
            <a:pPr>
              <a:buFont typeface="Arial" pitchFamily="34" charset="0"/>
              <a:buChar char="•"/>
            </a:pPr>
            <a:r>
              <a:rPr lang="en-US" sz="2000" dirty="0"/>
              <a:t>  Rotational axes (rotation by 360/n, where n = 1, 2, 3, 4, 6)</a:t>
            </a:r>
          </a:p>
          <a:p>
            <a:pPr>
              <a:buFont typeface="Arial" pitchFamily="34" charset="0"/>
              <a:buChar char="•"/>
            </a:pPr>
            <a:r>
              <a:rPr lang="en-US" sz="2000" dirty="0"/>
              <a:t>  Rotary inversion axes (2-, 3-, 4-, 6-fold rotation combined with inversion)</a:t>
            </a:r>
          </a:p>
          <a:p>
            <a:pPr>
              <a:buFont typeface="Arial" pitchFamily="34" charset="0"/>
              <a:buChar char="•"/>
            </a:pPr>
            <a:r>
              <a:rPr lang="en-US" sz="2000" dirty="0"/>
              <a:t>  Mirror planes (this is actually a two-fold rotary inversion axis)</a:t>
            </a:r>
          </a:p>
          <a:p>
            <a:endParaRPr lang="en-US" sz="2000" dirty="0"/>
          </a:p>
          <a:p>
            <a:r>
              <a:rPr lang="en-US" sz="2000" b="1" dirty="0"/>
              <a:t>Types of translational symmetry:</a:t>
            </a:r>
          </a:p>
          <a:p>
            <a:pPr>
              <a:buFont typeface="Arial" pitchFamily="34" charset="0"/>
              <a:buChar char="•"/>
            </a:pPr>
            <a:r>
              <a:rPr lang="en-US" sz="2000" dirty="0"/>
              <a:t>  Simple translations (by one unit cell, creates crystal)</a:t>
            </a:r>
          </a:p>
          <a:p>
            <a:pPr>
              <a:buFont typeface="Arial" pitchFamily="34" charset="0"/>
              <a:buChar char="•"/>
            </a:pPr>
            <a:r>
              <a:rPr lang="en-US" sz="2000" dirty="0"/>
              <a:t>  Lattice translations (Lattice centering: P (primitive), A, B and C (base), I 	(body), F (face) or R (rhombohedral) centering)</a:t>
            </a:r>
          </a:p>
          <a:p>
            <a:endParaRPr lang="en-US" sz="2000" dirty="0"/>
          </a:p>
          <a:p>
            <a:r>
              <a:rPr lang="en-US" sz="2000" b="1" dirty="0"/>
              <a:t>Combinations of point and translational symmetry:</a:t>
            </a:r>
          </a:p>
          <a:p>
            <a:pPr>
              <a:buFont typeface="Arial" pitchFamily="34" charset="0"/>
              <a:buChar char="•"/>
            </a:pPr>
            <a:r>
              <a:rPr lang="en-US" sz="2000" dirty="0"/>
              <a:t>  Screw axes: Combines rotational axis with translation by a fraction of the </a:t>
            </a:r>
          </a:p>
          <a:p>
            <a:r>
              <a:rPr lang="en-US" sz="2000" dirty="0"/>
              <a:t>	unit cell dimension (2</a:t>
            </a:r>
            <a:r>
              <a:rPr lang="en-US" sz="2000" baseline="-25000" dirty="0"/>
              <a:t>1</a:t>
            </a:r>
            <a:r>
              <a:rPr lang="en-US" sz="2000" dirty="0"/>
              <a:t>, 3</a:t>
            </a:r>
            <a:r>
              <a:rPr lang="en-US" sz="2000" baseline="-25000" dirty="0"/>
              <a:t>1</a:t>
            </a:r>
            <a:r>
              <a:rPr lang="en-US" sz="2000" dirty="0"/>
              <a:t>, 3</a:t>
            </a:r>
            <a:r>
              <a:rPr lang="en-US" sz="2000" baseline="-25000" dirty="0"/>
              <a:t>2</a:t>
            </a:r>
            <a:r>
              <a:rPr lang="en-US" sz="2000" dirty="0"/>
              <a:t>, 4</a:t>
            </a:r>
            <a:r>
              <a:rPr lang="en-US" sz="2000" baseline="-25000" dirty="0"/>
              <a:t>1</a:t>
            </a:r>
            <a:r>
              <a:rPr lang="en-US" sz="2000" dirty="0"/>
              <a:t>, 4</a:t>
            </a:r>
            <a:r>
              <a:rPr lang="en-US" sz="2000" baseline="-25000" dirty="0"/>
              <a:t>3</a:t>
            </a:r>
            <a:r>
              <a:rPr lang="en-US" sz="2000" dirty="0"/>
              <a:t>, 6</a:t>
            </a:r>
            <a:r>
              <a:rPr lang="en-US" sz="2000" baseline="-25000" dirty="0"/>
              <a:t>1</a:t>
            </a:r>
            <a:r>
              <a:rPr lang="en-US" sz="2000" dirty="0"/>
              <a:t>, 6</a:t>
            </a:r>
            <a:r>
              <a:rPr lang="en-US" sz="2000" baseline="-25000" dirty="0"/>
              <a:t>5</a:t>
            </a:r>
            <a:r>
              <a:rPr lang="en-US" sz="2000" dirty="0"/>
              <a:t> screw axes, etc)</a:t>
            </a:r>
          </a:p>
          <a:p>
            <a:pPr>
              <a:buFont typeface="Arial" pitchFamily="34" charset="0"/>
              <a:buChar char="•"/>
            </a:pPr>
            <a:r>
              <a:rPr lang="en-US" sz="2000" dirty="0"/>
              <a:t>  Glide planes: Combines mirror plane with translation by half a unit cell axis </a:t>
            </a:r>
          </a:p>
          <a:p>
            <a:r>
              <a:rPr lang="en-US" sz="2000" dirty="0"/>
              <a:t>	(a, b, c, n glide planes) or a quarter unit cell (d-glides)</a:t>
            </a:r>
          </a:p>
          <a:p>
            <a:endParaRPr lang="en-US" sz="2000" dirty="0"/>
          </a:p>
        </p:txBody>
      </p:sp>
    </p:spTree>
    <p:extLst>
      <p:ext uri="{BB962C8B-B14F-4D97-AF65-F5344CB8AC3E}">
        <p14:creationId xmlns:p14="http://schemas.microsoft.com/office/powerpoint/2010/main" val="39949575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609600" y="1219200"/>
            <a:ext cx="8305800" cy="3785652"/>
          </a:xfrm>
          <a:prstGeom prst="rect">
            <a:avLst/>
          </a:prstGeom>
          <a:noFill/>
        </p:spPr>
        <p:txBody>
          <a:bodyPr wrap="square" rtlCol="0">
            <a:spAutoFit/>
          </a:bodyPr>
          <a:lstStyle/>
          <a:p>
            <a:r>
              <a:rPr lang="en-US" sz="2000" b="1" dirty="0"/>
              <a:t>Point Group (Molecular) Symmetry</a:t>
            </a:r>
          </a:p>
          <a:p>
            <a:endParaRPr lang="en-US" sz="2000" b="1" dirty="0"/>
          </a:p>
          <a:p>
            <a:endParaRPr lang="en-US" sz="2000" b="1" dirty="0"/>
          </a:p>
          <a:p>
            <a:endParaRPr lang="en-US" sz="2000" b="1" i="1" dirty="0"/>
          </a:p>
          <a:p>
            <a:endParaRPr lang="en-US" sz="2000" b="1" i="1" dirty="0"/>
          </a:p>
          <a:p>
            <a:endParaRPr lang="en-US" sz="2000" b="1" i="1" dirty="0"/>
          </a:p>
          <a:p>
            <a:endParaRPr lang="en-US" sz="2000" b="1" i="1" dirty="0"/>
          </a:p>
          <a:p>
            <a:r>
              <a:rPr lang="en-US" sz="2000" b="1" i="1" dirty="0" err="1"/>
              <a:t>Schönflies</a:t>
            </a:r>
            <a:r>
              <a:rPr lang="en-US" sz="2000" dirty="0"/>
              <a:t> (or </a:t>
            </a:r>
          </a:p>
          <a:p>
            <a:r>
              <a:rPr lang="en-US" sz="2000" dirty="0" err="1"/>
              <a:t>Schoenflies</a:t>
            </a:r>
            <a:r>
              <a:rPr lang="en-US" sz="2000" dirty="0"/>
              <a:t>) vs </a:t>
            </a:r>
          </a:p>
          <a:p>
            <a:r>
              <a:rPr lang="en-US" sz="2000" b="1" i="1" dirty="0"/>
              <a:t>Hermann-</a:t>
            </a:r>
            <a:r>
              <a:rPr lang="en-US" sz="2000" b="1" i="1" dirty="0" err="1"/>
              <a:t>Maugin</a:t>
            </a:r>
            <a:r>
              <a:rPr lang="en-US" sz="2000" dirty="0"/>
              <a:t> </a:t>
            </a:r>
          </a:p>
          <a:p>
            <a:r>
              <a:rPr lang="en-US" sz="2000" dirty="0"/>
              <a:t>notations</a:t>
            </a:r>
          </a:p>
          <a:p>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1846421"/>
            <a:ext cx="5486400" cy="4881869"/>
          </a:xfrm>
          <a:prstGeom prst="rect">
            <a:avLst/>
          </a:prstGeom>
        </p:spPr>
      </p:pic>
    </p:spTree>
    <p:extLst>
      <p:ext uri="{BB962C8B-B14F-4D97-AF65-F5344CB8AC3E}">
        <p14:creationId xmlns:p14="http://schemas.microsoft.com/office/powerpoint/2010/main" val="25848672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57200" y="1295400"/>
            <a:ext cx="3632661" cy="369332"/>
          </a:xfrm>
          <a:prstGeom prst="rect">
            <a:avLst/>
          </a:prstGeom>
          <a:noFill/>
        </p:spPr>
        <p:txBody>
          <a:bodyPr wrap="none" rtlCol="0">
            <a:spAutoFit/>
          </a:bodyPr>
          <a:lstStyle/>
          <a:p>
            <a:r>
              <a:rPr lang="en-US" b="1" dirty="0"/>
              <a:t>Examples of Point Group Symmetry: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09" y="1905000"/>
            <a:ext cx="9144000" cy="4257329"/>
          </a:xfrm>
          <a:prstGeom prst="rect">
            <a:avLst/>
          </a:prstGeom>
        </p:spPr>
      </p:pic>
      <p:sp>
        <p:nvSpPr>
          <p:cNvPr id="10" name="TextBox 9"/>
          <p:cNvSpPr txBox="1"/>
          <p:nvPr/>
        </p:nvSpPr>
        <p:spPr>
          <a:xfrm>
            <a:off x="389631" y="6217931"/>
            <a:ext cx="8183138" cy="338554"/>
          </a:xfrm>
          <a:prstGeom prst="rect">
            <a:avLst/>
          </a:prstGeom>
          <a:noFill/>
        </p:spPr>
        <p:txBody>
          <a:bodyPr wrap="none" rtlCol="0">
            <a:spAutoFit/>
          </a:bodyPr>
          <a:lstStyle/>
          <a:p>
            <a:r>
              <a:rPr lang="en-US" sz="1600" dirty="0"/>
              <a:t>From: Werner Massa, Crystal Structure Determination, Springer Science &amp; Business Media, 2013</a:t>
            </a:r>
          </a:p>
        </p:txBody>
      </p:sp>
    </p:spTree>
    <p:extLst>
      <p:ext uri="{BB962C8B-B14F-4D97-AF65-F5344CB8AC3E}">
        <p14:creationId xmlns:p14="http://schemas.microsoft.com/office/powerpoint/2010/main" val="7820779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57200" y="1295400"/>
            <a:ext cx="3632661" cy="369332"/>
          </a:xfrm>
          <a:prstGeom prst="rect">
            <a:avLst/>
          </a:prstGeom>
          <a:noFill/>
        </p:spPr>
        <p:txBody>
          <a:bodyPr wrap="none" rtlCol="0">
            <a:spAutoFit/>
          </a:bodyPr>
          <a:lstStyle/>
          <a:p>
            <a:r>
              <a:rPr lang="en-US" b="1" dirty="0"/>
              <a:t>Examples of Point Group Symmetry: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576" y="1664732"/>
            <a:ext cx="8335538" cy="4134427"/>
          </a:xfrm>
          <a:prstGeom prst="rect">
            <a:avLst/>
          </a:prstGeom>
        </p:spPr>
      </p:pic>
      <p:sp>
        <p:nvSpPr>
          <p:cNvPr id="8" name="TextBox 7"/>
          <p:cNvSpPr txBox="1"/>
          <p:nvPr/>
        </p:nvSpPr>
        <p:spPr>
          <a:xfrm>
            <a:off x="389631" y="6217931"/>
            <a:ext cx="8183138" cy="338554"/>
          </a:xfrm>
          <a:prstGeom prst="rect">
            <a:avLst/>
          </a:prstGeom>
          <a:noFill/>
        </p:spPr>
        <p:txBody>
          <a:bodyPr wrap="none" rtlCol="0">
            <a:spAutoFit/>
          </a:bodyPr>
          <a:lstStyle/>
          <a:p>
            <a:r>
              <a:rPr lang="en-US" sz="1600" dirty="0"/>
              <a:t>From: Werner Massa, Crystal Structure Determination, Springer Science &amp; Business Media, 2013</a:t>
            </a:r>
          </a:p>
        </p:txBody>
      </p:sp>
    </p:spTree>
    <p:extLst>
      <p:ext uri="{BB962C8B-B14F-4D97-AF65-F5344CB8AC3E}">
        <p14:creationId xmlns:p14="http://schemas.microsoft.com/office/powerpoint/2010/main" val="4007303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pic>
        <p:nvPicPr>
          <p:cNvPr id="27650" name="Picture 2"/>
          <p:cNvPicPr>
            <a:picLocks noChangeAspect="1" noChangeArrowheads="1"/>
          </p:cNvPicPr>
          <p:nvPr/>
        </p:nvPicPr>
        <p:blipFill>
          <a:blip r:embed="rId2" cstate="print"/>
          <a:srcRect/>
          <a:stretch>
            <a:fillRect/>
          </a:stretch>
        </p:blipFill>
        <p:spPr bwMode="auto">
          <a:xfrm>
            <a:off x="1295400" y="2209800"/>
            <a:ext cx="3810000" cy="1918558"/>
          </a:xfrm>
          <a:prstGeom prst="rect">
            <a:avLst/>
          </a:prstGeom>
          <a:noFill/>
          <a:ln w="9525">
            <a:noFill/>
            <a:miter lim="800000"/>
            <a:headEnd/>
            <a:tailEnd/>
          </a:ln>
        </p:spPr>
      </p:pic>
      <p:sp>
        <p:nvSpPr>
          <p:cNvPr id="6" name="TextBox 5"/>
          <p:cNvSpPr txBox="1"/>
          <p:nvPr/>
        </p:nvSpPr>
        <p:spPr>
          <a:xfrm>
            <a:off x="457200" y="1295400"/>
            <a:ext cx="3632661" cy="369332"/>
          </a:xfrm>
          <a:prstGeom prst="rect">
            <a:avLst/>
          </a:prstGeom>
          <a:noFill/>
        </p:spPr>
        <p:txBody>
          <a:bodyPr wrap="none" rtlCol="0">
            <a:spAutoFit/>
          </a:bodyPr>
          <a:lstStyle/>
          <a:p>
            <a:r>
              <a:rPr lang="en-US" b="1" dirty="0"/>
              <a:t>Examples of Point Group Symmetry:</a:t>
            </a:r>
          </a:p>
        </p:txBody>
      </p:sp>
      <p:sp>
        <p:nvSpPr>
          <p:cNvPr id="7" name="TextBox 6"/>
          <p:cNvSpPr txBox="1"/>
          <p:nvPr/>
        </p:nvSpPr>
        <p:spPr>
          <a:xfrm>
            <a:off x="6172200" y="2209800"/>
            <a:ext cx="1393715" cy="1200329"/>
          </a:xfrm>
          <a:prstGeom prst="rect">
            <a:avLst/>
          </a:prstGeom>
          <a:noFill/>
        </p:spPr>
        <p:txBody>
          <a:bodyPr wrap="none" rtlCol="0">
            <a:spAutoFit/>
          </a:bodyPr>
          <a:lstStyle/>
          <a:p>
            <a:r>
              <a:rPr lang="en-US" b="1" dirty="0"/>
              <a:t>Mirror plane</a:t>
            </a:r>
          </a:p>
          <a:p>
            <a:endParaRPr lang="en-US" dirty="0"/>
          </a:p>
          <a:p>
            <a:r>
              <a:rPr lang="en-US" dirty="0"/>
              <a:t>symbol: m</a:t>
            </a:r>
          </a:p>
          <a:p>
            <a:endParaRPr lang="en-US" dirty="0"/>
          </a:p>
        </p:txBody>
      </p:sp>
      <p:pic>
        <p:nvPicPr>
          <p:cNvPr id="27652" name="Picture 4"/>
          <p:cNvPicPr>
            <a:picLocks noChangeAspect="1" noChangeArrowheads="1"/>
          </p:cNvPicPr>
          <p:nvPr/>
        </p:nvPicPr>
        <p:blipFill>
          <a:blip r:embed="rId3" cstate="print"/>
          <a:srcRect/>
          <a:stretch>
            <a:fillRect/>
          </a:stretch>
        </p:blipFill>
        <p:spPr bwMode="auto">
          <a:xfrm>
            <a:off x="838200" y="4629226"/>
            <a:ext cx="5334000" cy="1704899"/>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9" name="TextBox 8"/>
              <p:cNvSpPr txBox="1"/>
              <p:nvPr/>
            </p:nvSpPr>
            <p:spPr>
              <a:xfrm>
                <a:off x="6324600" y="4648200"/>
                <a:ext cx="1849737" cy="1256819"/>
              </a:xfrm>
              <a:prstGeom prst="rect">
                <a:avLst/>
              </a:prstGeom>
              <a:noFill/>
            </p:spPr>
            <p:txBody>
              <a:bodyPr wrap="none" rtlCol="0">
                <a:spAutoFit/>
              </a:bodyPr>
              <a:lstStyle/>
              <a:p>
                <a:r>
                  <a:rPr lang="en-US" b="1" dirty="0"/>
                  <a:t>Three fold rotary </a:t>
                </a:r>
              </a:p>
              <a:p>
                <a:r>
                  <a:rPr lang="en-US" b="1" dirty="0"/>
                  <a:t>inversion axis</a:t>
                </a:r>
              </a:p>
              <a:p>
                <a:endParaRPr lang="en-US" dirty="0"/>
              </a:p>
              <a:p>
                <a:r>
                  <a:rPr lang="en-US" dirty="0"/>
                  <a:t>symbol: </a:t>
                </a:r>
                <a14:m>
                  <m:oMath xmlns:m="http://schemas.openxmlformats.org/officeDocument/2006/math">
                    <m:bar>
                      <m:barPr>
                        <m:pos m:val="top"/>
                        <m:ctrlPr>
                          <a:rPr lang="en-US" i="1" dirty="0" smtClean="0">
                            <a:latin typeface="Cambria Math" panose="02040503050406030204" pitchFamily="18" charset="0"/>
                          </a:rPr>
                        </m:ctrlPr>
                      </m:barPr>
                      <m:e>
                        <m:r>
                          <a:rPr lang="en-US" b="0" i="1" dirty="0" smtClean="0">
                            <a:latin typeface="Cambria Math" panose="02040503050406030204" pitchFamily="18" charset="0"/>
                          </a:rPr>
                          <m:t>3</m:t>
                        </m:r>
                      </m:e>
                    </m:bar>
                  </m:oMath>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6324600" y="4648200"/>
                <a:ext cx="1849737" cy="1256819"/>
              </a:xfrm>
              <a:prstGeom prst="rect">
                <a:avLst/>
              </a:prstGeom>
              <a:blipFill>
                <a:blip r:embed="rId4"/>
                <a:stretch>
                  <a:fillRect l="-2970" t="-2913" r="-1650" b="-4854"/>
                </a:stretch>
              </a:blipFill>
            </p:spPr>
            <p:txBody>
              <a:bodyPr/>
              <a:lstStyle/>
              <a:p>
                <a:r>
                  <a:rPr lang="en-US">
                    <a:noFill/>
                  </a:rPr>
                  <a:t> </a:t>
                </a:r>
              </a:p>
            </p:txBody>
          </p:sp>
        </mc:Fallback>
      </mc:AlternateContent>
      <p:sp>
        <p:nvSpPr>
          <p:cNvPr id="8" name="TextBox 7"/>
          <p:cNvSpPr txBox="1"/>
          <p:nvPr/>
        </p:nvSpPr>
        <p:spPr>
          <a:xfrm>
            <a:off x="304800" y="6324600"/>
            <a:ext cx="6641626" cy="369332"/>
          </a:xfrm>
          <a:prstGeom prst="rect">
            <a:avLst/>
          </a:prstGeom>
          <a:noFill/>
        </p:spPr>
        <p:txBody>
          <a:bodyPr wrap="none" rtlCol="0">
            <a:spAutoFit/>
          </a:bodyPr>
          <a:lstStyle/>
          <a:p>
            <a:r>
              <a:rPr lang="en-US" dirty="0">
                <a:hlinkClick r:id="rId5"/>
              </a:rPr>
              <a:t>http://pd.chem.ucl.ac.uk/pdnn/symm1/invert2.htm</a:t>
            </a:r>
            <a:r>
              <a:rPr lang="en-US" dirty="0"/>
              <a:t> </a:t>
            </a:r>
            <a:r>
              <a:rPr lang="en-US" u="sng" dirty="0">
                <a:solidFill>
                  <a:srgbClr val="383EBE"/>
                </a:solidFill>
              </a:rPr>
              <a:t>ibid/invert3.htm</a:t>
            </a:r>
          </a:p>
        </p:txBody>
      </p:sp>
    </p:spTree>
    <p:extLst>
      <p:ext uri="{BB962C8B-B14F-4D97-AF65-F5344CB8AC3E}">
        <p14:creationId xmlns:p14="http://schemas.microsoft.com/office/powerpoint/2010/main" val="3910722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 y="1524000"/>
            <a:ext cx="8229600" cy="4247317"/>
          </a:xfrm>
          <a:prstGeom prst="rect">
            <a:avLst/>
          </a:prstGeom>
          <a:noFill/>
        </p:spPr>
        <p:txBody>
          <a:bodyPr wrap="square" rtlCol="0">
            <a:spAutoFit/>
          </a:bodyPr>
          <a:lstStyle/>
          <a:p>
            <a:r>
              <a:rPr lang="en-US" b="1" dirty="0"/>
              <a:t>The Lab Section of the Single Crystal XRD Class will consist of:	(Cont’d)</a:t>
            </a:r>
            <a:endParaRPr lang="en-US" sz="1200" b="1" dirty="0"/>
          </a:p>
          <a:p>
            <a:endParaRPr lang="en-US" sz="1200" dirty="0"/>
          </a:p>
          <a:p>
            <a:pPr marL="290513" indent="-290513">
              <a:buFont typeface="Wingdings" pitchFamily="2" charset="2"/>
              <a:buChar char="v"/>
            </a:pPr>
            <a:r>
              <a:rPr lang="en-US" dirty="0"/>
              <a:t>Two individual data collections, structure refinements and reports: “Bring your own crystals”. If you do not have any samples one can be assigned, with the aim to match the sample to your research interest. </a:t>
            </a:r>
            <a:endParaRPr lang="en-US" sz="1200" dirty="0"/>
          </a:p>
          <a:p>
            <a:pPr marL="290513" indent="-290513">
              <a:buFont typeface="Wingdings" pitchFamily="2" charset="2"/>
              <a:buChar char="v"/>
            </a:pPr>
            <a:endParaRPr lang="en-US" sz="1200" dirty="0"/>
          </a:p>
          <a:p>
            <a:pPr marL="290513" indent="-290513">
              <a:buFont typeface="Wingdings" panose="05000000000000000000" pitchFamily="2" charset="2"/>
              <a:buChar char="§"/>
            </a:pPr>
            <a:r>
              <a:rPr lang="en-US" dirty="0"/>
              <a:t>Ideally, the samples should be of a new compound with unknown structure. The individual data collections should encompass the whole process of single crystal structure analysis, starting from growing crystals (if not yet available) to the final structural model and preparation of a crystallographic information file (CIF) that could function as the crystal structure part of a scientific publication.</a:t>
            </a:r>
            <a:endParaRPr lang="en-US" sz="1200" dirty="0"/>
          </a:p>
          <a:p>
            <a:pPr marL="290513" indent="-290513">
              <a:buFont typeface="Wingdings" panose="05000000000000000000" pitchFamily="2" charset="2"/>
              <a:buChar char="§"/>
            </a:pPr>
            <a:endParaRPr lang="en-US" sz="1200" dirty="0"/>
          </a:p>
          <a:p>
            <a:pPr marL="290513" indent="-290513">
              <a:buFont typeface="Wingdings" panose="05000000000000000000" pitchFamily="2" charset="2"/>
              <a:buChar char="§"/>
            </a:pPr>
            <a:r>
              <a:rPr lang="en-US" dirty="0"/>
              <a:t>The difficulty of data collection and analysis will naturally differ between samples. Grades will be assigned based on how well the analysis has been done given the complexity of the case, not on the data quality that could be obtained. A low R value does not guarantee an A. A marginal quality data set might be an A+. </a:t>
            </a:r>
          </a:p>
        </p:txBody>
      </p:sp>
      <p:sp>
        <p:nvSpPr>
          <p:cNvPr id="4" name="TextBox 3"/>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Tree>
    <p:extLst>
      <p:ext uri="{BB962C8B-B14F-4D97-AF65-F5344CB8AC3E}">
        <p14:creationId xmlns:p14="http://schemas.microsoft.com/office/powerpoint/2010/main" val="12633273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57200" y="1295400"/>
            <a:ext cx="3632661" cy="369332"/>
          </a:xfrm>
          <a:prstGeom prst="rect">
            <a:avLst/>
          </a:prstGeom>
          <a:noFill/>
        </p:spPr>
        <p:txBody>
          <a:bodyPr wrap="none" rtlCol="0">
            <a:spAutoFit/>
          </a:bodyPr>
          <a:lstStyle/>
          <a:p>
            <a:r>
              <a:rPr lang="en-US" b="1" dirty="0"/>
              <a:t>Examples of Point Group Symmetry:</a:t>
            </a:r>
          </a:p>
        </p:txBody>
      </p:sp>
      <p:sp>
        <p:nvSpPr>
          <p:cNvPr id="7" name="TextBox 6"/>
          <p:cNvSpPr txBox="1"/>
          <p:nvPr/>
        </p:nvSpPr>
        <p:spPr>
          <a:xfrm>
            <a:off x="6172200" y="2209800"/>
            <a:ext cx="1393715" cy="1200329"/>
          </a:xfrm>
          <a:prstGeom prst="rect">
            <a:avLst/>
          </a:prstGeom>
          <a:noFill/>
        </p:spPr>
        <p:txBody>
          <a:bodyPr wrap="none" rtlCol="0">
            <a:spAutoFit/>
          </a:bodyPr>
          <a:lstStyle/>
          <a:p>
            <a:r>
              <a:rPr lang="en-US" b="1" dirty="0"/>
              <a:t>Mirror plane</a:t>
            </a:r>
          </a:p>
          <a:p>
            <a:endParaRPr lang="en-US" dirty="0"/>
          </a:p>
          <a:p>
            <a:r>
              <a:rPr lang="en-US" dirty="0"/>
              <a:t>symbol: m</a:t>
            </a:r>
          </a:p>
          <a:p>
            <a:endParaRPr lang="en-US" dirty="0"/>
          </a:p>
        </p:txBody>
      </p:sp>
      <p:sp>
        <p:nvSpPr>
          <p:cNvPr id="9" name="TextBox 8"/>
          <p:cNvSpPr txBox="1"/>
          <p:nvPr/>
        </p:nvSpPr>
        <p:spPr>
          <a:xfrm>
            <a:off x="6324600" y="4648200"/>
            <a:ext cx="1446422" cy="923330"/>
          </a:xfrm>
          <a:prstGeom prst="rect">
            <a:avLst/>
          </a:prstGeom>
          <a:noFill/>
        </p:spPr>
        <p:txBody>
          <a:bodyPr wrap="none" rtlCol="0">
            <a:spAutoFit/>
          </a:bodyPr>
          <a:lstStyle/>
          <a:p>
            <a:r>
              <a:rPr lang="en-US" b="1" dirty="0"/>
              <a:t>Two-fold axis</a:t>
            </a:r>
          </a:p>
          <a:p>
            <a:endParaRPr lang="en-US" dirty="0"/>
          </a:p>
          <a:p>
            <a:r>
              <a:rPr lang="en-US" dirty="0"/>
              <a:t>symbol: 2</a:t>
            </a:r>
          </a:p>
        </p:txBody>
      </p:sp>
      <p:sp>
        <p:nvSpPr>
          <p:cNvPr id="8" name="TextBox 7"/>
          <p:cNvSpPr txBox="1"/>
          <p:nvPr/>
        </p:nvSpPr>
        <p:spPr>
          <a:xfrm>
            <a:off x="304800" y="6324600"/>
            <a:ext cx="5777094" cy="369332"/>
          </a:xfrm>
          <a:prstGeom prst="rect">
            <a:avLst/>
          </a:prstGeom>
          <a:noFill/>
        </p:spPr>
        <p:txBody>
          <a:bodyPr wrap="none" rtlCol="0">
            <a:spAutoFit/>
          </a:bodyPr>
          <a:lstStyle/>
          <a:p>
            <a:r>
              <a:rPr lang="en-US" dirty="0"/>
              <a:t>http://www.xtal.iqfr.csic.es/Cristalografia/parte_03-en.html</a:t>
            </a:r>
            <a:endParaRPr lang="en-US" u="sng" dirty="0">
              <a:solidFill>
                <a:srgbClr val="002060"/>
              </a:solidFill>
            </a:endParaRPr>
          </a:p>
        </p:txBody>
      </p:sp>
      <p:pic>
        <p:nvPicPr>
          <p:cNvPr id="4" name="Picture 3"/>
          <p:cNvPicPr>
            <a:picLocks noChangeAspect="1"/>
          </p:cNvPicPr>
          <p:nvPr/>
        </p:nvPicPr>
        <p:blipFill>
          <a:blip r:embed="rId2"/>
          <a:stretch>
            <a:fillRect/>
          </a:stretch>
        </p:blipFill>
        <p:spPr>
          <a:xfrm>
            <a:off x="1066800" y="3963802"/>
            <a:ext cx="3995738" cy="2360798"/>
          </a:xfrm>
          <a:prstGeom prst="rect">
            <a:avLst/>
          </a:prstGeom>
        </p:spPr>
      </p:pic>
      <p:pic>
        <p:nvPicPr>
          <p:cNvPr id="5" name="Picture 4"/>
          <p:cNvPicPr>
            <a:picLocks noChangeAspect="1"/>
          </p:cNvPicPr>
          <p:nvPr/>
        </p:nvPicPr>
        <p:blipFill>
          <a:blip r:embed="rId3"/>
          <a:stretch>
            <a:fillRect/>
          </a:stretch>
        </p:blipFill>
        <p:spPr>
          <a:xfrm>
            <a:off x="1122325" y="1828800"/>
            <a:ext cx="3940214" cy="2144929"/>
          </a:xfrm>
          <a:prstGeom prst="rect">
            <a:avLst/>
          </a:prstGeom>
        </p:spPr>
      </p:pic>
    </p:spTree>
    <p:extLst>
      <p:ext uri="{BB962C8B-B14F-4D97-AF65-F5344CB8AC3E}">
        <p14:creationId xmlns:p14="http://schemas.microsoft.com/office/powerpoint/2010/main" val="16616254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57200" y="1143000"/>
            <a:ext cx="3701078" cy="461665"/>
          </a:xfrm>
          <a:prstGeom prst="rect">
            <a:avLst/>
          </a:prstGeom>
          <a:noFill/>
        </p:spPr>
        <p:txBody>
          <a:bodyPr wrap="none" rtlCol="0">
            <a:spAutoFit/>
          </a:bodyPr>
          <a:lstStyle/>
          <a:p>
            <a:r>
              <a:rPr lang="en-US" sz="2400" b="1" dirty="0"/>
              <a:t>5, 7, 8, 9-fold rotation axes?</a:t>
            </a:r>
          </a:p>
        </p:txBody>
      </p:sp>
      <p:sp>
        <p:nvSpPr>
          <p:cNvPr id="2" name="TextBox 1"/>
          <p:cNvSpPr txBox="1"/>
          <p:nvPr/>
        </p:nvSpPr>
        <p:spPr>
          <a:xfrm>
            <a:off x="457200" y="1676400"/>
            <a:ext cx="7848600" cy="2862322"/>
          </a:xfrm>
          <a:prstGeom prst="rect">
            <a:avLst/>
          </a:prstGeom>
          <a:noFill/>
        </p:spPr>
        <p:txBody>
          <a:bodyPr wrap="square" rtlCol="0">
            <a:spAutoFit/>
          </a:bodyPr>
          <a:lstStyle/>
          <a:p>
            <a:r>
              <a:rPr lang="en-US" sz="2000" dirty="0"/>
              <a:t>A five-fold rotation axis is a perfectly good choice in molecular symmetry (cyclopentadienyl anion in the gas phase), but it is incompatible with translational symmetry in the solid state. It is not possible to pack pentagons to fill all space while retaining exact translational symmetry. </a:t>
            </a:r>
          </a:p>
          <a:p>
            <a:endParaRPr lang="en-US" sz="2000" dirty="0"/>
          </a:p>
          <a:p>
            <a:r>
              <a:rPr lang="en-US" sz="2000" b="1" dirty="0"/>
              <a:t>Try it! </a:t>
            </a:r>
          </a:p>
          <a:p>
            <a:endParaRPr lang="en-US" sz="2000" dirty="0"/>
          </a:p>
          <a:p>
            <a:r>
              <a:rPr lang="en-US" sz="2000" dirty="0"/>
              <a:t>(also true for 7-fold, 8-fold, etc. symmetry)...</a:t>
            </a:r>
          </a:p>
          <a:p>
            <a:endParaRPr lang="en-US" sz="2000" dirty="0"/>
          </a:p>
        </p:txBody>
      </p:sp>
      <p:pic>
        <p:nvPicPr>
          <p:cNvPr id="10" name="Picture 9"/>
          <p:cNvPicPr>
            <a:picLocks noChangeAspect="1"/>
          </p:cNvPicPr>
          <p:nvPr/>
        </p:nvPicPr>
        <p:blipFill>
          <a:blip r:embed="rId2"/>
          <a:stretch>
            <a:fillRect/>
          </a:stretch>
        </p:blipFill>
        <p:spPr>
          <a:xfrm>
            <a:off x="6019800" y="4383495"/>
            <a:ext cx="2701933" cy="2284362"/>
          </a:xfrm>
          <a:prstGeom prst="rect">
            <a:avLst/>
          </a:prstGeom>
        </p:spPr>
      </p:pic>
      <p:sp>
        <p:nvSpPr>
          <p:cNvPr id="11" name="Rectangle 10"/>
          <p:cNvSpPr/>
          <p:nvPr/>
        </p:nvSpPr>
        <p:spPr>
          <a:xfrm>
            <a:off x="464820" y="4419600"/>
            <a:ext cx="4945380" cy="1477328"/>
          </a:xfrm>
          <a:prstGeom prst="rect">
            <a:avLst/>
          </a:prstGeom>
        </p:spPr>
        <p:txBody>
          <a:bodyPr wrap="square">
            <a:spAutoFit/>
          </a:bodyPr>
          <a:lstStyle/>
          <a:p>
            <a:r>
              <a:rPr lang="en-US" dirty="0"/>
              <a:t>Note: There are crystals with five-fold symmetry (</a:t>
            </a:r>
            <a:r>
              <a:rPr lang="en-US" b="1" dirty="0"/>
              <a:t>quasicrystals</a:t>
            </a:r>
            <a:r>
              <a:rPr lang="en-US" dirty="0"/>
              <a:t>, Nobel prize 2011 to Dan </a:t>
            </a:r>
            <a:r>
              <a:rPr lang="en-US" dirty="0" err="1"/>
              <a:t>Shechtman</a:t>
            </a:r>
            <a:r>
              <a:rPr lang="en-US" dirty="0"/>
              <a:t>). They do NOT have exact translational symmetry. Their discovery made it necessary to change the definition of what a crystal is!</a:t>
            </a:r>
          </a:p>
        </p:txBody>
      </p:sp>
      <p:sp>
        <p:nvSpPr>
          <p:cNvPr id="12" name="TextBox 11"/>
          <p:cNvSpPr txBox="1"/>
          <p:nvPr/>
        </p:nvSpPr>
        <p:spPr>
          <a:xfrm>
            <a:off x="457200" y="6021526"/>
            <a:ext cx="5608458" cy="646331"/>
          </a:xfrm>
          <a:prstGeom prst="rect">
            <a:avLst/>
          </a:prstGeom>
          <a:noFill/>
        </p:spPr>
        <p:txBody>
          <a:bodyPr wrap="none" rtlCol="0">
            <a:spAutoFit/>
          </a:bodyPr>
          <a:lstStyle/>
          <a:p>
            <a:r>
              <a:rPr lang="en-US" dirty="0"/>
              <a:t>Dodecahedron shaped Ho–Mg–Zn quasicrystal with 2mm </a:t>
            </a:r>
          </a:p>
          <a:p>
            <a:r>
              <a:rPr lang="en-US" dirty="0"/>
              <a:t>edges (https://en.wikipedia.org/wiki/Crystal)</a:t>
            </a:r>
          </a:p>
        </p:txBody>
      </p:sp>
    </p:spTree>
    <p:extLst>
      <p:ext uri="{BB962C8B-B14F-4D97-AF65-F5344CB8AC3E}">
        <p14:creationId xmlns:p14="http://schemas.microsoft.com/office/powerpoint/2010/main" val="16310884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533400" y="1447800"/>
            <a:ext cx="7924800" cy="1754326"/>
          </a:xfrm>
          <a:prstGeom prst="rect">
            <a:avLst/>
          </a:prstGeom>
          <a:noFill/>
        </p:spPr>
        <p:txBody>
          <a:bodyPr wrap="square" rtlCol="0">
            <a:spAutoFit/>
          </a:bodyPr>
          <a:lstStyle/>
          <a:p>
            <a:r>
              <a:rPr lang="en-US" dirty="0"/>
              <a:t>Symmetry exercise 1: </a:t>
            </a:r>
          </a:p>
          <a:p>
            <a:endParaRPr lang="en-US" dirty="0"/>
          </a:p>
          <a:p>
            <a:r>
              <a:rPr lang="en-US" b="1" dirty="0"/>
              <a:t>Exploring molecular symmetry (point group symmetry)</a:t>
            </a:r>
          </a:p>
          <a:p>
            <a:endParaRPr lang="en-US" dirty="0"/>
          </a:p>
          <a:p>
            <a:r>
              <a:rPr lang="en-US" dirty="0">
                <a:hlinkClick r:id="rId2"/>
              </a:rPr>
              <a:t>http://symmetry.otterbein.edu/gallery/index.html</a:t>
            </a:r>
            <a:endParaRPr lang="en-US" dirty="0"/>
          </a:p>
          <a:p>
            <a:endParaRPr lang="en-US" dirty="0"/>
          </a:p>
        </p:txBody>
      </p:sp>
    </p:spTree>
    <p:extLst>
      <p:ext uri="{BB962C8B-B14F-4D97-AF65-F5344CB8AC3E}">
        <p14:creationId xmlns:p14="http://schemas.microsoft.com/office/powerpoint/2010/main" val="11968079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533400" y="1447800"/>
            <a:ext cx="7924800" cy="923330"/>
          </a:xfrm>
          <a:prstGeom prst="rect">
            <a:avLst/>
          </a:prstGeom>
          <a:noFill/>
        </p:spPr>
        <p:txBody>
          <a:bodyPr wrap="square" rtlCol="0">
            <a:spAutoFit/>
          </a:bodyPr>
          <a:lstStyle/>
          <a:p>
            <a:r>
              <a:rPr lang="en-US" b="1" dirty="0"/>
              <a:t>Combinations of point group and translational symmetry:</a:t>
            </a:r>
            <a:r>
              <a:rPr lang="en-US" dirty="0"/>
              <a:t> </a:t>
            </a:r>
          </a:p>
          <a:p>
            <a:endParaRPr lang="en-US" dirty="0"/>
          </a:p>
          <a:p>
            <a:r>
              <a:rPr lang="en-US" b="1" dirty="0"/>
              <a:t>Glide planes</a:t>
            </a:r>
          </a:p>
        </p:txBody>
      </p:sp>
      <p:pic>
        <p:nvPicPr>
          <p:cNvPr id="28674" name="Picture 2"/>
          <p:cNvPicPr>
            <a:picLocks noChangeAspect="1" noChangeArrowheads="1"/>
          </p:cNvPicPr>
          <p:nvPr/>
        </p:nvPicPr>
        <p:blipFill>
          <a:blip r:embed="rId2" cstate="print"/>
          <a:srcRect/>
          <a:stretch>
            <a:fillRect/>
          </a:stretch>
        </p:blipFill>
        <p:spPr bwMode="auto">
          <a:xfrm>
            <a:off x="381000" y="2638425"/>
            <a:ext cx="4848225" cy="2924175"/>
          </a:xfrm>
          <a:prstGeom prst="rect">
            <a:avLst/>
          </a:prstGeom>
          <a:noFill/>
          <a:ln w="9525">
            <a:noFill/>
            <a:miter lim="800000"/>
            <a:headEnd/>
            <a:tailEnd/>
          </a:ln>
        </p:spPr>
      </p:pic>
      <p:sp>
        <p:nvSpPr>
          <p:cNvPr id="7" name="TextBox 6"/>
          <p:cNvSpPr txBox="1"/>
          <p:nvPr/>
        </p:nvSpPr>
        <p:spPr>
          <a:xfrm>
            <a:off x="5562600" y="3094672"/>
            <a:ext cx="3251403" cy="1477328"/>
          </a:xfrm>
          <a:prstGeom prst="rect">
            <a:avLst/>
          </a:prstGeom>
          <a:noFill/>
        </p:spPr>
        <p:txBody>
          <a:bodyPr wrap="none" rtlCol="0">
            <a:spAutoFit/>
          </a:bodyPr>
          <a:lstStyle/>
          <a:p>
            <a:r>
              <a:rPr lang="en-US" dirty="0"/>
              <a:t>Reflection of molecule across </a:t>
            </a:r>
          </a:p>
          <a:p>
            <a:r>
              <a:rPr lang="en-US" dirty="0"/>
              <a:t>the dashed line (glide plane), </a:t>
            </a:r>
          </a:p>
          <a:p>
            <a:r>
              <a:rPr lang="en-US" dirty="0"/>
              <a:t>then translation by half a </a:t>
            </a:r>
          </a:p>
          <a:p>
            <a:r>
              <a:rPr lang="en-US" dirty="0"/>
              <a:t>unit cell along a direction within </a:t>
            </a:r>
          </a:p>
          <a:p>
            <a:r>
              <a:rPr lang="en-US" dirty="0"/>
              <a:t>the glide plane</a:t>
            </a:r>
          </a:p>
        </p:txBody>
      </p:sp>
      <p:sp>
        <p:nvSpPr>
          <p:cNvPr id="8" name="TextBox 7"/>
          <p:cNvSpPr txBox="1"/>
          <p:nvPr/>
        </p:nvSpPr>
        <p:spPr>
          <a:xfrm>
            <a:off x="457200" y="6096000"/>
            <a:ext cx="4951164" cy="369332"/>
          </a:xfrm>
          <a:prstGeom prst="rect">
            <a:avLst/>
          </a:prstGeom>
          <a:noFill/>
        </p:spPr>
        <p:txBody>
          <a:bodyPr wrap="none" rtlCol="0">
            <a:spAutoFit/>
          </a:bodyPr>
          <a:lstStyle/>
          <a:p>
            <a:r>
              <a:rPr lang="en-US" dirty="0"/>
              <a:t>http://pd.chem.ucl.ac.uk/pdnn/symm1/glide1.htm</a:t>
            </a:r>
          </a:p>
        </p:txBody>
      </p:sp>
    </p:spTree>
    <p:extLst>
      <p:ext uri="{BB962C8B-B14F-4D97-AF65-F5344CB8AC3E}">
        <p14:creationId xmlns:p14="http://schemas.microsoft.com/office/powerpoint/2010/main" val="7820779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533400" y="1447800"/>
            <a:ext cx="7924800" cy="923330"/>
          </a:xfrm>
          <a:prstGeom prst="rect">
            <a:avLst/>
          </a:prstGeom>
          <a:noFill/>
        </p:spPr>
        <p:txBody>
          <a:bodyPr wrap="square" rtlCol="0">
            <a:spAutoFit/>
          </a:bodyPr>
          <a:lstStyle/>
          <a:p>
            <a:r>
              <a:rPr lang="en-US" b="1" dirty="0"/>
              <a:t>Example of Symmetry:</a:t>
            </a:r>
            <a:r>
              <a:rPr lang="en-US" dirty="0"/>
              <a:t> </a:t>
            </a:r>
          </a:p>
          <a:p>
            <a:endParaRPr lang="en-US" dirty="0"/>
          </a:p>
          <a:p>
            <a:r>
              <a:rPr lang="en-US" b="1" dirty="0"/>
              <a:t>Screw axes</a:t>
            </a:r>
          </a:p>
        </p:txBody>
      </p:sp>
      <p:sp>
        <p:nvSpPr>
          <p:cNvPr id="7" name="TextBox 6"/>
          <p:cNvSpPr txBox="1"/>
          <p:nvPr/>
        </p:nvSpPr>
        <p:spPr>
          <a:xfrm>
            <a:off x="5274346" y="2590800"/>
            <a:ext cx="3673891" cy="369332"/>
          </a:xfrm>
          <a:prstGeom prst="rect">
            <a:avLst/>
          </a:prstGeom>
          <a:noFill/>
        </p:spPr>
        <p:txBody>
          <a:bodyPr wrap="none" rtlCol="0">
            <a:spAutoFit/>
          </a:bodyPr>
          <a:lstStyle/>
          <a:p>
            <a:r>
              <a:rPr lang="en-US" dirty="0"/>
              <a:t>Translation by 1/2 t per 180</a:t>
            </a:r>
            <a:r>
              <a:rPr lang="en-US" dirty="0">
                <a:sym typeface="Symbol" panose="05050102010706020507" pitchFamily="18" charset="2"/>
              </a:rPr>
              <a:t> rotation</a:t>
            </a:r>
            <a:endParaRPr lang="en-US" dirty="0"/>
          </a:p>
        </p:txBody>
      </p:sp>
      <p:sp>
        <p:nvSpPr>
          <p:cNvPr id="8" name="TextBox 7"/>
          <p:cNvSpPr txBox="1"/>
          <p:nvPr/>
        </p:nvSpPr>
        <p:spPr>
          <a:xfrm>
            <a:off x="457200" y="6096000"/>
            <a:ext cx="6083332" cy="276999"/>
          </a:xfrm>
          <a:prstGeom prst="rect">
            <a:avLst/>
          </a:prstGeom>
          <a:noFill/>
        </p:spPr>
        <p:txBody>
          <a:bodyPr wrap="none" rtlCol="0">
            <a:spAutoFit/>
          </a:bodyPr>
          <a:lstStyle/>
          <a:p>
            <a:r>
              <a:rPr lang="en-US" sz="1200" dirty="0"/>
              <a:t>From: LMB Crystallography Course, 2013, Crystals, Symmetry and Space Groups, Andrew Leslie</a:t>
            </a:r>
          </a:p>
        </p:txBody>
      </p:sp>
      <p:pic>
        <p:nvPicPr>
          <p:cNvPr id="2" name="Picture 1"/>
          <p:cNvPicPr>
            <a:picLocks noChangeAspect="1"/>
          </p:cNvPicPr>
          <p:nvPr/>
        </p:nvPicPr>
        <p:blipFill>
          <a:blip r:embed="rId2"/>
          <a:stretch>
            <a:fillRect/>
          </a:stretch>
        </p:blipFill>
        <p:spPr>
          <a:xfrm>
            <a:off x="304800" y="2514600"/>
            <a:ext cx="4969546" cy="2938462"/>
          </a:xfrm>
          <a:prstGeom prst="rect">
            <a:avLst/>
          </a:prstGeom>
        </p:spPr>
      </p:pic>
      <p:sp>
        <p:nvSpPr>
          <p:cNvPr id="9" name="TextBox 8"/>
          <p:cNvSpPr txBox="1"/>
          <p:nvPr/>
        </p:nvSpPr>
        <p:spPr>
          <a:xfrm>
            <a:off x="5283639" y="4343400"/>
            <a:ext cx="3673891" cy="369332"/>
          </a:xfrm>
          <a:prstGeom prst="rect">
            <a:avLst/>
          </a:prstGeom>
          <a:noFill/>
        </p:spPr>
        <p:txBody>
          <a:bodyPr wrap="none" rtlCol="0">
            <a:spAutoFit/>
          </a:bodyPr>
          <a:lstStyle/>
          <a:p>
            <a:r>
              <a:rPr lang="en-US" dirty="0"/>
              <a:t>Translation by 1/4 t per 90</a:t>
            </a:r>
            <a:r>
              <a:rPr lang="en-US" dirty="0">
                <a:sym typeface="Symbol" panose="05050102010706020507" pitchFamily="18" charset="2"/>
              </a:rPr>
              <a:t> rotation</a:t>
            </a:r>
            <a:endParaRPr lang="en-US" dirty="0"/>
          </a:p>
        </p:txBody>
      </p:sp>
    </p:spTree>
    <p:extLst>
      <p:ext uri="{BB962C8B-B14F-4D97-AF65-F5344CB8AC3E}">
        <p14:creationId xmlns:p14="http://schemas.microsoft.com/office/powerpoint/2010/main" val="16641751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381000" y="1042600"/>
            <a:ext cx="7924800" cy="369332"/>
          </a:xfrm>
          <a:prstGeom prst="rect">
            <a:avLst/>
          </a:prstGeom>
          <a:noFill/>
        </p:spPr>
        <p:txBody>
          <a:bodyPr wrap="square" rtlCol="0">
            <a:spAutoFit/>
          </a:bodyPr>
          <a:lstStyle/>
          <a:p>
            <a:r>
              <a:rPr lang="en-US" b="1" dirty="0"/>
              <a:t>Symmetry Symbols used in Crystallography:</a:t>
            </a:r>
            <a:r>
              <a:rPr lang="en-US" dirty="0"/>
              <a:t>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524000"/>
            <a:ext cx="4364749" cy="5059141"/>
          </a:xfrm>
          <a:prstGeom prst="rect">
            <a:avLst/>
          </a:prstGeom>
        </p:spPr>
      </p:pic>
      <p:sp>
        <p:nvSpPr>
          <p:cNvPr id="7" name="TextBox 6"/>
          <p:cNvSpPr txBox="1"/>
          <p:nvPr/>
        </p:nvSpPr>
        <p:spPr>
          <a:xfrm>
            <a:off x="130282" y="6519446"/>
            <a:ext cx="8183138" cy="338554"/>
          </a:xfrm>
          <a:prstGeom prst="rect">
            <a:avLst/>
          </a:prstGeom>
          <a:noFill/>
        </p:spPr>
        <p:txBody>
          <a:bodyPr wrap="none" rtlCol="0">
            <a:spAutoFit/>
          </a:bodyPr>
          <a:lstStyle/>
          <a:p>
            <a:r>
              <a:rPr lang="en-US" sz="1600" dirty="0"/>
              <a:t>From: Werner Massa, Crystal Structure Determination, Springer Science &amp; Business Media, 2013</a:t>
            </a:r>
          </a:p>
        </p:txBody>
      </p:sp>
    </p:spTree>
    <p:extLst>
      <p:ext uri="{BB962C8B-B14F-4D97-AF65-F5344CB8AC3E}">
        <p14:creationId xmlns:p14="http://schemas.microsoft.com/office/powerpoint/2010/main" val="14441084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2115040" y="3048000"/>
            <a:ext cx="4558812" cy="954107"/>
          </a:xfrm>
          <a:prstGeom prst="rect">
            <a:avLst/>
          </a:prstGeom>
          <a:noFill/>
        </p:spPr>
        <p:txBody>
          <a:bodyPr wrap="none" rtlCol="0">
            <a:spAutoFit/>
          </a:bodyPr>
          <a:lstStyle/>
          <a:p>
            <a:r>
              <a:rPr lang="en-US" sz="2800" b="1" dirty="0"/>
              <a:t>Point Groups &amp; Space Groups</a:t>
            </a:r>
          </a:p>
          <a:p>
            <a:pPr algn="ctr"/>
            <a:endParaRPr lang="en-US" sz="2800" b="1" dirty="0"/>
          </a:p>
        </p:txBody>
      </p:sp>
    </p:spTree>
    <p:extLst>
      <p:ext uri="{BB962C8B-B14F-4D97-AF65-F5344CB8AC3E}">
        <p14:creationId xmlns:p14="http://schemas.microsoft.com/office/powerpoint/2010/main" val="10757005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609600" y="1287482"/>
            <a:ext cx="1463862" cy="400110"/>
          </a:xfrm>
          <a:prstGeom prst="rect">
            <a:avLst/>
          </a:prstGeom>
          <a:noFill/>
        </p:spPr>
        <p:txBody>
          <a:bodyPr wrap="none" rtlCol="0">
            <a:spAutoFit/>
          </a:bodyPr>
          <a:lstStyle/>
          <a:p>
            <a:r>
              <a:rPr lang="en-US" sz="2000" b="1" dirty="0"/>
              <a:t>Point Group</a:t>
            </a:r>
            <a:endParaRPr lang="en-US" sz="2000" dirty="0"/>
          </a:p>
        </p:txBody>
      </p:sp>
      <p:sp>
        <p:nvSpPr>
          <p:cNvPr id="4" name="TextBox 3"/>
          <p:cNvSpPr txBox="1"/>
          <p:nvPr/>
        </p:nvSpPr>
        <p:spPr>
          <a:xfrm>
            <a:off x="685801" y="1973282"/>
            <a:ext cx="7924800" cy="3416320"/>
          </a:xfrm>
          <a:prstGeom prst="rect">
            <a:avLst/>
          </a:prstGeom>
          <a:noFill/>
        </p:spPr>
        <p:txBody>
          <a:bodyPr wrap="square" rtlCol="0">
            <a:spAutoFit/>
          </a:bodyPr>
          <a:lstStyle/>
          <a:p>
            <a:r>
              <a:rPr lang="en-US" dirty="0"/>
              <a:t>A </a:t>
            </a:r>
            <a:r>
              <a:rPr lang="en-US" b="1" dirty="0"/>
              <a:t>point group </a:t>
            </a:r>
            <a:r>
              <a:rPr lang="en-US" dirty="0"/>
              <a:t>is a collection of symmetry elements that operate on a molecule or crystal to leave a point in the system invariant. </a:t>
            </a:r>
          </a:p>
          <a:p>
            <a:endParaRPr lang="en-US" dirty="0"/>
          </a:p>
          <a:p>
            <a:r>
              <a:rPr lang="en-US" dirty="0"/>
              <a:t>For individual molecules, symmetry elements can be combined in a nearly infinite number of combinations (seven-fold rotation axis with perpendicular and parallel mirror planes, </a:t>
            </a:r>
            <a:r>
              <a:rPr lang="en-US" dirty="0" err="1"/>
              <a:t>etc</a:t>
            </a:r>
            <a:r>
              <a:rPr lang="en-US" dirty="0"/>
              <a:t>) </a:t>
            </a:r>
          </a:p>
          <a:p>
            <a:endParaRPr lang="en-US" dirty="0"/>
          </a:p>
          <a:p>
            <a:r>
              <a:rPr lang="en-US" dirty="0"/>
              <a:t>For crystals, the necessity to combine point group symmetry with translational symmetry reduces the number of possible point groups to </a:t>
            </a:r>
            <a:r>
              <a:rPr lang="en-US" b="1" dirty="0"/>
              <a:t>32 unique combinations</a:t>
            </a:r>
            <a:r>
              <a:rPr lang="en-US" dirty="0"/>
              <a:t>.</a:t>
            </a:r>
          </a:p>
          <a:p>
            <a:endParaRPr lang="en-US" dirty="0"/>
          </a:p>
          <a:p>
            <a:r>
              <a:rPr lang="en-US" dirty="0"/>
              <a:t>The </a:t>
            </a:r>
            <a:r>
              <a:rPr lang="en-US" b="1" dirty="0"/>
              <a:t>32 crystallographic point groups </a:t>
            </a:r>
            <a:r>
              <a:rPr lang="en-US" dirty="0"/>
              <a:t>are referred to as the </a:t>
            </a:r>
            <a:r>
              <a:rPr lang="en-US" b="1" dirty="0"/>
              <a:t>32 crystal classes</a:t>
            </a:r>
            <a:r>
              <a:rPr lang="en-US" dirty="0"/>
              <a:t>. </a:t>
            </a:r>
          </a:p>
        </p:txBody>
      </p:sp>
    </p:spTree>
    <p:extLst>
      <p:ext uri="{BB962C8B-B14F-4D97-AF65-F5344CB8AC3E}">
        <p14:creationId xmlns:p14="http://schemas.microsoft.com/office/powerpoint/2010/main" val="7820779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609600" y="1123890"/>
            <a:ext cx="1531253" cy="400110"/>
          </a:xfrm>
          <a:prstGeom prst="rect">
            <a:avLst/>
          </a:prstGeom>
          <a:noFill/>
        </p:spPr>
        <p:txBody>
          <a:bodyPr wrap="none" rtlCol="0">
            <a:spAutoFit/>
          </a:bodyPr>
          <a:lstStyle/>
          <a:p>
            <a:r>
              <a:rPr lang="en-US" sz="2000" b="1" dirty="0"/>
              <a:t>Space Group</a:t>
            </a:r>
            <a:endParaRPr lang="en-US" sz="2000" dirty="0"/>
          </a:p>
        </p:txBody>
      </p:sp>
      <p:sp>
        <p:nvSpPr>
          <p:cNvPr id="4" name="TextBox 3"/>
          <p:cNvSpPr txBox="1"/>
          <p:nvPr/>
        </p:nvSpPr>
        <p:spPr>
          <a:xfrm>
            <a:off x="685801" y="1676400"/>
            <a:ext cx="7924800" cy="4801314"/>
          </a:xfrm>
          <a:prstGeom prst="rect">
            <a:avLst/>
          </a:prstGeom>
          <a:noFill/>
        </p:spPr>
        <p:txBody>
          <a:bodyPr wrap="square" rtlCol="0">
            <a:spAutoFit/>
          </a:bodyPr>
          <a:lstStyle/>
          <a:p>
            <a:r>
              <a:rPr lang="en-US" dirty="0"/>
              <a:t>A </a:t>
            </a:r>
            <a:r>
              <a:rPr lang="en-US" b="1" dirty="0"/>
              <a:t>space group </a:t>
            </a:r>
            <a:r>
              <a:rPr lang="en-US" dirty="0"/>
              <a:t>is the symmetry group of a configuration in space, usually in three dimensions. </a:t>
            </a:r>
          </a:p>
          <a:p>
            <a:endParaRPr lang="en-US" dirty="0"/>
          </a:p>
          <a:p>
            <a:r>
              <a:rPr lang="en-US" dirty="0"/>
              <a:t>In three dimensions, there are 219 distinct types, or </a:t>
            </a:r>
            <a:r>
              <a:rPr lang="en-US" b="1" dirty="0"/>
              <a:t>230</a:t>
            </a:r>
            <a:r>
              <a:rPr lang="en-US" dirty="0"/>
              <a:t> if chiral copies are considered distinct. </a:t>
            </a:r>
          </a:p>
          <a:p>
            <a:endParaRPr lang="en-US" dirty="0"/>
          </a:p>
          <a:p>
            <a:r>
              <a:rPr lang="en-US" dirty="0"/>
              <a:t>The </a:t>
            </a:r>
            <a:r>
              <a:rPr lang="en-US" b="1" dirty="0"/>
              <a:t>230 space groups</a:t>
            </a:r>
            <a:r>
              <a:rPr lang="en-US" dirty="0"/>
              <a:t> are created by combination of the </a:t>
            </a:r>
            <a:r>
              <a:rPr lang="en-US" b="1" dirty="0"/>
              <a:t>32 crystallographic point groups</a:t>
            </a:r>
            <a:r>
              <a:rPr lang="en-US" dirty="0"/>
              <a:t> with the </a:t>
            </a:r>
            <a:r>
              <a:rPr lang="en-US" b="1" dirty="0"/>
              <a:t>14 </a:t>
            </a:r>
            <a:r>
              <a:rPr lang="en-US" b="1" dirty="0" err="1"/>
              <a:t>Bravais</a:t>
            </a:r>
            <a:r>
              <a:rPr lang="en-US" b="1" dirty="0"/>
              <a:t> lattices </a:t>
            </a:r>
            <a:r>
              <a:rPr lang="en-US" dirty="0"/>
              <a:t>(each of the latter belonging to one of the </a:t>
            </a:r>
            <a:r>
              <a:rPr lang="en-US" b="1" dirty="0"/>
              <a:t>7 crystal </a:t>
            </a:r>
            <a:r>
              <a:rPr lang="en-US" dirty="0"/>
              <a:t>or</a:t>
            </a:r>
            <a:r>
              <a:rPr lang="en-US" b="1" dirty="0"/>
              <a:t> lattice systems</a:t>
            </a:r>
            <a:r>
              <a:rPr lang="en-US" dirty="0"/>
              <a:t>).</a:t>
            </a:r>
          </a:p>
          <a:p>
            <a:endParaRPr lang="en-US" dirty="0"/>
          </a:p>
          <a:p>
            <a:r>
              <a:rPr lang="en-US" dirty="0"/>
              <a:t>Merging of chiral copies of the 32 point groups creates the </a:t>
            </a:r>
            <a:r>
              <a:rPr lang="en-US" b="1" dirty="0"/>
              <a:t>11 unique Laue Groups</a:t>
            </a:r>
            <a:r>
              <a:rPr lang="en-US" dirty="0"/>
              <a:t> of crystallography.</a:t>
            </a:r>
          </a:p>
          <a:p>
            <a:endParaRPr lang="en-US" dirty="0"/>
          </a:p>
          <a:p>
            <a:r>
              <a:rPr lang="en-US" dirty="0"/>
              <a:t>The 32 point groups are the same as used in group theory and spectroscopy (C3v, Td, </a:t>
            </a:r>
            <a:r>
              <a:rPr lang="en-US" dirty="0" err="1"/>
              <a:t>etc</a:t>
            </a:r>
            <a:r>
              <a:rPr lang="en-US" dirty="0"/>
              <a:t>), but a different naming convention is used for easier combination with translational symmetry in crystals. Spectroscopy uses the </a:t>
            </a:r>
            <a:r>
              <a:rPr lang="en-US" dirty="0" err="1"/>
              <a:t>Schönflies</a:t>
            </a:r>
            <a:r>
              <a:rPr lang="en-US" dirty="0"/>
              <a:t> notation, crystallography the Hermann-</a:t>
            </a:r>
            <a:r>
              <a:rPr lang="en-US" dirty="0" err="1"/>
              <a:t>Maugin</a:t>
            </a:r>
            <a:r>
              <a:rPr lang="en-US" dirty="0"/>
              <a:t> notation.</a:t>
            </a:r>
          </a:p>
        </p:txBody>
      </p:sp>
    </p:spTree>
    <p:extLst>
      <p:ext uri="{BB962C8B-B14F-4D97-AF65-F5344CB8AC3E}">
        <p14:creationId xmlns:p14="http://schemas.microsoft.com/office/powerpoint/2010/main" val="13990082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4" name="TextBox 3"/>
          <p:cNvSpPr txBox="1"/>
          <p:nvPr/>
        </p:nvSpPr>
        <p:spPr>
          <a:xfrm>
            <a:off x="685801" y="1143000"/>
            <a:ext cx="7924800" cy="5632311"/>
          </a:xfrm>
          <a:prstGeom prst="rect">
            <a:avLst/>
          </a:prstGeom>
          <a:noFill/>
        </p:spPr>
        <p:txBody>
          <a:bodyPr wrap="square" rtlCol="0">
            <a:spAutoFit/>
          </a:bodyPr>
          <a:lstStyle/>
          <a:p>
            <a:r>
              <a:rPr lang="en-US" dirty="0"/>
              <a:t>To obtain the </a:t>
            </a:r>
            <a:r>
              <a:rPr lang="en-US" b="1" dirty="0"/>
              <a:t>point group</a:t>
            </a:r>
            <a:r>
              <a:rPr lang="en-US" dirty="0"/>
              <a:t> associated with a crystallographic </a:t>
            </a:r>
            <a:r>
              <a:rPr lang="en-US" b="1" dirty="0"/>
              <a:t>space group</a:t>
            </a:r>
            <a:r>
              <a:rPr lang="en-US" dirty="0"/>
              <a:t>, all glide planes and screw axes are converted into their respective mirror planes and axes. </a:t>
            </a:r>
          </a:p>
          <a:p>
            <a:endParaRPr lang="en-US" dirty="0"/>
          </a:p>
          <a:p>
            <a:r>
              <a:rPr lang="en-US" dirty="0"/>
              <a:t>Example: The point group of 	</a:t>
            </a:r>
            <a:r>
              <a:rPr lang="en-US" i="1" dirty="0"/>
              <a:t>P</a:t>
            </a:r>
            <a:r>
              <a:rPr lang="en-US" dirty="0"/>
              <a:t>2</a:t>
            </a:r>
            <a:r>
              <a:rPr lang="en-US" baseline="-25000" dirty="0"/>
              <a:t>1</a:t>
            </a:r>
            <a:r>
              <a:rPr lang="en-US" dirty="0"/>
              <a:t> is 2</a:t>
            </a:r>
          </a:p>
          <a:p>
            <a:r>
              <a:rPr lang="en-US" dirty="0"/>
              <a:t>			</a:t>
            </a:r>
            <a:r>
              <a:rPr lang="en-US" i="1" dirty="0"/>
              <a:t>P</a:t>
            </a:r>
            <a:r>
              <a:rPr lang="en-US" dirty="0"/>
              <a:t>2</a:t>
            </a:r>
            <a:r>
              <a:rPr lang="en-US" baseline="-25000" dirty="0"/>
              <a:t>1</a:t>
            </a:r>
            <a:r>
              <a:rPr lang="en-US" dirty="0"/>
              <a:t>/c is 2/m</a:t>
            </a:r>
          </a:p>
          <a:p>
            <a:r>
              <a:rPr lang="en-US" dirty="0"/>
              <a:t>			</a:t>
            </a:r>
            <a:r>
              <a:rPr lang="en-US" i="1" dirty="0" err="1"/>
              <a:t>P</a:t>
            </a:r>
            <a:r>
              <a:rPr lang="en-US" dirty="0" err="1"/>
              <a:t>bca</a:t>
            </a:r>
            <a:r>
              <a:rPr lang="en-US" dirty="0"/>
              <a:t> is mmm</a:t>
            </a:r>
          </a:p>
          <a:p>
            <a:r>
              <a:rPr lang="en-US" dirty="0"/>
              <a:t>			</a:t>
            </a:r>
            <a:r>
              <a:rPr lang="en-US" i="1" dirty="0"/>
              <a:t>P</a:t>
            </a:r>
            <a:r>
              <a:rPr lang="en-US" dirty="0"/>
              <a:t>ca2</a:t>
            </a:r>
            <a:r>
              <a:rPr lang="en-US" baseline="-25000" dirty="0"/>
              <a:t>1</a:t>
            </a:r>
            <a:r>
              <a:rPr lang="en-US" i="1" dirty="0"/>
              <a:t> is mm2</a:t>
            </a:r>
          </a:p>
          <a:p>
            <a:r>
              <a:rPr lang="en-US" i="1" dirty="0"/>
              <a:t>			P</a:t>
            </a:r>
            <a:r>
              <a:rPr lang="en-US" dirty="0"/>
              <a:t>6</a:t>
            </a:r>
            <a:r>
              <a:rPr lang="en-US" baseline="-25000" dirty="0"/>
              <a:t>3</a:t>
            </a:r>
            <a:r>
              <a:rPr lang="en-US" dirty="0"/>
              <a:t> is 6</a:t>
            </a:r>
          </a:p>
          <a:p>
            <a:r>
              <a:rPr lang="en-US" dirty="0"/>
              <a:t>			</a:t>
            </a:r>
            <a:r>
              <a:rPr lang="en-US" i="1" dirty="0"/>
              <a:t>P</a:t>
            </a:r>
            <a:r>
              <a:rPr lang="en-US" dirty="0"/>
              <a:t>6</a:t>
            </a:r>
            <a:r>
              <a:rPr lang="en-US" baseline="-25000" dirty="0"/>
              <a:t>3</a:t>
            </a:r>
            <a:r>
              <a:rPr lang="en-US" dirty="0"/>
              <a:t>/mmc is 6/mmm</a:t>
            </a:r>
          </a:p>
          <a:p>
            <a:endParaRPr lang="en-US" dirty="0"/>
          </a:p>
          <a:p>
            <a:r>
              <a:rPr lang="en-US" dirty="0"/>
              <a:t>The </a:t>
            </a:r>
            <a:r>
              <a:rPr lang="en-US" b="1" dirty="0"/>
              <a:t>Laue group </a:t>
            </a:r>
            <a:r>
              <a:rPr lang="en-US" dirty="0"/>
              <a:t>of a space group is the </a:t>
            </a:r>
            <a:r>
              <a:rPr lang="en-US" b="1" dirty="0"/>
              <a:t>highest symmetry space group </a:t>
            </a:r>
            <a:r>
              <a:rPr lang="en-US" dirty="0"/>
              <a:t>of the crystal system the space group belongs to (note: there are separate Laue groups for high and low symmetry tetragonal, trigonal, hexagonal and cubic). </a:t>
            </a:r>
          </a:p>
          <a:p>
            <a:endParaRPr lang="en-US" dirty="0"/>
          </a:p>
          <a:p>
            <a:r>
              <a:rPr lang="en-US" dirty="0"/>
              <a:t>Example:	The Laue group of 	</a:t>
            </a:r>
            <a:r>
              <a:rPr lang="en-US" i="1" dirty="0"/>
              <a:t>P</a:t>
            </a:r>
            <a:r>
              <a:rPr lang="en-US" dirty="0"/>
              <a:t>2</a:t>
            </a:r>
            <a:r>
              <a:rPr lang="en-US" baseline="-25000" dirty="0"/>
              <a:t>1</a:t>
            </a:r>
            <a:r>
              <a:rPr lang="en-US" dirty="0"/>
              <a:t> is 2/m</a:t>
            </a:r>
          </a:p>
          <a:p>
            <a:r>
              <a:rPr lang="en-US" i="1" dirty="0"/>
              <a:t>			P</a:t>
            </a:r>
            <a:r>
              <a:rPr lang="en-US" dirty="0"/>
              <a:t>2</a:t>
            </a:r>
            <a:r>
              <a:rPr lang="en-US" baseline="-25000" dirty="0"/>
              <a:t>1</a:t>
            </a:r>
            <a:r>
              <a:rPr lang="en-US" dirty="0"/>
              <a:t>/c is 2/m</a:t>
            </a:r>
          </a:p>
          <a:p>
            <a:r>
              <a:rPr lang="en-US" dirty="0"/>
              <a:t>			</a:t>
            </a:r>
            <a:r>
              <a:rPr lang="en-US" i="1" dirty="0" err="1"/>
              <a:t>P</a:t>
            </a:r>
            <a:r>
              <a:rPr lang="en-US" dirty="0" err="1"/>
              <a:t>bca</a:t>
            </a:r>
            <a:r>
              <a:rPr lang="en-US" dirty="0"/>
              <a:t> is mmm</a:t>
            </a:r>
          </a:p>
          <a:p>
            <a:r>
              <a:rPr lang="en-US" dirty="0"/>
              <a:t>			</a:t>
            </a:r>
            <a:r>
              <a:rPr lang="en-US" i="1" dirty="0"/>
              <a:t>P</a:t>
            </a:r>
            <a:r>
              <a:rPr lang="en-US" dirty="0"/>
              <a:t>ca2</a:t>
            </a:r>
            <a:r>
              <a:rPr lang="en-US" baseline="-25000" dirty="0"/>
              <a:t>1</a:t>
            </a:r>
            <a:r>
              <a:rPr lang="en-US" i="1" dirty="0"/>
              <a:t> is mmm</a:t>
            </a:r>
          </a:p>
          <a:p>
            <a:r>
              <a:rPr lang="en-US" i="1" dirty="0"/>
              <a:t>			P</a:t>
            </a:r>
            <a:r>
              <a:rPr lang="en-US" dirty="0"/>
              <a:t>6</a:t>
            </a:r>
            <a:r>
              <a:rPr lang="en-US" baseline="-25000" dirty="0"/>
              <a:t>3</a:t>
            </a:r>
            <a:r>
              <a:rPr lang="en-US" dirty="0"/>
              <a:t> is 6/m	     (low symmetry hexagonal)</a:t>
            </a:r>
            <a:endParaRPr lang="en-US" i="1" dirty="0"/>
          </a:p>
          <a:p>
            <a:r>
              <a:rPr lang="en-US" dirty="0"/>
              <a:t>			</a:t>
            </a:r>
            <a:r>
              <a:rPr lang="en-US" i="1" dirty="0"/>
              <a:t>P</a:t>
            </a:r>
            <a:r>
              <a:rPr lang="en-US" dirty="0"/>
              <a:t>6</a:t>
            </a:r>
            <a:r>
              <a:rPr lang="en-US" baseline="-25000" dirty="0"/>
              <a:t>3</a:t>
            </a:r>
            <a:r>
              <a:rPr lang="en-US" dirty="0"/>
              <a:t>/mmc is 6/mmm     (high symmetry hexagonal)</a:t>
            </a:r>
          </a:p>
        </p:txBody>
      </p:sp>
    </p:spTree>
    <p:extLst>
      <p:ext uri="{BB962C8B-B14F-4D97-AF65-F5344CB8AC3E}">
        <p14:creationId xmlns:p14="http://schemas.microsoft.com/office/powerpoint/2010/main" val="4169530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762000" y="1524000"/>
            <a:ext cx="8153400" cy="4801314"/>
          </a:xfrm>
          <a:prstGeom prst="rect">
            <a:avLst/>
          </a:prstGeom>
          <a:noFill/>
        </p:spPr>
        <p:txBody>
          <a:bodyPr wrap="square" rtlCol="0">
            <a:spAutoFit/>
          </a:bodyPr>
          <a:lstStyle/>
          <a:p>
            <a:r>
              <a:rPr lang="en-US" b="1" dirty="0"/>
              <a:t>Suggested Text Books and Additional Literature:</a:t>
            </a:r>
          </a:p>
          <a:p>
            <a:endParaRPr lang="en-US" b="1" dirty="0"/>
          </a:p>
          <a:p>
            <a:endParaRPr lang="en-US" b="1" dirty="0"/>
          </a:p>
          <a:p>
            <a:r>
              <a:rPr lang="en-US" b="1" dirty="0"/>
              <a:t>Crystal Structure Analysis, Principle and Practice </a:t>
            </a:r>
            <a:r>
              <a:rPr lang="en-US" dirty="0"/>
              <a:t>(International Union of Crystallography Monographs on Crystallography 13), Blake, Clegg, Cole, Evans, Main, Parsons, Watkin, Editor William Clegg</a:t>
            </a:r>
          </a:p>
          <a:p>
            <a:endParaRPr lang="en-US" dirty="0"/>
          </a:p>
          <a:p>
            <a:r>
              <a:rPr lang="en-US" b="1" dirty="0"/>
              <a:t>Crystal Structure Refinement: A Crystallographer's Guide to SHELXL </a:t>
            </a:r>
            <a:r>
              <a:rPr lang="en-US" dirty="0"/>
              <a:t>(International Union of Crystallography Monographs on Crystallography) Peter Müller, Regine </a:t>
            </a:r>
            <a:r>
              <a:rPr lang="en-US" dirty="0" err="1"/>
              <a:t>Herbst-Irmer</a:t>
            </a:r>
            <a:r>
              <a:rPr lang="en-US" dirty="0"/>
              <a:t>, Anthony L. </a:t>
            </a:r>
            <a:r>
              <a:rPr lang="en-US" dirty="0" err="1"/>
              <a:t>Spek</a:t>
            </a:r>
            <a:r>
              <a:rPr lang="en-US" dirty="0"/>
              <a:t>, Thomas Schneider, and Michael </a:t>
            </a:r>
            <a:r>
              <a:rPr lang="en-US" dirty="0" err="1"/>
              <a:t>Sawaya</a:t>
            </a:r>
            <a:endParaRPr lang="en-US" dirty="0"/>
          </a:p>
          <a:p>
            <a:endParaRPr lang="en-US" dirty="0"/>
          </a:p>
          <a:p>
            <a:endParaRPr lang="en-US" dirty="0"/>
          </a:p>
          <a:p>
            <a:r>
              <a:rPr lang="en-US" dirty="0"/>
              <a:t>A refresher of the basics:</a:t>
            </a:r>
          </a:p>
          <a:p>
            <a:endParaRPr lang="en-US" dirty="0"/>
          </a:p>
          <a:p>
            <a:r>
              <a:rPr lang="en-US" dirty="0"/>
              <a:t>W. Clegg, </a:t>
            </a:r>
            <a:r>
              <a:rPr lang="en-US" b="1" dirty="0"/>
              <a:t>Crystal Structure Determination</a:t>
            </a:r>
            <a:r>
              <a:rPr lang="en-US" dirty="0"/>
              <a:t>, Oxford Chemistry Primers No 60, Oxford University Press, 1998. ISBN: 0198559011. (96 pages)</a:t>
            </a:r>
          </a:p>
          <a:p>
            <a:endParaRPr lang="en-US" dirty="0"/>
          </a:p>
        </p:txBody>
      </p:sp>
    </p:spTree>
    <p:extLst>
      <p:ext uri="{BB962C8B-B14F-4D97-AF65-F5344CB8AC3E}">
        <p14:creationId xmlns:p14="http://schemas.microsoft.com/office/powerpoint/2010/main" val="37236594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609600" y="1197114"/>
            <a:ext cx="6479531" cy="707886"/>
          </a:xfrm>
          <a:prstGeom prst="rect">
            <a:avLst/>
          </a:prstGeom>
          <a:noFill/>
        </p:spPr>
        <p:txBody>
          <a:bodyPr wrap="none" rtlCol="0">
            <a:spAutoFit/>
          </a:bodyPr>
          <a:lstStyle/>
          <a:p>
            <a:r>
              <a:rPr lang="en-US" sz="2000" b="1" dirty="0"/>
              <a:t>Laue Class, Hermann-</a:t>
            </a:r>
            <a:r>
              <a:rPr lang="en-US" sz="2000" b="1" dirty="0" err="1"/>
              <a:t>Maugin</a:t>
            </a:r>
            <a:r>
              <a:rPr lang="en-US" sz="2000" b="1" dirty="0"/>
              <a:t> and </a:t>
            </a:r>
            <a:r>
              <a:rPr lang="en-US" sz="2000" b="1" dirty="0" err="1"/>
              <a:t>Schoenflies</a:t>
            </a:r>
            <a:r>
              <a:rPr lang="en-US" sz="2000" b="1" dirty="0"/>
              <a:t> point groups</a:t>
            </a:r>
            <a:endParaRPr lang="en-US" sz="2000" dirty="0"/>
          </a:p>
          <a:p>
            <a:endParaRPr lang="en-US" sz="20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209800"/>
            <a:ext cx="8153400" cy="3432055"/>
          </a:xfrm>
          <a:prstGeom prst="rect">
            <a:avLst/>
          </a:prstGeom>
        </p:spPr>
      </p:pic>
    </p:spTree>
    <p:extLst>
      <p:ext uri="{BB962C8B-B14F-4D97-AF65-F5344CB8AC3E}">
        <p14:creationId xmlns:p14="http://schemas.microsoft.com/office/powerpoint/2010/main" val="1629281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609600" y="990600"/>
            <a:ext cx="2531847" cy="400110"/>
          </a:xfrm>
          <a:prstGeom prst="rect">
            <a:avLst/>
          </a:prstGeom>
          <a:noFill/>
        </p:spPr>
        <p:txBody>
          <a:bodyPr wrap="none" rtlCol="0">
            <a:spAutoFit/>
          </a:bodyPr>
          <a:lstStyle/>
          <a:p>
            <a:r>
              <a:rPr lang="en-US" sz="2000" b="1" dirty="0"/>
              <a:t>The 230 Space Groups</a:t>
            </a:r>
            <a:endParaRPr lang="en-US" sz="20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990600"/>
            <a:ext cx="4572000" cy="5757006"/>
          </a:xfrm>
          <a:prstGeom prst="rect">
            <a:avLst/>
          </a:prstGeom>
        </p:spPr>
      </p:pic>
      <p:sp>
        <p:nvSpPr>
          <p:cNvPr id="8" name="TextBox 7"/>
          <p:cNvSpPr txBox="1"/>
          <p:nvPr/>
        </p:nvSpPr>
        <p:spPr>
          <a:xfrm>
            <a:off x="142464" y="5991357"/>
            <a:ext cx="3295160" cy="738664"/>
          </a:xfrm>
          <a:prstGeom prst="rect">
            <a:avLst/>
          </a:prstGeom>
          <a:noFill/>
        </p:spPr>
        <p:txBody>
          <a:bodyPr wrap="square" rtlCol="0">
            <a:spAutoFit/>
          </a:bodyPr>
          <a:lstStyle/>
          <a:p>
            <a:r>
              <a:rPr lang="en-US" sz="1400" dirty="0" err="1"/>
              <a:t>Glusker</a:t>
            </a:r>
            <a:r>
              <a:rPr lang="en-US" sz="1400" dirty="0"/>
              <a:t> et al., Crystal Structure Analysis for Chemists and Biologists, Wiley-VCH, 1994, Table 4.6.</a:t>
            </a:r>
          </a:p>
        </p:txBody>
      </p:sp>
      <p:sp>
        <p:nvSpPr>
          <p:cNvPr id="9" name="TextBox 8"/>
          <p:cNvSpPr txBox="1"/>
          <p:nvPr/>
        </p:nvSpPr>
        <p:spPr>
          <a:xfrm>
            <a:off x="923023" y="2971800"/>
            <a:ext cx="1904999" cy="646331"/>
          </a:xfrm>
          <a:prstGeom prst="rect">
            <a:avLst/>
          </a:prstGeom>
          <a:noFill/>
        </p:spPr>
        <p:txBody>
          <a:bodyPr wrap="square" rtlCol="0">
            <a:spAutoFit/>
          </a:bodyPr>
          <a:lstStyle/>
          <a:p>
            <a:r>
              <a:rPr lang="en-US" dirty="0"/>
              <a:t>A bit busy, but you get the idea …</a:t>
            </a:r>
          </a:p>
        </p:txBody>
      </p:sp>
    </p:spTree>
    <p:extLst>
      <p:ext uri="{BB962C8B-B14F-4D97-AF65-F5344CB8AC3E}">
        <p14:creationId xmlns:p14="http://schemas.microsoft.com/office/powerpoint/2010/main" val="22678432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688820" y="1362194"/>
            <a:ext cx="3691716" cy="707886"/>
          </a:xfrm>
          <a:prstGeom prst="rect">
            <a:avLst/>
          </a:prstGeom>
          <a:noFill/>
        </p:spPr>
        <p:txBody>
          <a:bodyPr wrap="none" rtlCol="0">
            <a:spAutoFit/>
          </a:bodyPr>
          <a:lstStyle/>
          <a:p>
            <a:r>
              <a:rPr lang="en-US" sz="2000" b="1" dirty="0"/>
              <a:t>Space Group Naming Convention</a:t>
            </a:r>
            <a:endParaRPr lang="en-US" sz="2000" dirty="0"/>
          </a:p>
          <a:p>
            <a:endParaRPr lang="en-US" sz="2000" dirty="0"/>
          </a:p>
        </p:txBody>
      </p:sp>
      <p:sp>
        <p:nvSpPr>
          <p:cNvPr id="4" name="TextBox 3"/>
          <p:cNvSpPr txBox="1"/>
          <p:nvPr/>
        </p:nvSpPr>
        <p:spPr>
          <a:xfrm>
            <a:off x="685801" y="2070080"/>
            <a:ext cx="7924800" cy="3693319"/>
          </a:xfrm>
          <a:prstGeom prst="rect">
            <a:avLst/>
          </a:prstGeom>
          <a:noFill/>
        </p:spPr>
        <p:txBody>
          <a:bodyPr wrap="square" rtlCol="0">
            <a:spAutoFit/>
          </a:bodyPr>
          <a:lstStyle/>
          <a:p>
            <a:r>
              <a:rPr lang="en-US" dirty="0"/>
              <a:t>We use the </a:t>
            </a:r>
            <a:r>
              <a:rPr lang="en-US" b="1" dirty="0"/>
              <a:t>shortened</a:t>
            </a:r>
            <a:r>
              <a:rPr lang="en-US" dirty="0"/>
              <a:t> </a:t>
            </a:r>
            <a:r>
              <a:rPr lang="en-US" b="1" dirty="0"/>
              <a:t>Hermann </a:t>
            </a:r>
            <a:r>
              <a:rPr lang="en-US" b="1" dirty="0" err="1"/>
              <a:t>Maugin</a:t>
            </a:r>
            <a:r>
              <a:rPr lang="en-US" dirty="0"/>
              <a:t> notation following the recommendations of the International Union of Crystallography (</a:t>
            </a:r>
            <a:r>
              <a:rPr lang="en-US" dirty="0" err="1"/>
              <a:t>IUCr</a:t>
            </a:r>
            <a:r>
              <a:rPr lang="en-US" dirty="0"/>
              <a:t>) and the International Tables of Crystallography (published by the </a:t>
            </a:r>
            <a:r>
              <a:rPr lang="en-US" dirty="0" err="1"/>
              <a:t>IUCr</a:t>
            </a:r>
            <a:r>
              <a:rPr lang="en-US" dirty="0"/>
              <a:t>).</a:t>
            </a:r>
          </a:p>
          <a:p>
            <a:endParaRPr lang="en-US" dirty="0"/>
          </a:p>
          <a:p>
            <a:r>
              <a:rPr lang="en-US" dirty="0"/>
              <a:t>The notation describes the lattice and </a:t>
            </a:r>
            <a:r>
              <a:rPr lang="en-US" b="1" dirty="0"/>
              <a:t>some</a:t>
            </a:r>
            <a:r>
              <a:rPr lang="en-US" dirty="0"/>
              <a:t> (not all) symmetry generators for the space group. It usually consists of a set of four symbols.</a:t>
            </a:r>
          </a:p>
          <a:p>
            <a:endParaRPr lang="en-US" dirty="0"/>
          </a:p>
          <a:p>
            <a:r>
              <a:rPr lang="en-US" dirty="0"/>
              <a:t>The first is the </a:t>
            </a:r>
            <a:r>
              <a:rPr lang="en-US" dirty="0" err="1"/>
              <a:t>Bravais</a:t>
            </a:r>
            <a:r>
              <a:rPr lang="en-US" dirty="0"/>
              <a:t> lattice centering (</a:t>
            </a:r>
            <a:r>
              <a:rPr lang="en-US" i="1" dirty="0"/>
              <a:t>P</a:t>
            </a:r>
            <a:r>
              <a:rPr lang="en-US" dirty="0"/>
              <a:t>, </a:t>
            </a:r>
            <a:r>
              <a:rPr lang="en-US" i="1" dirty="0"/>
              <a:t>A</a:t>
            </a:r>
            <a:r>
              <a:rPr lang="en-US" dirty="0"/>
              <a:t>, </a:t>
            </a:r>
            <a:r>
              <a:rPr lang="en-US" i="1" dirty="0"/>
              <a:t>B</a:t>
            </a:r>
            <a:r>
              <a:rPr lang="en-US" dirty="0"/>
              <a:t>, </a:t>
            </a:r>
            <a:r>
              <a:rPr lang="en-US" i="1" dirty="0"/>
              <a:t>C</a:t>
            </a:r>
            <a:r>
              <a:rPr lang="en-US" dirty="0"/>
              <a:t>, </a:t>
            </a:r>
            <a:r>
              <a:rPr lang="en-US" i="1" dirty="0"/>
              <a:t>I</a:t>
            </a:r>
            <a:r>
              <a:rPr lang="en-US" dirty="0"/>
              <a:t>, </a:t>
            </a:r>
            <a:r>
              <a:rPr lang="en-US" i="1" dirty="0"/>
              <a:t>R</a:t>
            </a:r>
            <a:r>
              <a:rPr lang="en-US" dirty="0"/>
              <a:t> or </a:t>
            </a:r>
            <a:r>
              <a:rPr lang="en-US" i="1" dirty="0"/>
              <a:t>F</a:t>
            </a:r>
            <a:r>
              <a:rPr lang="en-US" dirty="0"/>
              <a:t>). </a:t>
            </a:r>
          </a:p>
          <a:p>
            <a:endParaRPr lang="en-US" dirty="0"/>
          </a:p>
          <a:p>
            <a:r>
              <a:rPr lang="en-US" dirty="0"/>
              <a:t>The next three describe the most prominent symmetry operation visible when </a:t>
            </a:r>
          </a:p>
          <a:p>
            <a:r>
              <a:rPr lang="en-US" dirty="0"/>
              <a:t>projected along one of the high symmetry directions of the crystal. Used are </a:t>
            </a:r>
          </a:p>
          <a:p>
            <a:r>
              <a:rPr lang="en-US" dirty="0"/>
              <a:t>point group symbols, glide planes and screw axis.</a:t>
            </a:r>
          </a:p>
          <a:p>
            <a:endParaRPr lang="en-US" dirty="0"/>
          </a:p>
        </p:txBody>
      </p:sp>
    </p:spTree>
    <p:extLst>
      <p:ext uri="{BB962C8B-B14F-4D97-AF65-F5344CB8AC3E}">
        <p14:creationId xmlns:p14="http://schemas.microsoft.com/office/powerpoint/2010/main" val="14593591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762000" y="1384280"/>
            <a:ext cx="3691716" cy="707886"/>
          </a:xfrm>
          <a:prstGeom prst="rect">
            <a:avLst/>
          </a:prstGeom>
          <a:noFill/>
        </p:spPr>
        <p:txBody>
          <a:bodyPr wrap="none" rtlCol="0">
            <a:spAutoFit/>
          </a:bodyPr>
          <a:lstStyle/>
          <a:p>
            <a:r>
              <a:rPr lang="en-US" sz="2000" b="1" dirty="0"/>
              <a:t>Space Group Naming Convention</a:t>
            </a:r>
            <a:endParaRPr lang="en-US" sz="2000" dirty="0"/>
          </a:p>
          <a:p>
            <a:endParaRPr lang="en-US" sz="20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3816" y="1828800"/>
            <a:ext cx="6019800" cy="4611531"/>
          </a:xfrm>
          <a:prstGeom prst="rect">
            <a:avLst/>
          </a:prstGeom>
        </p:spPr>
      </p:pic>
    </p:spTree>
    <p:extLst>
      <p:ext uri="{BB962C8B-B14F-4D97-AF65-F5344CB8AC3E}">
        <p14:creationId xmlns:p14="http://schemas.microsoft.com/office/powerpoint/2010/main" val="3829651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685800" y="1384280"/>
            <a:ext cx="3691716" cy="707886"/>
          </a:xfrm>
          <a:prstGeom prst="rect">
            <a:avLst/>
          </a:prstGeom>
          <a:noFill/>
        </p:spPr>
        <p:txBody>
          <a:bodyPr wrap="none" rtlCol="0">
            <a:spAutoFit/>
          </a:bodyPr>
          <a:lstStyle/>
          <a:p>
            <a:r>
              <a:rPr lang="en-US" sz="2000" b="1" dirty="0"/>
              <a:t>Space Group Naming Convention</a:t>
            </a:r>
            <a:endParaRPr lang="en-US" sz="2000" dirty="0"/>
          </a:p>
          <a:p>
            <a:endParaRPr lang="en-US" sz="2000" dirty="0"/>
          </a:p>
        </p:txBody>
      </p:sp>
      <p:sp>
        <p:nvSpPr>
          <p:cNvPr id="4" name="TextBox 3"/>
          <p:cNvSpPr txBox="1"/>
          <p:nvPr/>
        </p:nvSpPr>
        <p:spPr>
          <a:xfrm>
            <a:off x="685801" y="2070080"/>
            <a:ext cx="7924800" cy="3693319"/>
          </a:xfrm>
          <a:prstGeom prst="rect">
            <a:avLst/>
          </a:prstGeom>
          <a:noFill/>
        </p:spPr>
        <p:txBody>
          <a:bodyPr wrap="square" rtlCol="0">
            <a:spAutoFit/>
          </a:bodyPr>
          <a:lstStyle/>
          <a:p>
            <a:r>
              <a:rPr lang="en-US" dirty="0"/>
              <a:t>The </a:t>
            </a:r>
            <a:r>
              <a:rPr lang="en-US" b="1" dirty="0"/>
              <a:t>long HM symbol </a:t>
            </a:r>
            <a:r>
              <a:rPr lang="en-US" dirty="0"/>
              <a:t>shows both </a:t>
            </a:r>
            <a:r>
              <a:rPr lang="en-US" b="1" dirty="0"/>
              <a:t>rotation or screw axes </a:t>
            </a:r>
            <a:r>
              <a:rPr lang="en-US" dirty="0"/>
              <a:t>running parallel to the specific symmetry direction, and </a:t>
            </a:r>
            <a:r>
              <a:rPr lang="en-US" b="1" dirty="0"/>
              <a:t>mirror or glide planes perpendicular </a:t>
            </a:r>
            <a:r>
              <a:rPr lang="en-US" dirty="0"/>
              <a:t>to the same direction. The two symbols are separated by a forward slash (/). </a:t>
            </a:r>
          </a:p>
          <a:p>
            <a:endParaRPr lang="en-US" dirty="0"/>
          </a:p>
          <a:p>
            <a:r>
              <a:rPr lang="en-US" dirty="0"/>
              <a:t>e.g.         </a:t>
            </a:r>
            <a:r>
              <a:rPr lang="en-US" i="1" dirty="0"/>
              <a:t>P</a:t>
            </a:r>
            <a:r>
              <a:rPr lang="en-US" dirty="0"/>
              <a:t> 2/m 2/n 2</a:t>
            </a:r>
            <a:r>
              <a:rPr lang="en-US" baseline="-25000" dirty="0"/>
              <a:t>1</a:t>
            </a:r>
            <a:r>
              <a:rPr lang="en-US" dirty="0"/>
              <a:t>/a</a:t>
            </a:r>
          </a:p>
          <a:p>
            <a:endParaRPr lang="en-US" dirty="0"/>
          </a:p>
          <a:p>
            <a:r>
              <a:rPr lang="en-US" dirty="0"/>
              <a:t>The </a:t>
            </a:r>
            <a:r>
              <a:rPr lang="en-US" b="1" dirty="0"/>
              <a:t>short HM symbol</a:t>
            </a:r>
            <a:r>
              <a:rPr lang="en-US" dirty="0"/>
              <a:t> typically contains </a:t>
            </a:r>
            <a:r>
              <a:rPr lang="en-US" b="1" dirty="0"/>
              <a:t>only the mirror/glide plane component </a:t>
            </a:r>
            <a:r>
              <a:rPr lang="en-US" dirty="0"/>
              <a:t>corresponding to each symmetry direction, or </a:t>
            </a:r>
            <a:r>
              <a:rPr lang="en-US" b="1" dirty="0"/>
              <a:t>in the absence of a mirror/glide plane the rotation/screw axis</a:t>
            </a:r>
            <a:r>
              <a:rPr lang="en-US" dirty="0"/>
              <a:t> present will be shown. In certain cases (monoclinic, tetragonal and hexagonal), both the rotation/screw axis and the mirror/glide plane symbols are retained in the short HM symbol (for the primary direction only).</a:t>
            </a:r>
          </a:p>
          <a:p>
            <a:endParaRPr lang="en-US" dirty="0"/>
          </a:p>
          <a:p>
            <a:r>
              <a:rPr lang="pt-BR" dirty="0"/>
              <a:t>e.g.          </a:t>
            </a:r>
            <a:r>
              <a:rPr lang="pt-BR" i="1" dirty="0"/>
              <a:t>P</a:t>
            </a:r>
            <a:r>
              <a:rPr lang="pt-BR" dirty="0"/>
              <a:t>mna    vs.    </a:t>
            </a:r>
            <a:r>
              <a:rPr lang="pt-BR" i="1" dirty="0"/>
              <a:t>P</a:t>
            </a:r>
            <a:r>
              <a:rPr lang="pt-BR" dirty="0"/>
              <a:t> 2/m 2/n 2</a:t>
            </a:r>
            <a:r>
              <a:rPr lang="pt-BR" baseline="-25000" dirty="0"/>
              <a:t>1</a:t>
            </a:r>
            <a:r>
              <a:rPr lang="pt-BR" dirty="0"/>
              <a:t>/a,                   </a:t>
            </a:r>
            <a:r>
              <a:rPr lang="en-US" i="1" dirty="0"/>
              <a:t>P</a:t>
            </a:r>
            <a:r>
              <a:rPr lang="en-US" dirty="0"/>
              <a:t>6</a:t>
            </a:r>
            <a:r>
              <a:rPr lang="en-US" baseline="-25000" dirty="0"/>
              <a:t>3</a:t>
            </a:r>
            <a:r>
              <a:rPr lang="en-US" dirty="0"/>
              <a:t>/mmc    vs.    </a:t>
            </a:r>
            <a:r>
              <a:rPr lang="en-US" i="1" dirty="0"/>
              <a:t>P</a:t>
            </a:r>
            <a:r>
              <a:rPr lang="en-US" dirty="0"/>
              <a:t> 6</a:t>
            </a:r>
            <a:r>
              <a:rPr lang="en-US" baseline="-25000" dirty="0"/>
              <a:t>3</a:t>
            </a:r>
            <a:r>
              <a:rPr lang="en-US" dirty="0"/>
              <a:t>/m 2/m 2/c</a:t>
            </a:r>
          </a:p>
        </p:txBody>
      </p:sp>
      <p:sp>
        <p:nvSpPr>
          <p:cNvPr id="2" name="TextBox 1"/>
          <p:cNvSpPr txBox="1"/>
          <p:nvPr/>
        </p:nvSpPr>
        <p:spPr>
          <a:xfrm>
            <a:off x="679939" y="6279922"/>
            <a:ext cx="7490961" cy="338554"/>
          </a:xfrm>
          <a:prstGeom prst="rect">
            <a:avLst/>
          </a:prstGeom>
          <a:noFill/>
        </p:spPr>
        <p:txBody>
          <a:bodyPr wrap="none" rtlCol="0">
            <a:spAutoFit/>
          </a:bodyPr>
          <a:lstStyle/>
          <a:p>
            <a:r>
              <a:rPr lang="en-US" sz="1600" dirty="0"/>
              <a:t>Adapted from: http://www.chemistry.ohio-state.edu/~woodward/ch754/symmetry.htm</a:t>
            </a:r>
          </a:p>
        </p:txBody>
      </p:sp>
    </p:spTree>
    <p:extLst>
      <p:ext uri="{BB962C8B-B14F-4D97-AF65-F5344CB8AC3E}">
        <p14:creationId xmlns:p14="http://schemas.microsoft.com/office/powerpoint/2010/main" val="11701717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762000" y="1219200"/>
            <a:ext cx="3691716" cy="707886"/>
          </a:xfrm>
          <a:prstGeom prst="rect">
            <a:avLst/>
          </a:prstGeom>
          <a:noFill/>
        </p:spPr>
        <p:txBody>
          <a:bodyPr wrap="none" rtlCol="0">
            <a:spAutoFit/>
          </a:bodyPr>
          <a:lstStyle/>
          <a:p>
            <a:r>
              <a:rPr lang="en-US" sz="2000" b="1" dirty="0"/>
              <a:t>Space Group Naming Convention</a:t>
            </a:r>
            <a:endParaRPr lang="en-US" sz="2000" dirty="0"/>
          </a:p>
          <a:p>
            <a:endParaRPr lang="en-US" sz="2000" dirty="0"/>
          </a:p>
        </p:txBody>
      </p:sp>
      <mc:AlternateContent xmlns:mc="http://schemas.openxmlformats.org/markup-compatibility/2006" xmlns:a14="http://schemas.microsoft.com/office/drawing/2010/main">
        <mc:Choice Requires="a14">
          <p:sp>
            <p:nvSpPr>
              <p:cNvPr id="4" name="TextBox 3"/>
              <p:cNvSpPr txBox="1"/>
              <p:nvPr/>
            </p:nvSpPr>
            <p:spPr>
              <a:xfrm>
                <a:off x="685801" y="1828800"/>
                <a:ext cx="7924800" cy="4237507"/>
              </a:xfrm>
              <a:prstGeom prst="rect">
                <a:avLst/>
              </a:prstGeom>
              <a:noFill/>
            </p:spPr>
            <p:txBody>
              <a:bodyPr wrap="square" rtlCol="0">
                <a:spAutoFit/>
              </a:bodyPr>
              <a:lstStyle/>
              <a:p>
                <a:r>
                  <a:rPr lang="en-US" sz="2000" b="1" dirty="0"/>
                  <a:t>Identifying the Crystal System From the Space Group Symbol</a:t>
                </a:r>
              </a:p>
              <a:p>
                <a:endParaRPr lang="en-US" sz="2000" dirty="0">
                  <a:solidFill>
                    <a:srgbClr val="3333CD"/>
                  </a:solidFill>
                </a:endParaRPr>
              </a:p>
              <a:p>
                <a:r>
                  <a:rPr lang="en-US" sz="2000" dirty="0">
                    <a:solidFill>
                      <a:srgbClr val="3333CD"/>
                    </a:solidFill>
                  </a:rPr>
                  <a:t>Cubic </a:t>
                </a:r>
                <a:r>
                  <a:rPr lang="en-US" sz="2000" dirty="0">
                    <a:solidFill>
                      <a:srgbClr val="000000"/>
                    </a:solidFill>
                  </a:rPr>
                  <a:t>– The secondary symmetry symbol will always be</a:t>
                </a:r>
              </a:p>
              <a:p>
                <a:r>
                  <a:rPr lang="en-US" sz="2000" dirty="0">
                    <a:solidFill>
                      <a:srgbClr val="000000"/>
                    </a:solidFill>
                  </a:rPr>
                  <a:t>either 3 or </a:t>
                </a:r>
                <a14:m>
                  <m:oMath xmlns:m="http://schemas.openxmlformats.org/officeDocument/2006/math">
                    <m:bar>
                      <m:barPr>
                        <m:pos m:val="top"/>
                        <m:ctrlPr>
                          <a:rPr lang="en-US" sz="2000" i="1" dirty="0" smtClean="0">
                            <a:solidFill>
                              <a:srgbClr val="000000"/>
                            </a:solidFill>
                            <a:latin typeface="Cambria Math" panose="02040503050406030204" pitchFamily="18" charset="0"/>
                          </a:rPr>
                        </m:ctrlPr>
                      </m:barPr>
                      <m:e>
                        <m:r>
                          <a:rPr lang="en-US" sz="2000" b="0" i="1" dirty="0" smtClean="0">
                            <a:solidFill>
                              <a:srgbClr val="000000"/>
                            </a:solidFill>
                            <a:latin typeface="Cambria Math" panose="02040503050406030204" pitchFamily="18" charset="0"/>
                          </a:rPr>
                          <m:t>3</m:t>
                        </m:r>
                      </m:e>
                    </m:bar>
                  </m:oMath>
                </a14:m>
                <a:r>
                  <a:rPr lang="en-US" sz="2000" dirty="0">
                    <a:solidFill>
                      <a:srgbClr val="000000"/>
                    </a:solidFill>
                  </a:rPr>
                  <a:t>    (e.g. </a:t>
                </a:r>
                <a:r>
                  <a:rPr lang="en-US" sz="2000" i="1" dirty="0">
                    <a:solidFill>
                      <a:srgbClr val="000000"/>
                    </a:solidFill>
                  </a:rPr>
                  <a:t>I</a:t>
                </a:r>
                <a:r>
                  <a:rPr lang="en-US" sz="2000" dirty="0">
                    <a:solidFill>
                      <a:srgbClr val="000000"/>
                    </a:solidFill>
                  </a:rPr>
                  <a:t>a3 or </a:t>
                </a:r>
                <a:r>
                  <a:rPr lang="en-US" sz="2000" i="1" dirty="0">
                    <a:solidFill>
                      <a:srgbClr val="000000"/>
                    </a:solidFill>
                  </a:rPr>
                  <a:t>P</a:t>
                </a:r>
                <a:r>
                  <a:rPr lang="en-US" sz="2000" dirty="0">
                    <a:solidFill>
                      <a:srgbClr val="000000"/>
                    </a:solidFill>
                  </a:rPr>
                  <a:t>m</a:t>
                </a:r>
                <a14:m>
                  <m:oMath xmlns:m="http://schemas.openxmlformats.org/officeDocument/2006/math">
                    <m:bar>
                      <m:barPr>
                        <m:pos m:val="top"/>
                        <m:ctrlPr>
                          <a:rPr lang="en-US" sz="2000" i="1" dirty="0" smtClean="0">
                            <a:solidFill>
                              <a:srgbClr val="000000"/>
                            </a:solidFill>
                            <a:latin typeface="Cambria Math" panose="02040503050406030204" pitchFamily="18" charset="0"/>
                          </a:rPr>
                        </m:ctrlPr>
                      </m:barPr>
                      <m:e>
                        <m:r>
                          <a:rPr lang="en-US" sz="2000" b="0" i="1" dirty="0" smtClean="0">
                            <a:solidFill>
                              <a:srgbClr val="000000"/>
                            </a:solidFill>
                            <a:latin typeface="Cambria Math" panose="02040503050406030204" pitchFamily="18" charset="0"/>
                          </a:rPr>
                          <m:t>3</m:t>
                        </m:r>
                      </m:e>
                    </m:bar>
                  </m:oMath>
                </a14:m>
                <a:r>
                  <a:rPr lang="en-US" sz="2000" dirty="0">
                    <a:solidFill>
                      <a:srgbClr val="000000"/>
                    </a:solidFill>
                  </a:rPr>
                  <a:t>m)</a:t>
                </a:r>
              </a:p>
              <a:p>
                <a:endParaRPr lang="en-US" sz="2000" dirty="0">
                  <a:solidFill>
                    <a:srgbClr val="000000"/>
                  </a:solidFill>
                </a:endParaRPr>
              </a:p>
              <a:p>
                <a:r>
                  <a:rPr lang="en-US" sz="2000" dirty="0">
                    <a:solidFill>
                      <a:srgbClr val="3333CD"/>
                    </a:solidFill>
                  </a:rPr>
                  <a:t>Tetragonal </a:t>
                </a:r>
                <a:r>
                  <a:rPr lang="en-US" sz="2000" dirty="0">
                    <a:solidFill>
                      <a:srgbClr val="000000"/>
                    </a:solidFill>
                  </a:rPr>
                  <a:t>– The primary symmetry symbol will always be</a:t>
                </a:r>
              </a:p>
              <a:p>
                <a:r>
                  <a:rPr lang="en-US" sz="2000" dirty="0">
                    <a:solidFill>
                      <a:srgbClr val="000000"/>
                    </a:solidFill>
                  </a:rPr>
                  <a:t>either 4, </a:t>
                </a:r>
                <a14:m>
                  <m:oMath xmlns:m="http://schemas.openxmlformats.org/officeDocument/2006/math">
                    <m:bar>
                      <m:barPr>
                        <m:pos m:val="top"/>
                        <m:ctrlPr>
                          <a:rPr lang="en-US" sz="2000" i="1" dirty="0" smtClean="0">
                            <a:solidFill>
                              <a:srgbClr val="000000"/>
                            </a:solidFill>
                            <a:latin typeface="Cambria Math" panose="02040503050406030204" pitchFamily="18" charset="0"/>
                          </a:rPr>
                        </m:ctrlPr>
                      </m:barPr>
                      <m:e>
                        <m:r>
                          <a:rPr lang="en-US" sz="2000" b="0" i="1" dirty="0" smtClean="0">
                            <a:solidFill>
                              <a:srgbClr val="000000"/>
                            </a:solidFill>
                            <a:latin typeface="Cambria Math" panose="02040503050406030204" pitchFamily="18" charset="0"/>
                          </a:rPr>
                          <m:t>4</m:t>
                        </m:r>
                      </m:e>
                    </m:bar>
                  </m:oMath>
                </a14:m>
                <a:r>
                  <a:rPr lang="en-US" sz="2000" dirty="0">
                    <a:solidFill>
                      <a:srgbClr val="000000"/>
                    </a:solidFill>
                  </a:rPr>
                  <a:t>, 4</a:t>
                </a:r>
                <a:r>
                  <a:rPr lang="en-US" sz="2000" baseline="-25000" dirty="0">
                    <a:solidFill>
                      <a:srgbClr val="000000"/>
                    </a:solidFill>
                  </a:rPr>
                  <a:t>1</a:t>
                </a:r>
                <a:r>
                  <a:rPr lang="en-US" sz="2000" dirty="0">
                    <a:solidFill>
                      <a:srgbClr val="000000"/>
                    </a:solidFill>
                  </a:rPr>
                  <a:t>, 4</a:t>
                </a:r>
                <a:r>
                  <a:rPr lang="en-US" sz="2000" baseline="-25000" dirty="0">
                    <a:solidFill>
                      <a:srgbClr val="000000"/>
                    </a:solidFill>
                  </a:rPr>
                  <a:t>2</a:t>
                </a:r>
                <a:r>
                  <a:rPr lang="en-US" sz="2000" dirty="0">
                    <a:solidFill>
                      <a:srgbClr val="000000"/>
                    </a:solidFill>
                  </a:rPr>
                  <a:t> or 4</a:t>
                </a:r>
                <a:r>
                  <a:rPr lang="en-US" sz="2000" baseline="-25000" dirty="0">
                    <a:solidFill>
                      <a:srgbClr val="000000"/>
                    </a:solidFill>
                  </a:rPr>
                  <a:t>3</a:t>
                </a:r>
                <a:r>
                  <a:rPr lang="en-US" sz="2000" dirty="0">
                    <a:solidFill>
                      <a:srgbClr val="000000"/>
                    </a:solidFill>
                  </a:rPr>
                  <a:t>    (e.g. </a:t>
                </a:r>
                <a:r>
                  <a:rPr lang="en-US" sz="2000" i="1" dirty="0">
                    <a:solidFill>
                      <a:srgbClr val="000000"/>
                    </a:solidFill>
                  </a:rPr>
                  <a:t>P</a:t>
                </a:r>
                <a:r>
                  <a:rPr lang="en-US" sz="2000" dirty="0">
                    <a:solidFill>
                      <a:srgbClr val="000000"/>
                    </a:solidFill>
                  </a:rPr>
                  <a:t>4</a:t>
                </a:r>
                <a:r>
                  <a:rPr lang="en-US" sz="2000" baseline="-25000" dirty="0">
                    <a:solidFill>
                      <a:srgbClr val="000000"/>
                    </a:solidFill>
                  </a:rPr>
                  <a:t>1</a:t>
                </a:r>
                <a:r>
                  <a:rPr lang="en-US" sz="2000" dirty="0">
                    <a:solidFill>
                      <a:srgbClr val="000000"/>
                    </a:solidFill>
                  </a:rPr>
                  <a:t>2</a:t>
                </a:r>
                <a:r>
                  <a:rPr lang="en-US" sz="2000" baseline="-25000" dirty="0">
                    <a:solidFill>
                      <a:srgbClr val="000000"/>
                    </a:solidFill>
                  </a:rPr>
                  <a:t>1</a:t>
                </a:r>
                <a:r>
                  <a:rPr lang="en-US" sz="2000" dirty="0">
                    <a:solidFill>
                      <a:srgbClr val="000000"/>
                    </a:solidFill>
                  </a:rPr>
                  <a:t>2 or </a:t>
                </a:r>
                <a:r>
                  <a:rPr lang="en-US" sz="2000" i="1" dirty="0">
                    <a:solidFill>
                      <a:srgbClr val="000000"/>
                    </a:solidFill>
                  </a:rPr>
                  <a:t>I</a:t>
                </a:r>
                <a:r>
                  <a:rPr lang="en-US" sz="2000" dirty="0">
                    <a:solidFill>
                      <a:srgbClr val="000000"/>
                    </a:solidFill>
                  </a:rPr>
                  <a:t>4/m)</a:t>
                </a:r>
              </a:p>
              <a:p>
                <a:endParaRPr lang="en-US" sz="2000" dirty="0">
                  <a:solidFill>
                    <a:srgbClr val="000000"/>
                  </a:solidFill>
                </a:endParaRPr>
              </a:p>
              <a:p>
                <a:r>
                  <a:rPr lang="en-US" sz="2000" dirty="0">
                    <a:solidFill>
                      <a:srgbClr val="3333CD"/>
                    </a:solidFill>
                  </a:rPr>
                  <a:t>Hexagonal </a:t>
                </a:r>
                <a:r>
                  <a:rPr lang="en-US" sz="2000" dirty="0">
                    <a:solidFill>
                      <a:srgbClr val="000000"/>
                    </a:solidFill>
                  </a:rPr>
                  <a:t>– The primary symmetry symbol will always be</a:t>
                </a:r>
              </a:p>
              <a:p>
                <a:r>
                  <a:rPr lang="en-US" sz="2000" dirty="0">
                    <a:solidFill>
                      <a:srgbClr val="000000"/>
                    </a:solidFill>
                  </a:rPr>
                  <a:t>6, </a:t>
                </a:r>
                <a14:m>
                  <m:oMath xmlns:m="http://schemas.openxmlformats.org/officeDocument/2006/math">
                    <m:bar>
                      <m:barPr>
                        <m:pos m:val="top"/>
                        <m:ctrlPr>
                          <a:rPr lang="en-US" sz="2000" i="1" dirty="0" smtClean="0">
                            <a:solidFill>
                              <a:srgbClr val="000000"/>
                            </a:solidFill>
                            <a:latin typeface="Cambria Math" panose="02040503050406030204" pitchFamily="18" charset="0"/>
                          </a:rPr>
                        </m:ctrlPr>
                      </m:barPr>
                      <m:e>
                        <m:r>
                          <a:rPr lang="en-US" sz="2000" b="0" i="1" dirty="0" smtClean="0">
                            <a:solidFill>
                              <a:srgbClr val="000000"/>
                            </a:solidFill>
                            <a:latin typeface="Cambria Math" panose="02040503050406030204" pitchFamily="18" charset="0"/>
                          </a:rPr>
                          <m:t>6</m:t>
                        </m:r>
                      </m:e>
                    </m:bar>
                  </m:oMath>
                </a14:m>
                <a:r>
                  <a:rPr lang="en-US" sz="2000" dirty="0">
                    <a:solidFill>
                      <a:srgbClr val="000000"/>
                    </a:solidFill>
                  </a:rPr>
                  <a:t>, 6</a:t>
                </a:r>
                <a:r>
                  <a:rPr lang="en-US" sz="2000" baseline="-25000" dirty="0">
                    <a:solidFill>
                      <a:srgbClr val="000000"/>
                    </a:solidFill>
                  </a:rPr>
                  <a:t>1</a:t>
                </a:r>
                <a:r>
                  <a:rPr lang="en-US" sz="2000" dirty="0">
                    <a:solidFill>
                      <a:srgbClr val="000000"/>
                    </a:solidFill>
                  </a:rPr>
                  <a:t>, 6</a:t>
                </a:r>
                <a:r>
                  <a:rPr lang="en-US" sz="2000" baseline="-25000" dirty="0">
                    <a:solidFill>
                      <a:srgbClr val="000000"/>
                    </a:solidFill>
                  </a:rPr>
                  <a:t>2</a:t>
                </a:r>
                <a:r>
                  <a:rPr lang="en-US" sz="2000" dirty="0">
                    <a:solidFill>
                      <a:srgbClr val="000000"/>
                    </a:solidFill>
                  </a:rPr>
                  <a:t>, 6</a:t>
                </a:r>
                <a:r>
                  <a:rPr lang="en-US" sz="2000" baseline="-25000" dirty="0">
                    <a:solidFill>
                      <a:srgbClr val="000000"/>
                    </a:solidFill>
                  </a:rPr>
                  <a:t>3</a:t>
                </a:r>
                <a:r>
                  <a:rPr lang="en-US" sz="2000" dirty="0">
                    <a:solidFill>
                      <a:srgbClr val="000000"/>
                    </a:solidFill>
                  </a:rPr>
                  <a:t>, 6</a:t>
                </a:r>
                <a:r>
                  <a:rPr lang="en-US" sz="2000" baseline="-25000" dirty="0">
                    <a:solidFill>
                      <a:srgbClr val="000000"/>
                    </a:solidFill>
                  </a:rPr>
                  <a:t>4</a:t>
                </a:r>
                <a:r>
                  <a:rPr lang="en-US" sz="2000" dirty="0">
                    <a:solidFill>
                      <a:srgbClr val="000000"/>
                    </a:solidFill>
                  </a:rPr>
                  <a:t> or 6</a:t>
                </a:r>
                <a:r>
                  <a:rPr lang="en-US" sz="2000" baseline="-25000" dirty="0">
                    <a:solidFill>
                      <a:srgbClr val="000000"/>
                    </a:solidFill>
                  </a:rPr>
                  <a:t>5</a:t>
                </a:r>
                <a:r>
                  <a:rPr lang="en-US" sz="2000" dirty="0">
                    <a:solidFill>
                      <a:srgbClr val="000000"/>
                    </a:solidFill>
                  </a:rPr>
                  <a:t>    (e.g. </a:t>
                </a:r>
                <a:r>
                  <a:rPr lang="en-US" sz="2000" i="1" dirty="0">
                    <a:solidFill>
                      <a:srgbClr val="000000"/>
                    </a:solidFill>
                  </a:rPr>
                  <a:t>P</a:t>
                </a:r>
                <a:r>
                  <a:rPr lang="en-US" sz="2000" dirty="0">
                    <a:solidFill>
                      <a:srgbClr val="000000"/>
                    </a:solidFill>
                  </a:rPr>
                  <a:t>6mm or </a:t>
                </a:r>
                <a:r>
                  <a:rPr lang="en-US" sz="2000" i="1" dirty="0">
                    <a:solidFill>
                      <a:srgbClr val="000000"/>
                    </a:solidFill>
                  </a:rPr>
                  <a:t>P</a:t>
                </a:r>
                <a:r>
                  <a:rPr lang="en-US" sz="2000" dirty="0">
                    <a:solidFill>
                      <a:srgbClr val="000000"/>
                    </a:solidFill>
                  </a:rPr>
                  <a:t>6</a:t>
                </a:r>
                <a:r>
                  <a:rPr lang="en-US" sz="2000" baseline="-25000" dirty="0">
                    <a:solidFill>
                      <a:srgbClr val="000000"/>
                    </a:solidFill>
                  </a:rPr>
                  <a:t>3</a:t>
                </a:r>
                <a:r>
                  <a:rPr lang="en-US" sz="2000" dirty="0">
                    <a:solidFill>
                      <a:srgbClr val="000000"/>
                    </a:solidFill>
                  </a:rPr>
                  <a:t>/mcm)</a:t>
                </a:r>
              </a:p>
              <a:p>
                <a:endParaRPr lang="en-US" sz="2000" dirty="0">
                  <a:solidFill>
                    <a:srgbClr val="000000"/>
                  </a:solidFill>
                </a:endParaRPr>
              </a:p>
              <a:p>
                <a:r>
                  <a:rPr lang="en-US" sz="2000" dirty="0">
                    <a:solidFill>
                      <a:srgbClr val="3333CD"/>
                    </a:solidFill>
                  </a:rPr>
                  <a:t>Trigonal </a:t>
                </a:r>
                <a:r>
                  <a:rPr lang="en-US" sz="2000" dirty="0">
                    <a:solidFill>
                      <a:srgbClr val="000000"/>
                    </a:solidFill>
                  </a:rPr>
                  <a:t>– The primary symmetry symbol will always be</a:t>
                </a:r>
              </a:p>
              <a:p>
                <a:r>
                  <a:rPr lang="en-US" sz="2000" dirty="0">
                    <a:solidFill>
                      <a:srgbClr val="000000"/>
                    </a:solidFill>
                  </a:rPr>
                  <a:t>3, </a:t>
                </a:r>
                <a14:m>
                  <m:oMath xmlns:m="http://schemas.openxmlformats.org/officeDocument/2006/math">
                    <m:bar>
                      <m:barPr>
                        <m:pos m:val="top"/>
                        <m:ctrlPr>
                          <a:rPr lang="en-US" sz="2000" i="1" smtClean="0">
                            <a:solidFill>
                              <a:srgbClr val="000000"/>
                            </a:solidFill>
                            <a:latin typeface="Cambria Math" panose="02040503050406030204" pitchFamily="18" charset="0"/>
                          </a:rPr>
                        </m:ctrlPr>
                      </m:barPr>
                      <m:e>
                        <m:r>
                          <a:rPr lang="en-US" sz="2000" b="0" i="1" smtClean="0">
                            <a:solidFill>
                              <a:srgbClr val="000000"/>
                            </a:solidFill>
                            <a:latin typeface="Cambria Math" panose="02040503050406030204" pitchFamily="18" charset="0"/>
                          </a:rPr>
                          <m:t>3</m:t>
                        </m:r>
                      </m:e>
                    </m:bar>
                  </m:oMath>
                </a14:m>
                <a:r>
                  <a:rPr lang="en-US" sz="2000" dirty="0">
                    <a:solidFill>
                      <a:srgbClr val="000000"/>
                    </a:solidFill>
                  </a:rPr>
                  <a:t>, 3</a:t>
                </a:r>
                <a:r>
                  <a:rPr lang="en-US" sz="2000" baseline="-25000" dirty="0">
                    <a:solidFill>
                      <a:srgbClr val="000000"/>
                    </a:solidFill>
                  </a:rPr>
                  <a:t>1</a:t>
                </a:r>
                <a:r>
                  <a:rPr lang="en-US" sz="2000" dirty="0">
                    <a:solidFill>
                      <a:srgbClr val="000000"/>
                    </a:solidFill>
                  </a:rPr>
                  <a:t> or 3</a:t>
                </a:r>
                <a:r>
                  <a:rPr lang="en-US" sz="2000" baseline="-25000" dirty="0">
                    <a:solidFill>
                      <a:srgbClr val="000000"/>
                    </a:solidFill>
                  </a:rPr>
                  <a:t>2</a:t>
                </a:r>
                <a:r>
                  <a:rPr lang="en-US" sz="2000" dirty="0">
                    <a:solidFill>
                      <a:srgbClr val="000000"/>
                    </a:solidFill>
                  </a:rPr>
                  <a:t>    (e.g. </a:t>
                </a:r>
                <a:r>
                  <a:rPr lang="en-US" sz="2000" i="1" dirty="0">
                    <a:solidFill>
                      <a:srgbClr val="000000"/>
                    </a:solidFill>
                  </a:rPr>
                  <a:t>P</a:t>
                </a:r>
                <a:r>
                  <a:rPr lang="en-US" sz="2000" dirty="0">
                    <a:solidFill>
                      <a:srgbClr val="000000"/>
                    </a:solidFill>
                  </a:rPr>
                  <a:t>31m or </a:t>
                </a:r>
                <a:r>
                  <a:rPr lang="en-US" sz="2000" i="1" dirty="0">
                    <a:solidFill>
                      <a:srgbClr val="000000"/>
                    </a:solidFill>
                  </a:rPr>
                  <a:t>R</a:t>
                </a:r>
                <a:r>
                  <a:rPr lang="en-US" sz="2000" dirty="0">
                    <a:solidFill>
                      <a:srgbClr val="000000"/>
                    </a:solidFill>
                  </a:rPr>
                  <a:t>32)</a:t>
                </a:r>
                <a:endParaRPr lang="en-US" sz="2000" dirty="0"/>
              </a:p>
            </p:txBody>
          </p:sp>
        </mc:Choice>
        <mc:Fallback xmlns="">
          <p:sp>
            <p:nvSpPr>
              <p:cNvPr id="4" name="TextBox 3"/>
              <p:cNvSpPr txBox="1">
                <a:spLocks noRot="1" noChangeAspect="1" noMove="1" noResize="1" noEditPoints="1" noAdjustHandles="1" noChangeArrowheads="1" noChangeShapeType="1" noTextEdit="1"/>
              </p:cNvSpPr>
              <p:nvPr/>
            </p:nvSpPr>
            <p:spPr>
              <a:xfrm>
                <a:off x="685801" y="1828800"/>
                <a:ext cx="7924800" cy="4237507"/>
              </a:xfrm>
              <a:prstGeom prst="rect">
                <a:avLst/>
              </a:prstGeom>
              <a:blipFill>
                <a:blip r:embed="rId2"/>
                <a:stretch>
                  <a:fillRect l="-846" t="-719" b="-1727"/>
                </a:stretch>
              </a:blipFill>
            </p:spPr>
            <p:txBody>
              <a:bodyPr/>
              <a:lstStyle/>
              <a:p>
                <a:r>
                  <a:rPr lang="en-US">
                    <a:noFill/>
                  </a:rPr>
                  <a:t> </a:t>
                </a:r>
              </a:p>
            </p:txBody>
          </p:sp>
        </mc:Fallback>
      </mc:AlternateContent>
      <p:sp>
        <p:nvSpPr>
          <p:cNvPr id="2" name="TextBox 1"/>
          <p:cNvSpPr txBox="1"/>
          <p:nvPr/>
        </p:nvSpPr>
        <p:spPr>
          <a:xfrm>
            <a:off x="679939" y="6279922"/>
            <a:ext cx="7490961" cy="338554"/>
          </a:xfrm>
          <a:prstGeom prst="rect">
            <a:avLst/>
          </a:prstGeom>
          <a:noFill/>
        </p:spPr>
        <p:txBody>
          <a:bodyPr wrap="none" rtlCol="0">
            <a:spAutoFit/>
          </a:bodyPr>
          <a:lstStyle/>
          <a:p>
            <a:r>
              <a:rPr lang="en-US" sz="1600" dirty="0"/>
              <a:t>Adapted from: http://www.chemistry.ohio-state.edu/~woodward/ch754/symmetry.htm</a:t>
            </a:r>
          </a:p>
        </p:txBody>
      </p:sp>
    </p:spTree>
    <p:extLst>
      <p:ext uri="{BB962C8B-B14F-4D97-AF65-F5344CB8AC3E}">
        <p14:creationId xmlns:p14="http://schemas.microsoft.com/office/powerpoint/2010/main" val="33818876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762000" y="1219200"/>
            <a:ext cx="3691716" cy="707886"/>
          </a:xfrm>
          <a:prstGeom prst="rect">
            <a:avLst/>
          </a:prstGeom>
          <a:noFill/>
        </p:spPr>
        <p:txBody>
          <a:bodyPr wrap="none" rtlCol="0">
            <a:spAutoFit/>
          </a:bodyPr>
          <a:lstStyle/>
          <a:p>
            <a:r>
              <a:rPr lang="en-US" sz="2000" b="1" dirty="0"/>
              <a:t>Space Group Naming Convention</a:t>
            </a:r>
            <a:endParaRPr lang="en-US" sz="2000" dirty="0"/>
          </a:p>
          <a:p>
            <a:endParaRPr lang="en-US" sz="2000" dirty="0"/>
          </a:p>
        </p:txBody>
      </p:sp>
      <mc:AlternateContent xmlns:mc="http://schemas.openxmlformats.org/markup-compatibility/2006" xmlns:a14="http://schemas.microsoft.com/office/drawing/2010/main">
        <mc:Choice Requires="a14">
          <p:sp>
            <p:nvSpPr>
              <p:cNvPr id="4" name="TextBox 3"/>
              <p:cNvSpPr txBox="1"/>
              <p:nvPr/>
            </p:nvSpPr>
            <p:spPr>
              <a:xfrm>
                <a:off x="685801" y="1828800"/>
                <a:ext cx="7924800" cy="3514167"/>
              </a:xfrm>
              <a:prstGeom prst="rect">
                <a:avLst/>
              </a:prstGeom>
              <a:noFill/>
            </p:spPr>
            <p:txBody>
              <a:bodyPr wrap="square" rtlCol="0">
                <a:spAutoFit/>
              </a:bodyPr>
              <a:lstStyle/>
              <a:p>
                <a:r>
                  <a:rPr lang="en-US" sz="2000" b="1" dirty="0"/>
                  <a:t>Identifying the Crystal System From the Space Group Symbol     (cont’d)</a:t>
                </a:r>
              </a:p>
              <a:p>
                <a:endParaRPr lang="en-US" sz="2000" dirty="0">
                  <a:solidFill>
                    <a:srgbClr val="3333CD"/>
                  </a:solidFill>
                </a:endParaRPr>
              </a:p>
              <a:p>
                <a:r>
                  <a:rPr lang="en-US" sz="2000" dirty="0">
                    <a:solidFill>
                      <a:srgbClr val="3333CD"/>
                    </a:solidFill>
                  </a:rPr>
                  <a:t>Orthorhombic </a:t>
                </a:r>
                <a:r>
                  <a:rPr lang="en-US" sz="2000" dirty="0">
                    <a:solidFill>
                      <a:srgbClr val="000000"/>
                    </a:solidFill>
                  </a:rPr>
                  <a:t>– All three symbols following the lattice descriptor will be either mirror planes, glide planes, 2-fold rotation or screw axes </a:t>
                </a:r>
              </a:p>
              <a:p>
                <a:r>
                  <a:rPr lang="en-US" sz="2000" dirty="0">
                    <a:solidFill>
                      <a:srgbClr val="000000"/>
                    </a:solidFill>
                  </a:rPr>
                  <a:t>(e.g. </a:t>
                </a:r>
                <a:r>
                  <a:rPr lang="en-US" sz="2000" i="1" dirty="0" err="1">
                    <a:solidFill>
                      <a:srgbClr val="000000"/>
                    </a:solidFill>
                  </a:rPr>
                  <a:t>P</a:t>
                </a:r>
                <a:r>
                  <a:rPr lang="en-US" sz="2000" dirty="0" err="1">
                    <a:solidFill>
                      <a:srgbClr val="000000"/>
                    </a:solidFill>
                  </a:rPr>
                  <a:t>nma</a:t>
                </a:r>
                <a:r>
                  <a:rPr lang="en-US" sz="2000" dirty="0">
                    <a:solidFill>
                      <a:srgbClr val="000000"/>
                    </a:solidFill>
                  </a:rPr>
                  <a:t> or </a:t>
                </a:r>
                <a:r>
                  <a:rPr lang="en-US" sz="2000" i="1" dirty="0">
                    <a:solidFill>
                      <a:srgbClr val="000000"/>
                    </a:solidFill>
                  </a:rPr>
                  <a:t>C</a:t>
                </a:r>
                <a:r>
                  <a:rPr lang="en-US" sz="2000" dirty="0">
                    <a:solidFill>
                      <a:srgbClr val="000000"/>
                    </a:solidFill>
                  </a:rPr>
                  <a:t>mc2</a:t>
                </a:r>
                <a:r>
                  <a:rPr lang="en-US" sz="2000" baseline="-25000" dirty="0">
                    <a:solidFill>
                      <a:srgbClr val="000000"/>
                    </a:solidFill>
                  </a:rPr>
                  <a:t>1</a:t>
                </a:r>
                <a:r>
                  <a:rPr lang="en-US" sz="2000" dirty="0">
                    <a:solidFill>
                      <a:srgbClr val="000000"/>
                    </a:solidFill>
                  </a:rPr>
                  <a:t>)</a:t>
                </a:r>
              </a:p>
              <a:p>
                <a:endParaRPr lang="en-US" sz="2000" dirty="0">
                  <a:solidFill>
                    <a:srgbClr val="000000"/>
                  </a:solidFill>
                </a:endParaRPr>
              </a:p>
              <a:p>
                <a:r>
                  <a:rPr lang="en-US" sz="2000" dirty="0">
                    <a:solidFill>
                      <a:srgbClr val="3333CD"/>
                    </a:solidFill>
                  </a:rPr>
                  <a:t>Monoclinic </a:t>
                </a:r>
                <a:r>
                  <a:rPr lang="en-US" sz="2000" dirty="0">
                    <a:solidFill>
                      <a:srgbClr val="000000"/>
                    </a:solidFill>
                  </a:rPr>
                  <a:t>– The lattice descriptor will be followed by either a single mirror plane, glide plane, 2-fold rotation or screw axis or an axis/plane symbol (e.g. </a:t>
                </a:r>
                <a:r>
                  <a:rPr lang="en-US" sz="2000" i="1" dirty="0">
                    <a:solidFill>
                      <a:srgbClr val="000000"/>
                    </a:solidFill>
                  </a:rPr>
                  <a:t>C</a:t>
                </a:r>
                <a:r>
                  <a:rPr lang="en-US" sz="2000" dirty="0">
                    <a:solidFill>
                      <a:srgbClr val="000000"/>
                    </a:solidFill>
                  </a:rPr>
                  <a:t>c or </a:t>
                </a:r>
                <a:r>
                  <a:rPr lang="en-US" sz="2000" i="1" dirty="0">
                    <a:solidFill>
                      <a:srgbClr val="000000"/>
                    </a:solidFill>
                  </a:rPr>
                  <a:t>P</a:t>
                </a:r>
                <a:r>
                  <a:rPr lang="en-US" sz="2000" dirty="0">
                    <a:solidFill>
                      <a:srgbClr val="000000"/>
                    </a:solidFill>
                  </a:rPr>
                  <a:t>2</a:t>
                </a:r>
                <a:r>
                  <a:rPr lang="en-US" sz="2000" baseline="-25000" dirty="0">
                    <a:solidFill>
                      <a:srgbClr val="000000"/>
                    </a:solidFill>
                  </a:rPr>
                  <a:t>1</a:t>
                </a:r>
                <a:r>
                  <a:rPr lang="en-US" sz="2000" dirty="0">
                    <a:solidFill>
                      <a:srgbClr val="000000"/>
                    </a:solidFill>
                  </a:rPr>
                  <a:t>/n)</a:t>
                </a:r>
              </a:p>
              <a:p>
                <a:endParaRPr lang="en-US" sz="2000" dirty="0">
                  <a:solidFill>
                    <a:srgbClr val="000000"/>
                  </a:solidFill>
                </a:endParaRPr>
              </a:p>
              <a:p>
                <a:r>
                  <a:rPr lang="en-US" sz="2000" dirty="0">
                    <a:solidFill>
                      <a:srgbClr val="3333CD"/>
                    </a:solidFill>
                  </a:rPr>
                  <a:t>Triclinic </a:t>
                </a:r>
                <a:r>
                  <a:rPr lang="en-US" sz="2000" dirty="0">
                    <a:solidFill>
                      <a:srgbClr val="000000"/>
                    </a:solidFill>
                  </a:rPr>
                  <a:t>– The lattice descriptor will be followed by either a 1 or a </a:t>
                </a:r>
                <a14:m>
                  <m:oMath xmlns:m="http://schemas.openxmlformats.org/officeDocument/2006/math">
                    <m:bar>
                      <m:barPr>
                        <m:pos m:val="top"/>
                        <m:ctrlPr>
                          <a:rPr lang="en-US" sz="2000" i="1" dirty="0" smtClean="0">
                            <a:solidFill>
                              <a:srgbClr val="000000"/>
                            </a:solidFill>
                            <a:latin typeface="Cambria Math" panose="02040503050406030204" pitchFamily="18" charset="0"/>
                          </a:rPr>
                        </m:ctrlPr>
                      </m:barPr>
                      <m:e>
                        <m:r>
                          <a:rPr lang="en-US" sz="2000" b="0" i="1" dirty="0" smtClean="0">
                            <a:solidFill>
                              <a:srgbClr val="000000"/>
                            </a:solidFill>
                            <a:latin typeface="Cambria Math" panose="02040503050406030204" pitchFamily="18" charset="0"/>
                          </a:rPr>
                          <m:t>1</m:t>
                        </m:r>
                      </m:e>
                    </m:bar>
                  </m:oMath>
                </a14:m>
                <a:r>
                  <a:rPr lang="en-US" sz="2000" dirty="0">
                    <a:solidFill>
                      <a:srgbClr val="000000"/>
                    </a:solidFill>
                  </a:rPr>
                  <a:t>.</a:t>
                </a:r>
                <a:endParaRPr lang="en-US" sz="2000" dirty="0"/>
              </a:p>
            </p:txBody>
          </p:sp>
        </mc:Choice>
        <mc:Fallback xmlns="">
          <p:sp>
            <p:nvSpPr>
              <p:cNvPr id="4" name="TextBox 3"/>
              <p:cNvSpPr txBox="1">
                <a:spLocks noRot="1" noChangeAspect="1" noMove="1" noResize="1" noEditPoints="1" noAdjustHandles="1" noChangeArrowheads="1" noChangeShapeType="1" noTextEdit="1"/>
              </p:cNvSpPr>
              <p:nvPr/>
            </p:nvSpPr>
            <p:spPr>
              <a:xfrm>
                <a:off x="685801" y="1828800"/>
                <a:ext cx="7924800" cy="3514167"/>
              </a:xfrm>
              <a:prstGeom prst="rect">
                <a:avLst/>
              </a:prstGeom>
              <a:blipFill rotWithShape="0">
                <a:blip r:embed="rId2"/>
                <a:stretch>
                  <a:fillRect l="-846" t="-868" b="-2257"/>
                </a:stretch>
              </a:blipFill>
            </p:spPr>
            <p:txBody>
              <a:bodyPr/>
              <a:lstStyle/>
              <a:p>
                <a:r>
                  <a:rPr lang="en-US">
                    <a:noFill/>
                  </a:rPr>
                  <a:t> </a:t>
                </a:r>
              </a:p>
            </p:txBody>
          </p:sp>
        </mc:Fallback>
      </mc:AlternateContent>
      <p:sp>
        <p:nvSpPr>
          <p:cNvPr id="2" name="TextBox 1"/>
          <p:cNvSpPr txBox="1"/>
          <p:nvPr/>
        </p:nvSpPr>
        <p:spPr>
          <a:xfrm>
            <a:off x="679939" y="6279922"/>
            <a:ext cx="7490961" cy="338554"/>
          </a:xfrm>
          <a:prstGeom prst="rect">
            <a:avLst/>
          </a:prstGeom>
          <a:noFill/>
        </p:spPr>
        <p:txBody>
          <a:bodyPr wrap="none" rtlCol="0">
            <a:spAutoFit/>
          </a:bodyPr>
          <a:lstStyle/>
          <a:p>
            <a:r>
              <a:rPr lang="en-US" sz="1600" dirty="0"/>
              <a:t>Adapted from: http://www.chemistry.ohio-state.edu/~woodward/ch754/symmetry.htm</a:t>
            </a:r>
          </a:p>
        </p:txBody>
      </p:sp>
    </p:spTree>
    <p:extLst>
      <p:ext uri="{BB962C8B-B14F-4D97-AF65-F5344CB8AC3E}">
        <p14:creationId xmlns:p14="http://schemas.microsoft.com/office/powerpoint/2010/main" val="18922822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609600" y="990600"/>
            <a:ext cx="3691716" cy="707886"/>
          </a:xfrm>
          <a:prstGeom prst="rect">
            <a:avLst/>
          </a:prstGeom>
          <a:noFill/>
        </p:spPr>
        <p:txBody>
          <a:bodyPr wrap="none" rtlCol="0">
            <a:spAutoFit/>
          </a:bodyPr>
          <a:lstStyle/>
          <a:p>
            <a:r>
              <a:rPr lang="en-US" sz="2000" b="1" dirty="0"/>
              <a:t>Space Group Naming Convention</a:t>
            </a:r>
            <a:endParaRPr lang="en-US" sz="2000" dirty="0"/>
          </a:p>
          <a:p>
            <a:endParaRPr lang="en-US" sz="2000" dirty="0"/>
          </a:p>
        </p:txBody>
      </p:sp>
      <p:sp>
        <p:nvSpPr>
          <p:cNvPr id="4" name="TextBox 3"/>
          <p:cNvSpPr txBox="1"/>
          <p:nvPr/>
        </p:nvSpPr>
        <p:spPr>
          <a:xfrm>
            <a:off x="685800" y="2133600"/>
            <a:ext cx="7620000" cy="4031873"/>
          </a:xfrm>
          <a:prstGeom prst="rect">
            <a:avLst/>
          </a:prstGeom>
          <a:noFill/>
        </p:spPr>
        <p:txBody>
          <a:bodyPr wrap="square" rtlCol="0">
            <a:spAutoFit/>
          </a:bodyPr>
          <a:lstStyle/>
          <a:p>
            <a:r>
              <a:rPr lang="en-US" sz="4000" b="1" i="1" dirty="0"/>
              <a:t>P</a:t>
            </a:r>
            <a:r>
              <a:rPr lang="en-US" sz="4000" b="1" dirty="0"/>
              <a:t>2</a:t>
            </a:r>
            <a:r>
              <a:rPr lang="en-US" sz="4000" b="1" baseline="-25000" dirty="0"/>
              <a:t>1</a:t>
            </a:r>
            <a:r>
              <a:rPr lang="en-US" sz="4000" b="1" dirty="0"/>
              <a:t>/c  (or </a:t>
            </a:r>
            <a:r>
              <a:rPr lang="en-US" sz="4000" b="1" i="1" dirty="0"/>
              <a:t>P</a:t>
            </a:r>
            <a:r>
              <a:rPr lang="en-US" sz="4000" b="1" dirty="0"/>
              <a:t>12</a:t>
            </a:r>
            <a:r>
              <a:rPr lang="en-US" sz="4000" b="1" baseline="-25000" dirty="0"/>
              <a:t>1</a:t>
            </a:r>
            <a:r>
              <a:rPr lang="en-US" sz="4000" b="1" dirty="0"/>
              <a:t>/c1)   </a:t>
            </a:r>
            <a:r>
              <a:rPr lang="en-US" dirty="0"/>
              <a:t>(the most common space group)</a:t>
            </a:r>
          </a:p>
          <a:p>
            <a:endParaRPr lang="en-US" dirty="0"/>
          </a:p>
          <a:p>
            <a:r>
              <a:rPr lang="en-US" dirty="0"/>
              <a:t>Primitive centering of the motif (i.e., one lattice point per unit cell)</a:t>
            </a:r>
          </a:p>
          <a:p>
            <a:endParaRPr lang="en-US" dirty="0"/>
          </a:p>
          <a:p>
            <a:r>
              <a:rPr lang="en-US" dirty="0"/>
              <a:t>Two-fold screw axis along the b-axis, c-glide plane perpendicular to the b-axis</a:t>
            </a:r>
          </a:p>
          <a:p>
            <a:r>
              <a:rPr lang="en-US" dirty="0"/>
              <a:t>(by convention the monoclinic axis is always the b-axis; the a-axis should be smaller than the c -axis)</a:t>
            </a:r>
          </a:p>
          <a:p>
            <a:endParaRPr lang="en-US" dirty="0"/>
          </a:p>
          <a:p>
            <a:r>
              <a:rPr lang="en-US" dirty="0"/>
              <a:t>No symmetry along the first and third directions (a- and c-axes).</a:t>
            </a:r>
          </a:p>
          <a:p>
            <a:endParaRPr lang="en-US" dirty="0"/>
          </a:p>
          <a:p>
            <a:r>
              <a:rPr lang="en-US" dirty="0"/>
              <a:t>Note: The screw axis and glide plane necessarily create an inversion center. This is NOT explicitly part of the space group name. </a:t>
            </a:r>
          </a:p>
          <a:p>
            <a:endParaRPr lang="en-US" dirty="0"/>
          </a:p>
        </p:txBody>
      </p:sp>
    </p:spTree>
    <p:extLst>
      <p:ext uri="{BB962C8B-B14F-4D97-AF65-F5344CB8AC3E}">
        <p14:creationId xmlns:p14="http://schemas.microsoft.com/office/powerpoint/2010/main" val="7820779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609600" y="990600"/>
            <a:ext cx="3691716" cy="707886"/>
          </a:xfrm>
          <a:prstGeom prst="rect">
            <a:avLst/>
          </a:prstGeom>
          <a:noFill/>
        </p:spPr>
        <p:txBody>
          <a:bodyPr wrap="none" rtlCol="0">
            <a:spAutoFit/>
          </a:bodyPr>
          <a:lstStyle/>
          <a:p>
            <a:r>
              <a:rPr lang="en-US" sz="2000" b="1" dirty="0"/>
              <a:t>Space Group Naming Convention</a:t>
            </a:r>
            <a:endParaRPr lang="en-US" sz="2000" dirty="0"/>
          </a:p>
          <a:p>
            <a:endParaRPr lang="en-US" sz="2000" dirty="0"/>
          </a:p>
        </p:txBody>
      </p:sp>
      <p:sp>
        <p:nvSpPr>
          <p:cNvPr id="4" name="TextBox 3"/>
          <p:cNvSpPr txBox="1"/>
          <p:nvPr/>
        </p:nvSpPr>
        <p:spPr>
          <a:xfrm>
            <a:off x="1066800" y="1828800"/>
            <a:ext cx="7315200" cy="4585871"/>
          </a:xfrm>
          <a:prstGeom prst="rect">
            <a:avLst/>
          </a:prstGeom>
          <a:noFill/>
        </p:spPr>
        <p:txBody>
          <a:bodyPr wrap="square" rtlCol="0">
            <a:spAutoFit/>
          </a:bodyPr>
          <a:lstStyle/>
          <a:p>
            <a:r>
              <a:rPr lang="en-US" sz="4000" b="1" i="1" dirty="0"/>
              <a:t>P</a:t>
            </a:r>
            <a:r>
              <a:rPr lang="en-US" sz="4000" b="1" dirty="0"/>
              <a:t>3</a:t>
            </a:r>
            <a:r>
              <a:rPr lang="en-US" sz="4000" b="1" baseline="-25000" dirty="0"/>
              <a:t>1</a:t>
            </a:r>
            <a:r>
              <a:rPr lang="en-US" sz="4000" b="1" dirty="0"/>
              <a:t>21           </a:t>
            </a:r>
            <a:r>
              <a:rPr lang="en-US" dirty="0"/>
              <a:t>(space group of quartz)</a:t>
            </a:r>
          </a:p>
          <a:p>
            <a:endParaRPr lang="en-US" dirty="0"/>
          </a:p>
          <a:p>
            <a:r>
              <a:rPr lang="en-US" dirty="0"/>
              <a:t>Primitive centering of the motif (i.e., one copy per unit cell)</a:t>
            </a:r>
          </a:p>
          <a:p>
            <a:endParaRPr lang="en-US" dirty="0"/>
          </a:p>
          <a:p>
            <a:r>
              <a:rPr lang="en-US" dirty="0"/>
              <a:t>Threefold screw axis along the c-axis (the major axis in a </a:t>
            </a:r>
            <a:r>
              <a:rPr lang="en-US" dirty="0" err="1"/>
              <a:t>trigonal</a:t>
            </a:r>
            <a:r>
              <a:rPr lang="en-US" dirty="0"/>
              <a:t> structure)</a:t>
            </a:r>
          </a:p>
          <a:p>
            <a:endParaRPr lang="en-US" dirty="0"/>
          </a:p>
          <a:p>
            <a:r>
              <a:rPr lang="en-US" dirty="0"/>
              <a:t>Twofold rotation axis along the a and b axes (the secondary axes in a </a:t>
            </a:r>
          </a:p>
          <a:p>
            <a:r>
              <a:rPr lang="en-US" dirty="0"/>
              <a:t>trigonal structure). </a:t>
            </a:r>
          </a:p>
          <a:p>
            <a:endParaRPr lang="en-US" dirty="0"/>
          </a:p>
          <a:p>
            <a:r>
              <a:rPr lang="en-US" dirty="0"/>
              <a:t>No symmetry along the third direction. </a:t>
            </a:r>
          </a:p>
          <a:p>
            <a:endParaRPr lang="en-US" dirty="0"/>
          </a:p>
          <a:p>
            <a:r>
              <a:rPr lang="en-US" dirty="0"/>
              <a:t>(Note, there also exists a </a:t>
            </a:r>
            <a:r>
              <a:rPr lang="en-US" dirty="0" err="1"/>
              <a:t>trigonal</a:t>
            </a:r>
            <a:r>
              <a:rPr lang="en-US" dirty="0"/>
              <a:t> space group P3</a:t>
            </a:r>
            <a:r>
              <a:rPr lang="en-US" baseline="-25000" dirty="0"/>
              <a:t>1</a:t>
            </a:r>
            <a:r>
              <a:rPr lang="en-US" dirty="0"/>
              <a:t>12. In this space group the twofold axes are not along the a and b-axes but in a direction rotated by 30°, [2 1 0]). </a:t>
            </a:r>
          </a:p>
          <a:p>
            <a:endParaRPr lang="en-US" dirty="0"/>
          </a:p>
        </p:txBody>
      </p:sp>
    </p:spTree>
    <p:extLst>
      <p:ext uri="{BB962C8B-B14F-4D97-AF65-F5344CB8AC3E}">
        <p14:creationId xmlns:p14="http://schemas.microsoft.com/office/powerpoint/2010/main" val="7820779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89338" y="1654439"/>
            <a:ext cx="7924800" cy="646331"/>
          </a:xfrm>
          <a:prstGeom prst="rect">
            <a:avLst/>
          </a:prstGeom>
          <a:noFill/>
        </p:spPr>
        <p:txBody>
          <a:bodyPr wrap="square" rtlCol="0">
            <a:spAutoFit/>
          </a:bodyPr>
          <a:lstStyle/>
          <a:p>
            <a:r>
              <a:rPr lang="en-US" b="1" dirty="0"/>
              <a:t>Comments on Symmetry and Space Groups:</a:t>
            </a:r>
            <a:r>
              <a:rPr lang="en-US" dirty="0"/>
              <a:t> </a:t>
            </a:r>
          </a:p>
          <a:p>
            <a:endParaRPr lang="en-US" dirty="0"/>
          </a:p>
        </p:txBody>
      </p:sp>
      <p:sp>
        <p:nvSpPr>
          <p:cNvPr id="7" name="TextBox 6"/>
          <p:cNvSpPr txBox="1"/>
          <p:nvPr/>
        </p:nvSpPr>
        <p:spPr>
          <a:xfrm>
            <a:off x="489338" y="2166878"/>
            <a:ext cx="8349862" cy="2862322"/>
          </a:xfrm>
          <a:prstGeom prst="rect">
            <a:avLst/>
          </a:prstGeom>
          <a:noFill/>
        </p:spPr>
        <p:txBody>
          <a:bodyPr wrap="square" rtlCol="0">
            <a:spAutoFit/>
          </a:bodyPr>
          <a:lstStyle/>
          <a:p>
            <a:r>
              <a:rPr lang="en-US" dirty="0"/>
              <a:t>There are </a:t>
            </a:r>
            <a:r>
              <a:rPr lang="en-US" b="1" dirty="0"/>
              <a:t>chiral space groups </a:t>
            </a:r>
            <a:r>
              <a:rPr lang="en-US" dirty="0"/>
              <a:t>(have no mirror planes, glide planes or inversion centers), </a:t>
            </a:r>
            <a:r>
              <a:rPr lang="en-US" b="1" dirty="0"/>
              <a:t>centrosymmetric space groups </a:t>
            </a:r>
            <a:r>
              <a:rPr lang="en-US" dirty="0"/>
              <a:t>(have an inversion center) and </a:t>
            </a:r>
            <a:r>
              <a:rPr lang="en-US" b="1" dirty="0"/>
              <a:t>non-centrosymmetric space groups</a:t>
            </a:r>
            <a:r>
              <a:rPr lang="en-US" dirty="0"/>
              <a:t> (have no inversion center, but have either a mirror or glide plane).</a:t>
            </a:r>
          </a:p>
          <a:p>
            <a:endParaRPr lang="en-US" dirty="0"/>
          </a:p>
          <a:p>
            <a:r>
              <a:rPr lang="en-US" dirty="0"/>
              <a:t>Chiral compounds have to crystallize in a chiral space group (all proteins and most sugars are limited to chiral space groups).</a:t>
            </a:r>
          </a:p>
          <a:p>
            <a:endParaRPr lang="en-US" dirty="0"/>
          </a:p>
          <a:p>
            <a:r>
              <a:rPr lang="en-US" dirty="0"/>
              <a:t>Achiral compounds or racemic mixtures can crystallize in chiral space groups (“</a:t>
            </a:r>
            <a:r>
              <a:rPr lang="en-US" b="1" dirty="0"/>
              <a:t>resolution</a:t>
            </a:r>
            <a:r>
              <a:rPr lang="en-US" dirty="0"/>
              <a:t>”), but tend to crystallize in centrosymmetric space groups. </a:t>
            </a:r>
          </a:p>
          <a:p>
            <a:endParaRPr lang="en-US" dirty="0"/>
          </a:p>
        </p:txBody>
      </p:sp>
    </p:spTree>
    <p:extLst>
      <p:ext uri="{BB962C8B-B14F-4D97-AF65-F5344CB8AC3E}">
        <p14:creationId xmlns:p14="http://schemas.microsoft.com/office/powerpoint/2010/main" val="529369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381000" y="1219200"/>
            <a:ext cx="3229730" cy="369332"/>
          </a:xfrm>
          <a:prstGeom prst="rect">
            <a:avLst/>
          </a:prstGeom>
          <a:noFill/>
        </p:spPr>
        <p:txBody>
          <a:bodyPr wrap="none" rtlCol="0">
            <a:spAutoFit/>
          </a:bodyPr>
          <a:lstStyle/>
          <a:p>
            <a:r>
              <a:rPr lang="en-US" b="1" dirty="0"/>
              <a:t>References and Further Reading</a:t>
            </a:r>
          </a:p>
        </p:txBody>
      </p:sp>
      <p:sp>
        <p:nvSpPr>
          <p:cNvPr id="5" name="TextBox 4"/>
          <p:cNvSpPr txBox="1"/>
          <p:nvPr/>
        </p:nvSpPr>
        <p:spPr>
          <a:xfrm>
            <a:off x="381000" y="1905000"/>
            <a:ext cx="8458200" cy="4247317"/>
          </a:xfrm>
          <a:prstGeom prst="rect">
            <a:avLst/>
          </a:prstGeom>
          <a:noFill/>
        </p:spPr>
        <p:txBody>
          <a:bodyPr wrap="square" rtlCol="0">
            <a:spAutoFit/>
          </a:bodyPr>
          <a:lstStyle/>
          <a:p>
            <a:r>
              <a:rPr lang="en-US" b="1" dirty="0"/>
              <a:t>The SHELX homepage (references and software downloads)</a:t>
            </a:r>
          </a:p>
          <a:p>
            <a:r>
              <a:rPr lang="en-US" dirty="0">
                <a:hlinkClick r:id="rId2"/>
              </a:rPr>
              <a:t>http://shelx.uni-goettingen.de/</a:t>
            </a:r>
            <a:endParaRPr lang="en-US" dirty="0"/>
          </a:p>
          <a:p>
            <a:endParaRPr lang="en-US" dirty="0"/>
          </a:p>
          <a:p>
            <a:r>
              <a:rPr lang="en-US" b="1" dirty="0"/>
              <a:t>The </a:t>
            </a:r>
            <a:r>
              <a:rPr lang="en-US" b="1" dirty="0" err="1"/>
              <a:t>Shelxle</a:t>
            </a:r>
            <a:r>
              <a:rPr lang="en-US" b="1" dirty="0"/>
              <a:t> homepage</a:t>
            </a:r>
          </a:p>
          <a:p>
            <a:r>
              <a:rPr lang="en-US" dirty="0">
                <a:hlinkClick r:id="rId3"/>
              </a:rPr>
              <a:t>https://www.shelxle.org</a:t>
            </a:r>
            <a:endParaRPr lang="en-US" dirty="0"/>
          </a:p>
          <a:p>
            <a:endParaRPr lang="en-US" dirty="0"/>
          </a:p>
          <a:p>
            <a:r>
              <a:rPr lang="en-US" b="1" dirty="0"/>
              <a:t>Mercury web page</a:t>
            </a:r>
          </a:p>
          <a:p>
            <a:pPr lvl="0"/>
            <a:r>
              <a:rPr lang="en-US" u="sng" dirty="0">
                <a:hlinkClick r:id="rId4"/>
              </a:rPr>
              <a:t>https://www.ccdc.cam.ac.uk/solutions/csd-system/components/mercury/</a:t>
            </a:r>
            <a:endParaRPr lang="en-US" u="sng" dirty="0"/>
          </a:p>
          <a:p>
            <a:pPr lvl="0"/>
            <a:endParaRPr lang="en-US" u="sng" dirty="0"/>
          </a:p>
          <a:p>
            <a:r>
              <a:rPr lang="en-US" b="1" dirty="0"/>
              <a:t>Platon web page (homepage)</a:t>
            </a:r>
          </a:p>
          <a:p>
            <a:pPr lvl="0"/>
            <a:r>
              <a:rPr lang="en-US" u="sng" dirty="0">
                <a:hlinkClick r:id="rId5"/>
              </a:rPr>
              <a:t>http://www.cryst.chem.uu.nl/spek/platon/</a:t>
            </a:r>
            <a:endParaRPr lang="en-US" u="sng" dirty="0"/>
          </a:p>
          <a:p>
            <a:pPr lvl="0"/>
            <a:endParaRPr lang="en-US" b="1" dirty="0"/>
          </a:p>
          <a:p>
            <a:r>
              <a:rPr lang="en-US" b="1" dirty="0"/>
              <a:t>Platon web page (windows version)</a:t>
            </a:r>
          </a:p>
          <a:p>
            <a:pPr lvl="0"/>
            <a:r>
              <a:rPr lang="en-US" u="sng" dirty="0">
                <a:hlinkClick r:id="rId6"/>
              </a:rPr>
              <a:t>http://www.chem.gla.ac.uk/~louis/software/platon/</a:t>
            </a:r>
            <a:endParaRPr lang="en-US" u="sng" dirty="0"/>
          </a:p>
          <a:p>
            <a:pPr lvl="0"/>
            <a:endParaRPr lang="en-US" u="sng" dirty="0"/>
          </a:p>
        </p:txBody>
      </p:sp>
    </p:spTree>
    <p:extLst>
      <p:ext uri="{BB962C8B-B14F-4D97-AF65-F5344CB8AC3E}">
        <p14:creationId xmlns:p14="http://schemas.microsoft.com/office/powerpoint/2010/main" val="11561101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89338" y="1087761"/>
            <a:ext cx="7924800" cy="646331"/>
          </a:xfrm>
          <a:prstGeom prst="rect">
            <a:avLst/>
          </a:prstGeom>
          <a:noFill/>
        </p:spPr>
        <p:txBody>
          <a:bodyPr wrap="square" rtlCol="0">
            <a:spAutoFit/>
          </a:bodyPr>
          <a:lstStyle/>
          <a:p>
            <a:r>
              <a:rPr lang="en-US" b="1" dirty="0"/>
              <a:t>Space Groups Statistics:</a:t>
            </a:r>
            <a:r>
              <a:rPr lang="en-US" dirty="0"/>
              <a:t> </a:t>
            </a:r>
          </a:p>
          <a:p>
            <a:endParaRPr lang="en-US" dirty="0"/>
          </a:p>
        </p:txBody>
      </p:sp>
      <mc:AlternateContent xmlns:mc="http://schemas.openxmlformats.org/markup-compatibility/2006" xmlns:a14="http://schemas.microsoft.com/office/drawing/2010/main">
        <mc:Choice Requires="a14">
          <p:graphicFrame>
            <p:nvGraphicFramePr>
              <p:cNvPr id="5" name="Table 4"/>
              <p:cNvGraphicFramePr>
                <a:graphicFrameLocks noGrp="1"/>
              </p:cNvGraphicFramePr>
              <p:nvPr>
                <p:extLst>
                  <p:ext uri="{D42A27DB-BD31-4B8C-83A1-F6EECF244321}">
                    <p14:modId xmlns:p14="http://schemas.microsoft.com/office/powerpoint/2010/main" val="3546519886"/>
                  </p:ext>
                </p:extLst>
              </p:nvPr>
            </p:nvGraphicFramePr>
            <p:xfrm>
              <a:off x="533400" y="1524000"/>
              <a:ext cx="7880738" cy="4533901"/>
            </p:xfrm>
            <a:graphic>
              <a:graphicData uri="http://schemas.openxmlformats.org/drawingml/2006/table">
                <a:tbl>
                  <a:tblPr firstRow="1" firstCol="1" bandRow="1">
                    <a:tableStyleId>{08FB837D-C827-4EFA-A057-4D05807E0F7C}</a:tableStyleId>
                  </a:tblPr>
                  <a:tblGrid>
                    <a:gridCol w="1969763">
                      <a:extLst>
                        <a:ext uri="{9D8B030D-6E8A-4147-A177-3AD203B41FA5}">
                          <a16:colId xmlns:a16="http://schemas.microsoft.com/office/drawing/2014/main" val="996790671"/>
                        </a:ext>
                      </a:extLst>
                    </a:gridCol>
                    <a:gridCol w="1969763">
                      <a:extLst>
                        <a:ext uri="{9D8B030D-6E8A-4147-A177-3AD203B41FA5}">
                          <a16:colId xmlns:a16="http://schemas.microsoft.com/office/drawing/2014/main" val="3012961673"/>
                        </a:ext>
                      </a:extLst>
                    </a:gridCol>
                    <a:gridCol w="1970606">
                      <a:extLst>
                        <a:ext uri="{9D8B030D-6E8A-4147-A177-3AD203B41FA5}">
                          <a16:colId xmlns:a16="http://schemas.microsoft.com/office/drawing/2014/main" val="4292655863"/>
                        </a:ext>
                      </a:extLst>
                    </a:gridCol>
                    <a:gridCol w="1970606">
                      <a:extLst>
                        <a:ext uri="{9D8B030D-6E8A-4147-A177-3AD203B41FA5}">
                          <a16:colId xmlns:a16="http://schemas.microsoft.com/office/drawing/2014/main" val="3918544435"/>
                        </a:ext>
                      </a:extLst>
                    </a:gridCol>
                  </a:tblGrid>
                  <a:tr h="445999">
                    <a:tc gridSpan="2">
                      <a:txBody>
                        <a:bodyPr/>
                        <a:lstStyle/>
                        <a:p>
                          <a:pPr marL="0" marR="0">
                            <a:lnSpc>
                              <a:spcPct val="107000"/>
                            </a:lnSpc>
                            <a:spcBef>
                              <a:spcPts val="0"/>
                            </a:spcBef>
                            <a:spcAft>
                              <a:spcPts val="0"/>
                            </a:spcAft>
                          </a:pPr>
                          <a:r>
                            <a:rPr lang="en-US" sz="1600" dirty="0">
                              <a:effectLst/>
                            </a:rPr>
                            <a:t>Cambridge Structural Database, CSD,</a:t>
                          </a:r>
                          <a:r>
                            <a:rPr lang="en-US" sz="1600" baseline="0" dirty="0">
                              <a:effectLst/>
                            </a:rPr>
                            <a:t> 2016 </a:t>
                          </a:r>
                          <a:r>
                            <a:rPr lang="en-US" sz="1600" dirty="0">
                              <a:effectLst/>
                            </a:rPr>
                            <a:t>(organics and</a:t>
                          </a:r>
                          <a:r>
                            <a:rPr lang="en-US" sz="1600" baseline="0" dirty="0">
                              <a:effectLst/>
                            </a:rPr>
                            <a:t> </a:t>
                          </a:r>
                          <a:r>
                            <a:rPr lang="en-US" sz="1600" dirty="0">
                              <a:effectLst/>
                            </a:rPr>
                            <a:t>metal complexes, “molecules”)</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marL="0" marR="0">
                            <a:lnSpc>
                              <a:spcPct val="107000"/>
                            </a:lnSpc>
                            <a:spcBef>
                              <a:spcPts val="0"/>
                            </a:spcBef>
                            <a:spcAft>
                              <a:spcPts val="0"/>
                            </a:spcAft>
                          </a:pPr>
                          <a:r>
                            <a:rPr lang="en-US" sz="1600" dirty="0">
                              <a:effectLst/>
                            </a:rPr>
                            <a:t>Inorganic Structural Database, ICSD (rounded averages</a:t>
                          </a:r>
                          <a:r>
                            <a:rPr lang="en-US" sz="1600" baseline="0" dirty="0">
                              <a:effectLst/>
                            </a:rPr>
                            <a:t> 1992, 2002 and 2006)</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140189180"/>
                      </a:ext>
                    </a:extLst>
                  </a:tr>
                  <a:tr h="223000">
                    <a:tc>
                      <a:txBody>
                        <a:bodyPr/>
                        <a:lstStyle/>
                        <a:p>
                          <a:pPr marL="0" marR="0">
                            <a:lnSpc>
                              <a:spcPct val="107000"/>
                            </a:lnSpc>
                            <a:spcBef>
                              <a:spcPts val="0"/>
                            </a:spcBef>
                            <a:spcAft>
                              <a:spcPts val="0"/>
                            </a:spcAft>
                          </a:pPr>
                          <a:r>
                            <a:rPr lang="en-US" sz="1600" b="0">
                              <a:effectLst/>
                            </a:rPr>
                            <a:t>Space group</a:t>
                          </a:r>
                          <a:endParaRPr lang="en-US" sz="16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0">
                              <a:effectLst/>
                            </a:rPr>
                            <a:t>Prevalence [%]</a:t>
                          </a:r>
                          <a:endParaRPr lang="en-US" sz="16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Space group</a:t>
                          </a:r>
                          <a:endParaRPr lang="en-US" sz="16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Prevalence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20306807"/>
                      </a:ext>
                    </a:extLst>
                  </a:tr>
                  <a:tr h="223000">
                    <a:tc>
                      <a:txBody>
                        <a:bodyPr/>
                        <a:lstStyle/>
                        <a:p>
                          <a:pPr marL="0" marR="0">
                            <a:lnSpc>
                              <a:spcPct val="107000"/>
                            </a:lnSpc>
                            <a:spcBef>
                              <a:spcPts val="0"/>
                            </a:spcBef>
                            <a:spcAft>
                              <a:spcPts val="0"/>
                            </a:spcAft>
                          </a:pPr>
                          <a:r>
                            <a:rPr lang="en-US" sz="1600" b="0" i="1" dirty="0">
                              <a:effectLst/>
                            </a:rPr>
                            <a:t>P</a:t>
                          </a:r>
                          <a:r>
                            <a:rPr lang="en-US" sz="1600" b="0" dirty="0">
                              <a:effectLst/>
                            </a:rPr>
                            <a:t>2</a:t>
                          </a:r>
                          <a:r>
                            <a:rPr lang="en-US" sz="1600" b="0" baseline="-25000" dirty="0">
                              <a:effectLst/>
                            </a:rPr>
                            <a:t>1</a:t>
                          </a:r>
                          <a:r>
                            <a:rPr lang="en-US" sz="1600" b="0" dirty="0">
                              <a:effectLst/>
                            </a:rPr>
                            <a:t>/</a:t>
                          </a:r>
                          <a:r>
                            <a:rPr lang="en-US" sz="1600" b="0" i="1" dirty="0">
                              <a:effectLst/>
                            </a:rPr>
                            <a:t>c</a:t>
                          </a:r>
                          <a:r>
                            <a:rPr lang="en-US" sz="1600" b="0" dirty="0">
                              <a:effectLst/>
                            </a:rPr>
                            <a:t> (</a:t>
                          </a:r>
                          <a:r>
                            <a:rPr lang="en-US" sz="1600" b="0" i="1" dirty="0">
                              <a:effectLst/>
                            </a:rPr>
                            <a:t>P</a:t>
                          </a:r>
                          <a:r>
                            <a:rPr lang="en-US" sz="1600" b="0" dirty="0">
                              <a:effectLst/>
                            </a:rPr>
                            <a:t>2</a:t>
                          </a:r>
                          <a:r>
                            <a:rPr lang="en-US" sz="1600" b="0" baseline="-25000" dirty="0">
                              <a:effectLst/>
                            </a:rPr>
                            <a:t>1</a:t>
                          </a:r>
                          <a:r>
                            <a:rPr lang="en-US" sz="1600" b="0" dirty="0">
                              <a:effectLst/>
                            </a:rPr>
                            <a:t>/</a:t>
                          </a:r>
                          <a:r>
                            <a:rPr lang="en-US" sz="1600" b="0" i="1" dirty="0">
                              <a:effectLst/>
                            </a:rPr>
                            <a:t>n</a:t>
                          </a:r>
                          <a:r>
                            <a:rPr lang="en-US" sz="1600" b="0" dirty="0">
                              <a:effectLst/>
                            </a:rPr>
                            <a:t>, </a:t>
                          </a:r>
                          <a:r>
                            <a:rPr lang="en-US" sz="1600" b="0" i="1" dirty="0">
                              <a:effectLst/>
                            </a:rPr>
                            <a:t>P</a:t>
                          </a:r>
                          <a:r>
                            <a:rPr lang="en-US" sz="1600" b="0" dirty="0">
                              <a:effectLst/>
                            </a:rPr>
                            <a:t>2</a:t>
                          </a:r>
                          <a:r>
                            <a:rPr lang="en-US" sz="1600" b="0" baseline="-25000" dirty="0">
                              <a:effectLst/>
                            </a:rPr>
                            <a:t>1</a:t>
                          </a:r>
                          <a:r>
                            <a:rPr lang="en-US" sz="1600" b="0" dirty="0">
                              <a:effectLst/>
                            </a:rPr>
                            <a:t>/</a:t>
                          </a:r>
                          <a:r>
                            <a:rPr lang="en-US" sz="1600" b="0" i="1" dirty="0">
                              <a:effectLst/>
                            </a:rPr>
                            <a:t>a</a:t>
                          </a:r>
                          <a:r>
                            <a:rPr lang="en-US" sz="1600" b="0" dirty="0">
                              <a:effectLst/>
                            </a:rPr>
                            <a:t>)</a:t>
                          </a:r>
                          <a:endParaRPr lang="en-US" sz="16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0">
                              <a:effectLst/>
                            </a:rPr>
                            <a:t>34.6</a:t>
                          </a:r>
                          <a:endParaRPr lang="en-US" sz="16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i="1" dirty="0">
                              <a:effectLst/>
                            </a:rPr>
                            <a:t>P</a:t>
                          </a:r>
                          <a:r>
                            <a:rPr lang="en-US" sz="1600" dirty="0">
                              <a:effectLst/>
                            </a:rPr>
                            <a:t>2</a:t>
                          </a:r>
                          <a:r>
                            <a:rPr lang="en-US" sz="1600" baseline="-25000" dirty="0">
                              <a:effectLst/>
                            </a:rPr>
                            <a:t>1</a:t>
                          </a:r>
                          <a:r>
                            <a:rPr lang="en-US" sz="1600" dirty="0">
                              <a:effectLst/>
                            </a:rPr>
                            <a:t>/</a:t>
                          </a:r>
                          <a:r>
                            <a:rPr lang="en-US" sz="1600" i="1" dirty="0">
                              <a:effectLst/>
                            </a:rPr>
                            <a:t>c</a:t>
                          </a:r>
                          <a:endParaRPr lang="en-US" sz="1600" i="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30276032"/>
                      </a:ext>
                    </a:extLst>
                  </a:tr>
                  <a:tr h="223474">
                    <a:tc>
                      <a:txBody>
                        <a:bodyPr/>
                        <a:lstStyle/>
                        <a:p>
                          <a:pPr marL="0" marR="0">
                            <a:lnSpc>
                              <a:spcPct val="107000"/>
                            </a:lnSpc>
                            <a:spcBef>
                              <a:spcPts val="0"/>
                            </a:spcBef>
                            <a:spcAft>
                              <a:spcPts val="0"/>
                            </a:spcAft>
                          </a:pPr>
                          <a:r>
                            <a:rPr lang="en-US" sz="1600" b="0" i="1" dirty="0">
                              <a:effectLst/>
                            </a:rPr>
                            <a:t>P</a:t>
                          </a:r>
                          <a14:m>
                            <m:oMath xmlns:m="http://schemas.openxmlformats.org/officeDocument/2006/math">
                              <m:acc>
                                <m:accPr>
                                  <m:chr m:val="̅"/>
                                  <m:ctrlPr>
                                    <a:rPr lang="en-US" sz="1600" b="0" i="1">
                                      <a:effectLst/>
                                      <a:latin typeface="Cambria Math" panose="02040503050406030204" pitchFamily="18" charset="0"/>
                                    </a:rPr>
                                  </m:ctrlPr>
                                </m:accPr>
                                <m:e>
                                  <m:r>
                                    <a:rPr lang="en-US" sz="1600" b="0">
                                      <a:effectLst/>
                                      <a:latin typeface="Cambria Math" panose="02040503050406030204" pitchFamily="18" charset="0"/>
                                    </a:rPr>
                                    <m:t>1</m:t>
                                  </m:r>
                                </m:e>
                              </m:acc>
                            </m:oMath>
                          </a14:m>
                          <a:endParaRPr lang="en-US" sz="16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0">
                              <a:effectLst/>
                            </a:rPr>
                            <a:t>24.5</a:t>
                          </a:r>
                          <a:endParaRPr lang="en-US" sz="16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i="1" dirty="0" err="1">
                              <a:effectLst/>
                            </a:rPr>
                            <a:t>Pnma</a:t>
                          </a:r>
                          <a:endParaRPr lang="en-US" sz="1600" i="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7.8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17092262"/>
                      </a:ext>
                    </a:extLst>
                  </a:tr>
                  <a:tr h="223474">
                    <a:tc>
                      <a:txBody>
                        <a:bodyPr/>
                        <a:lstStyle/>
                        <a:p>
                          <a:pPr marL="0" marR="0">
                            <a:lnSpc>
                              <a:spcPct val="107000"/>
                            </a:lnSpc>
                            <a:spcBef>
                              <a:spcPts val="0"/>
                            </a:spcBef>
                            <a:spcAft>
                              <a:spcPts val="0"/>
                            </a:spcAft>
                          </a:pPr>
                          <a:r>
                            <a:rPr lang="en-US" sz="1600" b="0" i="1" dirty="0">
                              <a:effectLst/>
                            </a:rPr>
                            <a:t>C</a:t>
                          </a:r>
                          <a:r>
                            <a:rPr lang="en-US" sz="1600" b="0" dirty="0">
                              <a:effectLst/>
                            </a:rPr>
                            <a:t>2/</a:t>
                          </a:r>
                          <a:r>
                            <a:rPr lang="en-US" sz="1600" b="0" i="1" dirty="0">
                              <a:effectLst/>
                            </a:rPr>
                            <a:t>c</a:t>
                          </a:r>
                          <a:endParaRPr lang="en-US" sz="1600" b="0" i="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0" dirty="0">
                              <a:effectLst/>
                            </a:rPr>
                            <a:t>8.4</a:t>
                          </a:r>
                          <a:endParaRPr lang="en-US" sz="16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i="1" dirty="0" err="1">
                              <a:effectLst/>
                            </a:rPr>
                            <a:t>Fm</a:t>
                          </a:r>
                          <a14:m>
                            <m:oMath xmlns:m="http://schemas.openxmlformats.org/officeDocument/2006/math">
                              <m:acc>
                                <m:accPr>
                                  <m:chr m:val="̅"/>
                                  <m:ctrlPr>
                                    <a:rPr lang="en-US" sz="1600" i="1">
                                      <a:effectLst/>
                                      <a:latin typeface="Cambria Math" panose="02040503050406030204" pitchFamily="18" charset="0"/>
                                    </a:rPr>
                                  </m:ctrlPr>
                                </m:accPr>
                                <m:e>
                                  <m:r>
                                    <a:rPr lang="en-US" sz="1600">
                                      <a:effectLst/>
                                      <a:latin typeface="Cambria Math" panose="02040503050406030204" pitchFamily="18" charset="0"/>
                                    </a:rPr>
                                    <m:t>3</m:t>
                                  </m:r>
                                </m:e>
                              </m:acc>
                            </m:oMath>
                          </a14:m>
                          <a:r>
                            <a:rPr lang="en-US" sz="1600" i="1" dirty="0">
                              <a:effectLst/>
                            </a:rPr>
                            <a:t>m</a:t>
                          </a:r>
                          <a:endParaRPr lang="en-US" sz="1600" i="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5.0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06307608"/>
                      </a:ext>
                    </a:extLst>
                  </a:tr>
                  <a:tr h="223474">
                    <a:tc>
                      <a:txBody>
                        <a:bodyPr/>
                        <a:lstStyle/>
                        <a:p>
                          <a:pPr marL="0" marR="0">
                            <a:lnSpc>
                              <a:spcPct val="107000"/>
                            </a:lnSpc>
                            <a:spcBef>
                              <a:spcPts val="0"/>
                            </a:spcBef>
                            <a:spcAft>
                              <a:spcPts val="0"/>
                            </a:spcAft>
                          </a:pPr>
                          <a:r>
                            <a:rPr lang="en-US" sz="1600" b="0" i="1" dirty="0">
                              <a:effectLst/>
                            </a:rPr>
                            <a:t>P</a:t>
                          </a:r>
                          <a:r>
                            <a:rPr lang="en-US" sz="1600" b="0" dirty="0">
                              <a:effectLst/>
                            </a:rPr>
                            <a:t>2</a:t>
                          </a:r>
                          <a:r>
                            <a:rPr lang="en-US" sz="1600" b="0" baseline="-25000" dirty="0">
                              <a:effectLst/>
                            </a:rPr>
                            <a:t>1</a:t>
                          </a:r>
                          <a:r>
                            <a:rPr lang="en-US" sz="1600" b="0" dirty="0">
                              <a:effectLst/>
                            </a:rPr>
                            <a:t>2</a:t>
                          </a:r>
                          <a:r>
                            <a:rPr lang="en-US" sz="1600" b="0" baseline="-25000" dirty="0">
                              <a:effectLst/>
                            </a:rPr>
                            <a:t>1</a:t>
                          </a:r>
                          <a:r>
                            <a:rPr lang="en-US" sz="1600" b="0" dirty="0">
                              <a:effectLst/>
                            </a:rPr>
                            <a:t>2</a:t>
                          </a:r>
                          <a:r>
                            <a:rPr lang="en-US" sz="1600" b="0" baseline="-25000" dirty="0">
                              <a:effectLst/>
                            </a:rPr>
                            <a:t>1</a:t>
                          </a:r>
                          <a:endParaRPr lang="en-US" sz="16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0">
                              <a:effectLst/>
                            </a:rPr>
                            <a:t>7.2</a:t>
                          </a:r>
                          <a:endParaRPr lang="en-US" sz="16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i="1" dirty="0">
                              <a:effectLst/>
                            </a:rPr>
                            <a:t>P</a:t>
                          </a:r>
                          <a14:m>
                            <m:oMath xmlns:m="http://schemas.openxmlformats.org/officeDocument/2006/math">
                              <m:acc>
                                <m:accPr>
                                  <m:chr m:val="̅"/>
                                  <m:ctrlPr>
                                    <a:rPr lang="en-US" sz="1600" i="1">
                                      <a:effectLst/>
                                      <a:latin typeface="Cambria Math" panose="02040503050406030204" pitchFamily="18" charset="0"/>
                                    </a:rPr>
                                  </m:ctrlPr>
                                </m:accPr>
                                <m:e>
                                  <m:r>
                                    <a:rPr lang="en-US" sz="1600">
                                      <a:effectLst/>
                                      <a:latin typeface="Cambria Math" panose="02040503050406030204" pitchFamily="18" charset="0"/>
                                    </a:rPr>
                                    <m:t>1</m:t>
                                  </m:r>
                                </m:e>
                              </m:acc>
                            </m:oMath>
                          </a14:m>
                          <a:endParaRPr lang="en-US" sz="16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4.5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04034001"/>
                      </a:ext>
                    </a:extLst>
                  </a:tr>
                  <a:tr h="223474">
                    <a:tc>
                      <a:txBody>
                        <a:bodyPr/>
                        <a:lstStyle/>
                        <a:p>
                          <a:pPr marL="0" marR="0">
                            <a:lnSpc>
                              <a:spcPct val="107000"/>
                            </a:lnSpc>
                            <a:spcBef>
                              <a:spcPts val="0"/>
                            </a:spcBef>
                            <a:spcAft>
                              <a:spcPts val="0"/>
                            </a:spcAft>
                          </a:pPr>
                          <a:r>
                            <a:rPr lang="en-US" sz="1600" b="0" i="1" dirty="0">
                              <a:effectLst/>
                            </a:rPr>
                            <a:t>P</a:t>
                          </a:r>
                          <a:r>
                            <a:rPr lang="en-US" sz="1600" b="0" dirty="0">
                              <a:effectLst/>
                            </a:rPr>
                            <a:t>2</a:t>
                          </a:r>
                          <a:r>
                            <a:rPr lang="en-US" sz="1600" b="0" baseline="-25000" dirty="0">
                              <a:effectLst/>
                            </a:rPr>
                            <a:t>1</a:t>
                          </a:r>
                          <a:endParaRPr lang="en-US" sz="16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0">
                              <a:effectLst/>
                            </a:rPr>
                            <a:t>5.2</a:t>
                          </a:r>
                          <a:endParaRPr lang="en-US" sz="16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i="1" dirty="0" err="1">
                              <a:effectLst/>
                            </a:rPr>
                            <a:t>Fd</a:t>
                          </a:r>
                          <a14:m>
                            <m:oMath xmlns:m="http://schemas.openxmlformats.org/officeDocument/2006/math">
                              <m:acc>
                                <m:accPr>
                                  <m:chr m:val="̅"/>
                                  <m:ctrlPr>
                                    <a:rPr lang="en-US" sz="1600" i="1">
                                      <a:effectLst/>
                                      <a:latin typeface="Cambria Math" panose="02040503050406030204" pitchFamily="18" charset="0"/>
                                    </a:rPr>
                                  </m:ctrlPr>
                                </m:accPr>
                                <m:e>
                                  <m:r>
                                    <a:rPr lang="en-US" sz="1600">
                                      <a:effectLst/>
                                      <a:latin typeface="Cambria Math" panose="02040503050406030204" pitchFamily="18" charset="0"/>
                                    </a:rPr>
                                    <m:t>3</m:t>
                                  </m:r>
                                </m:e>
                              </m:acc>
                            </m:oMath>
                          </a14:m>
                          <a:r>
                            <a:rPr lang="en-US" sz="1600" i="1" dirty="0">
                              <a:effectLst/>
                            </a:rPr>
                            <a:t>m</a:t>
                          </a:r>
                          <a:endParaRPr lang="en-US" sz="1600" i="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4.0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97196982"/>
                      </a:ext>
                    </a:extLst>
                  </a:tr>
                  <a:tr h="223000">
                    <a:tc>
                      <a:txBody>
                        <a:bodyPr/>
                        <a:lstStyle/>
                        <a:p>
                          <a:pPr marL="0" marR="0">
                            <a:lnSpc>
                              <a:spcPct val="107000"/>
                            </a:lnSpc>
                            <a:spcBef>
                              <a:spcPts val="0"/>
                            </a:spcBef>
                            <a:spcAft>
                              <a:spcPts val="0"/>
                            </a:spcAft>
                          </a:pPr>
                          <a:r>
                            <a:rPr lang="en-US" sz="1600" b="0" i="1" dirty="0" err="1">
                              <a:effectLst/>
                            </a:rPr>
                            <a:t>P</a:t>
                          </a:r>
                          <a:r>
                            <a:rPr lang="en-US" sz="1600" b="0" dirty="0" err="1">
                              <a:effectLst/>
                            </a:rPr>
                            <a:t>bca</a:t>
                          </a:r>
                          <a:endParaRPr lang="en-US" sz="16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0">
                              <a:effectLst/>
                            </a:rPr>
                            <a:t>3.3</a:t>
                          </a:r>
                          <a:endParaRPr lang="en-US" sz="16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i="1" dirty="0">
                              <a:effectLst/>
                            </a:rPr>
                            <a:t>C</a:t>
                          </a:r>
                          <a:r>
                            <a:rPr lang="en-US" sz="1600" dirty="0">
                              <a:effectLst/>
                            </a:rPr>
                            <a:t>2/</a:t>
                          </a:r>
                          <a:r>
                            <a:rPr lang="en-US" sz="1600" i="1" dirty="0">
                              <a:effectLst/>
                            </a:rPr>
                            <a:t>c</a:t>
                          </a:r>
                          <a:endParaRPr lang="en-US" sz="1600" i="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4.0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30620252"/>
                      </a:ext>
                    </a:extLst>
                  </a:tr>
                  <a:tr h="223000">
                    <a:tc>
                      <a:txBody>
                        <a:bodyPr/>
                        <a:lstStyle/>
                        <a:p>
                          <a:pPr marL="0" marR="0">
                            <a:lnSpc>
                              <a:spcPct val="107000"/>
                            </a:lnSpc>
                            <a:spcBef>
                              <a:spcPts val="0"/>
                            </a:spcBef>
                            <a:spcAft>
                              <a:spcPts val="0"/>
                            </a:spcAft>
                          </a:pPr>
                          <a:r>
                            <a:rPr lang="en-US" sz="1600" b="0" i="1" dirty="0">
                              <a:effectLst/>
                            </a:rPr>
                            <a:t>Pna</a:t>
                          </a:r>
                          <a:r>
                            <a:rPr lang="en-US" sz="1600" b="0" dirty="0">
                              <a:effectLst/>
                            </a:rPr>
                            <a:t>2</a:t>
                          </a:r>
                          <a:r>
                            <a:rPr lang="en-US" sz="1600" b="0" baseline="-25000" dirty="0">
                              <a:effectLst/>
                            </a:rPr>
                            <a:t>1</a:t>
                          </a:r>
                          <a:endParaRPr lang="en-US" sz="16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0">
                              <a:effectLst/>
                            </a:rPr>
                            <a:t>1.4</a:t>
                          </a:r>
                          <a:endParaRPr lang="en-US" sz="16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i="1" dirty="0">
                              <a:effectLst/>
                            </a:rPr>
                            <a:t>C</a:t>
                          </a:r>
                          <a:r>
                            <a:rPr lang="en-US" sz="1600" dirty="0">
                              <a:effectLst/>
                            </a:rPr>
                            <a:t>2/</a:t>
                          </a:r>
                          <a:r>
                            <a:rPr lang="en-US" sz="1600" i="1" dirty="0">
                              <a:effectLst/>
                            </a:rPr>
                            <a:t>m</a:t>
                          </a:r>
                          <a:endParaRPr lang="en-US" sz="1600" i="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3.8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46429227"/>
                      </a:ext>
                    </a:extLst>
                  </a:tr>
                  <a:tr h="223000">
                    <a:tc>
                      <a:txBody>
                        <a:bodyPr/>
                        <a:lstStyle/>
                        <a:p>
                          <a:pPr marL="0" marR="0">
                            <a:lnSpc>
                              <a:spcPct val="107000"/>
                            </a:lnSpc>
                            <a:spcBef>
                              <a:spcPts val="0"/>
                            </a:spcBef>
                            <a:spcAft>
                              <a:spcPts val="0"/>
                            </a:spcAft>
                          </a:pPr>
                          <a:r>
                            <a:rPr lang="en-US" sz="1600" b="0" i="1" dirty="0" err="1">
                              <a:effectLst/>
                            </a:rPr>
                            <a:t>Pnma</a:t>
                          </a:r>
                          <a:endParaRPr lang="en-US" sz="1600" b="0" i="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0">
                              <a:effectLst/>
                            </a:rPr>
                            <a:t>1.1</a:t>
                          </a:r>
                          <a:endParaRPr lang="en-US" sz="16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i="1" dirty="0">
                              <a:effectLst/>
                            </a:rPr>
                            <a:t>I</a:t>
                          </a:r>
                          <a:r>
                            <a:rPr lang="en-US" sz="1600" dirty="0">
                              <a:effectLst/>
                            </a:rPr>
                            <a:t>4/</a:t>
                          </a:r>
                          <a:r>
                            <a:rPr lang="en-US" sz="1600" i="1" dirty="0">
                              <a:effectLst/>
                            </a:rPr>
                            <a:t>mmm</a:t>
                          </a:r>
                          <a:endParaRPr lang="en-US" sz="1600" i="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3.7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30661882"/>
                      </a:ext>
                    </a:extLst>
                  </a:tr>
                  <a:tr h="223000">
                    <a:tc>
                      <a:txBody>
                        <a:bodyPr/>
                        <a:lstStyle/>
                        <a:p>
                          <a:pPr marL="0" marR="0">
                            <a:lnSpc>
                              <a:spcPct val="107000"/>
                            </a:lnSpc>
                            <a:spcBef>
                              <a:spcPts val="0"/>
                            </a:spcBef>
                            <a:spcAft>
                              <a:spcPts val="0"/>
                            </a:spcAft>
                          </a:pPr>
                          <a:r>
                            <a:rPr lang="en-US" sz="1600" b="0" i="1" dirty="0">
                              <a:effectLst/>
                            </a:rPr>
                            <a:t>Cc</a:t>
                          </a:r>
                          <a:endParaRPr lang="en-US" sz="1600" b="0" i="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0">
                              <a:effectLst/>
                            </a:rPr>
                            <a:t>1.0</a:t>
                          </a:r>
                          <a:endParaRPr lang="en-US" sz="16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i="1" dirty="0">
                              <a:effectLst/>
                            </a:rPr>
                            <a:t>P</a:t>
                          </a:r>
                          <a:r>
                            <a:rPr lang="en-US" sz="1600" dirty="0">
                              <a:effectLst/>
                            </a:rPr>
                            <a:t>6</a:t>
                          </a:r>
                          <a:r>
                            <a:rPr lang="en-US" sz="1600" baseline="-25000" dirty="0">
                              <a:effectLst/>
                            </a:rPr>
                            <a:t>3</a:t>
                          </a:r>
                          <a:r>
                            <a:rPr lang="en-US" sz="1600" dirty="0">
                              <a:effectLst/>
                            </a:rPr>
                            <a:t>/</a:t>
                          </a:r>
                          <a:r>
                            <a:rPr lang="en-US" sz="1600" i="1" dirty="0">
                              <a:effectLst/>
                            </a:rPr>
                            <a:t>mmc</a:t>
                          </a:r>
                          <a:endParaRPr lang="en-US" sz="1600" i="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3.0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64819521"/>
                      </a:ext>
                    </a:extLst>
                  </a:tr>
                  <a:tr h="223474">
                    <a:tc>
                      <a:txBody>
                        <a:bodyPr/>
                        <a:lstStyle/>
                        <a:p>
                          <a:pPr marL="0" marR="0">
                            <a:lnSpc>
                              <a:spcPct val="107000"/>
                            </a:lnSpc>
                            <a:spcBef>
                              <a:spcPts val="0"/>
                            </a:spcBef>
                            <a:spcAft>
                              <a:spcPts val="0"/>
                            </a:spcAft>
                          </a:pPr>
                          <a:r>
                            <a:rPr lang="en-US" sz="1600" b="0" i="1" dirty="0">
                              <a:effectLst/>
                            </a:rPr>
                            <a:t>P</a:t>
                          </a:r>
                          <a:r>
                            <a:rPr lang="en-US" sz="1600" b="0" dirty="0">
                              <a:effectLst/>
                            </a:rPr>
                            <a:t>1</a:t>
                          </a:r>
                          <a:endParaRPr lang="en-US" sz="16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0">
                              <a:effectLst/>
                            </a:rPr>
                            <a:t>0.9</a:t>
                          </a:r>
                          <a:endParaRPr lang="en-US" sz="16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i="1" dirty="0">
                              <a:effectLst/>
                            </a:rPr>
                            <a:t>R</a:t>
                          </a:r>
                          <a14:m>
                            <m:oMath xmlns:m="http://schemas.openxmlformats.org/officeDocument/2006/math">
                              <m:acc>
                                <m:accPr>
                                  <m:chr m:val="̅"/>
                                  <m:ctrlPr>
                                    <a:rPr lang="en-US" sz="1600" i="1">
                                      <a:effectLst/>
                                      <a:latin typeface="Cambria Math" panose="02040503050406030204" pitchFamily="18" charset="0"/>
                                    </a:rPr>
                                  </m:ctrlPr>
                                </m:accPr>
                                <m:e>
                                  <m:r>
                                    <a:rPr lang="en-US" sz="1600">
                                      <a:effectLst/>
                                      <a:latin typeface="Cambria Math" panose="02040503050406030204" pitchFamily="18" charset="0"/>
                                    </a:rPr>
                                    <m:t>3</m:t>
                                  </m:r>
                                </m:e>
                              </m:acc>
                            </m:oMath>
                          </a14:m>
                          <a:r>
                            <a:rPr lang="en-US" sz="1600" i="1" dirty="0">
                              <a:effectLst/>
                            </a:rPr>
                            <a:t>m</a:t>
                          </a:r>
                          <a:endParaRPr lang="en-US" sz="1600" i="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2.5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56551249"/>
                      </a:ext>
                    </a:extLst>
                  </a:tr>
                  <a:tr h="223000">
                    <a:tc>
                      <a:txBody>
                        <a:bodyPr/>
                        <a:lstStyle/>
                        <a:p>
                          <a:pPr marL="0" marR="0">
                            <a:lnSpc>
                              <a:spcPct val="107000"/>
                            </a:lnSpc>
                            <a:spcBef>
                              <a:spcPts val="0"/>
                            </a:spcBef>
                            <a:spcAft>
                              <a:spcPts val="0"/>
                            </a:spcAft>
                          </a:pPr>
                          <a:r>
                            <a:rPr lang="en-US" sz="1600" b="0">
                              <a:effectLst/>
                            </a:rPr>
                            <a:t> </a:t>
                          </a:r>
                          <a:endParaRPr lang="en-US" sz="16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0">
                              <a:effectLst/>
                            </a:rPr>
                            <a:t> </a:t>
                          </a:r>
                          <a:endParaRPr lang="en-US" sz="16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i="1" dirty="0" err="1">
                              <a:effectLst/>
                            </a:rPr>
                            <a:t>Cmcm</a:t>
                          </a:r>
                          <a:endParaRPr lang="en-US" sz="1600" i="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1.9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49623080"/>
                      </a:ext>
                    </a:extLst>
                  </a:tr>
                  <a:tr h="891999">
                    <a:tc gridSpan="2">
                      <a:txBody>
                        <a:bodyPr/>
                        <a:lstStyle/>
                        <a:p>
                          <a:pPr marL="0" marR="0">
                            <a:lnSpc>
                              <a:spcPct val="107000"/>
                            </a:lnSpc>
                            <a:spcBef>
                              <a:spcPts val="0"/>
                            </a:spcBef>
                            <a:spcAft>
                              <a:spcPts val="0"/>
                            </a:spcAft>
                          </a:pPr>
                          <a:r>
                            <a:rPr lang="en-US" sz="1600" b="0" dirty="0">
                              <a:effectLst/>
                            </a:rPr>
                            <a:t>Cambridge Structural Database, Jan 6, 2016</a:t>
                          </a:r>
                          <a:endParaRPr lang="en-US" sz="1600" b="0" dirty="0">
                            <a:effectLst/>
                            <a:latin typeface="+mn-lt"/>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marL="0" marR="0">
                            <a:lnSpc>
                              <a:spcPct val="107000"/>
                            </a:lnSpc>
                            <a:spcBef>
                              <a:spcPts val="0"/>
                            </a:spcBef>
                            <a:spcAft>
                              <a:spcPts val="0"/>
                            </a:spcAft>
                          </a:pPr>
                          <a:r>
                            <a:rPr lang="en-US" sz="1600" dirty="0">
                              <a:effectLst/>
                            </a:rPr>
                            <a:t>V. S. </a:t>
                          </a:r>
                          <a:r>
                            <a:rPr lang="en-US" sz="1600" dirty="0" err="1">
                              <a:effectLst/>
                            </a:rPr>
                            <a:t>Urusov</a:t>
                          </a:r>
                          <a:r>
                            <a:rPr lang="en-US" sz="1600" dirty="0">
                              <a:effectLst/>
                            </a:rPr>
                            <a:t>, T. N. </a:t>
                          </a:r>
                          <a:r>
                            <a:rPr lang="en-US" sz="1600" dirty="0" err="1">
                              <a:effectLst/>
                            </a:rPr>
                            <a:t>Nadezhina</a:t>
                          </a:r>
                          <a:r>
                            <a:rPr lang="en-US" sz="1600" dirty="0">
                              <a:effectLst/>
                            </a:rPr>
                            <a:t>, Frequency distribution and selection of space groups in inorganic crystal chemistry, </a:t>
                          </a:r>
                          <a:r>
                            <a:rPr lang="en-US" sz="1600" i="1" dirty="0">
                              <a:effectLst/>
                            </a:rPr>
                            <a:t>J. </a:t>
                          </a:r>
                          <a:r>
                            <a:rPr lang="en-US" sz="1600" i="1" dirty="0" err="1">
                              <a:effectLst/>
                            </a:rPr>
                            <a:t>Struct</a:t>
                          </a:r>
                          <a:r>
                            <a:rPr lang="en-US" sz="1600" i="1" dirty="0">
                              <a:effectLst/>
                            </a:rPr>
                            <a:t>. Chem. </a:t>
                          </a:r>
                          <a:r>
                            <a:rPr lang="en-US" sz="1600" b="1" dirty="0">
                              <a:effectLst/>
                            </a:rPr>
                            <a:t>2009</a:t>
                          </a:r>
                          <a:r>
                            <a:rPr lang="en-US" sz="1600" dirty="0">
                              <a:effectLst/>
                            </a:rPr>
                            <a:t>, </a:t>
                          </a:r>
                          <a:r>
                            <a:rPr lang="en-US" sz="1600" i="1" dirty="0">
                              <a:effectLst/>
                            </a:rPr>
                            <a:t>50</a:t>
                          </a:r>
                          <a:r>
                            <a:rPr lang="en-US" sz="1600" dirty="0">
                              <a:effectLst/>
                            </a:rPr>
                            <a:t>, S22-S37. </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512492375"/>
                      </a:ext>
                    </a:extLst>
                  </a:tr>
                </a:tbl>
              </a:graphicData>
            </a:graphic>
          </p:graphicFrame>
        </mc:Choice>
        <mc:Fallback xmlns="">
          <p:graphicFrame>
            <p:nvGraphicFramePr>
              <p:cNvPr id="5" name="Table 4"/>
              <p:cNvGraphicFramePr>
                <a:graphicFrameLocks noGrp="1"/>
              </p:cNvGraphicFramePr>
              <p:nvPr>
                <p:extLst>
                  <p:ext uri="{D42A27DB-BD31-4B8C-83A1-F6EECF244321}">
                    <p14:modId xmlns:p14="http://schemas.microsoft.com/office/powerpoint/2010/main" val="3546519886"/>
                  </p:ext>
                </p:extLst>
              </p:nvPr>
            </p:nvGraphicFramePr>
            <p:xfrm>
              <a:off x="533400" y="1524000"/>
              <a:ext cx="7880738" cy="4699448"/>
            </p:xfrm>
            <a:graphic>
              <a:graphicData uri="http://schemas.openxmlformats.org/drawingml/2006/table">
                <a:tbl>
                  <a:tblPr firstRow="1" firstCol="1" bandRow="1">
                    <a:tableStyleId>{08FB837D-C827-4EFA-A057-4D05807E0F7C}</a:tableStyleId>
                  </a:tblPr>
                  <a:tblGrid>
                    <a:gridCol w="1969763">
                      <a:extLst>
                        <a:ext uri="{9D8B030D-6E8A-4147-A177-3AD203B41FA5}">
                          <a16:colId xmlns:a16="http://schemas.microsoft.com/office/drawing/2014/main" val="996790671"/>
                        </a:ext>
                      </a:extLst>
                    </a:gridCol>
                    <a:gridCol w="1969763">
                      <a:extLst>
                        <a:ext uri="{9D8B030D-6E8A-4147-A177-3AD203B41FA5}">
                          <a16:colId xmlns:a16="http://schemas.microsoft.com/office/drawing/2014/main" val="3012961673"/>
                        </a:ext>
                      </a:extLst>
                    </a:gridCol>
                    <a:gridCol w="1970606">
                      <a:extLst>
                        <a:ext uri="{9D8B030D-6E8A-4147-A177-3AD203B41FA5}">
                          <a16:colId xmlns:a16="http://schemas.microsoft.com/office/drawing/2014/main" val="4292655863"/>
                        </a:ext>
                      </a:extLst>
                    </a:gridCol>
                    <a:gridCol w="1970606">
                      <a:extLst>
                        <a:ext uri="{9D8B030D-6E8A-4147-A177-3AD203B41FA5}">
                          <a16:colId xmlns:a16="http://schemas.microsoft.com/office/drawing/2014/main" val="3918544435"/>
                        </a:ext>
                      </a:extLst>
                    </a:gridCol>
                  </a:tblGrid>
                  <a:tr h="521843">
                    <a:tc gridSpan="2">
                      <a:txBody>
                        <a:bodyPr/>
                        <a:lstStyle/>
                        <a:p>
                          <a:pPr marL="0" marR="0">
                            <a:lnSpc>
                              <a:spcPct val="107000"/>
                            </a:lnSpc>
                            <a:spcBef>
                              <a:spcPts val="0"/>
                            </a:spcBef>
                            <a:spcAft>
                              <a:spcPts val="0"/>
                            </a:spcAft>
                          </a:pPr>
                          <a:r>
                            <a:rPr lang="en-US" sz="1600" dirty="0">
                              <a:effectLst/>
                            </a:rPr>
                            <a:t>Cambridge Structural </a:t>
                          </a:r>
                          <a:r>
                            <a:rPr lang="en-US" sz="1600" dirty="0" smtClean="0">
                              <a:effectLst/>
                            </a:rPr>
                            <a:t>Database, CSD,</a:t>
                          </a:r>
                          <a:r>
                            <a:rPr lang="en-US" sz="1600" baseline="0" dirty="0" smtClean="0">
                              <a:effectLst/>
                            </a:rPr>
                            <a:t> 2016 </a:t>
                          </a:r>
                          <a:r>
                            <a:rPr lang="en-US" sz="1600" dirty="0" smtClean="0">
                              <a:effectLst/>
                            </a:rPr>
                            <a:t>(organics and</a:t>
                          </a:r>
                          <a:r>
                            <a:rPr lang="en-US" sz="1600" baseline="0" dirty="0" smtClean="0">
                              <a:effectLst/>
                            </a:rPr>
                            <a:t> </a:t>
                          </a:r>
                          <a:r>
                            <a:rPr lang="en-US" sz="1600" dirty="0" smtClean="0">
                              <a:effectLst/>
                            </a:rPr>
                            <a:t>metal </a:t>
                          </a:r>
                          <a:r>
                            <a:rPr lang="en-US" sz="1600" dirty="0">
                              <a:effectLst/>
                            </a:rPr>
                            <a:t>complexes, “molecules</a:t>
                          </a:r>
                          <a:r>
                            <a:rPr lang="en-US" sz="1600" dirty="0" smtClean="0">
                              <a:effectLst/>
                            </a:rPr>
                            <a:t>”)</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marL="0" marR="0">
                            <a:lnSpc>
                              <a:spcPct val="107000"/>
                            </a:lnSpc>
                            <a:spcBef>
                              <a:spcPts val="0"/>
                            </a:spcBef>
                            <a:spcAft>
                              <a:spcPts val="0"/>
                            </a:spcAft>
                          </a:pPr>
                          <a:r>
                            <a:rPr lang="en-US" sz="1600" dirty="0">
                              <a:effectLst/>
                            </a:rPr>
                            <a:t>Inorganic Structural </a:t>
                          </a:r>
                          <a:r>
                            <a:rPr lang="en-US" sz="1600" dirty="0" smtClean="0">
                              <a:effectLst/>
                            </a:rPr>
                            <a:t>Database, ICSD (rounded averages</a:t>
                          </a:r>
                          <a:r>
                            <a:rPr lang="en-US" sz="1600" baseline="0" dirty="0" smtClean="0">
                              <a:effectLst/>
                            </a:rPr>
                            <a:t> 1992, 2002 and 2006)</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140189180"/>
                      </a:ext>
                    </a:extLst>
                  </a:tr>
                  <a:tr h="260922">
                    <a:tc>
                      <a:txBody>
                        <a:bodyPr/>
                        <a:lstStyle/>
                        <a:p>
                          <a:pPr marL="0" marR="0">
                            <a:lnSpc>
                              <a:spcPct val="107000"/>
                            </a:lnSpc>
                            <a:spcBef>
                              <a:spcPts val="0"/>
                            </a:spcBef>
                            <a:spcAft>
                              <a:spcPts val="0"/>
                            </a:spcAft>
                          </a:pPr>
                          <a:r>
                            <a:rPr lang="en-US" sz="1600" b="0">
                              <a:effectLst/>
                            </a:rPr>
                            <a:t>Space group</a:t>
                          </a:r>
                          <a:endParaRPr lang="en-US" sz="16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0">
                              <a:effectLst/>
                            </a:rPr>
                            <a:t>Prevalence [%]</a:t>
                          </a:r>
                          <a:endParaRPr lang="en-US" sz="16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Space group</a:t>
                          </a:r>
                          <a:endParaRPr lang="en-US" sz="16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Prevalence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20306807"/>
                      </a:ext>
                    </a:extLst>
                  </a:tr>
                  <a:tr h="260922">
                    <a:tc>
                      <a:txBody>
                        <a:bodyPr/>
                        <a:lstStyle/>
                        <a:p>
                          <a:pPr marL="0" marR="0">
                            <a:lnSpc>
                              <a:spcPct val="107000"/>
                            </a:lnSpc>
                            <a:spcBef>
                              <a:spcPts val="0"/>
                            </a:spcBef>
                            <a:spcAft>
                              <a:spcPts val="0"/>
                            </a:spcAft>
                          </a:pPr>
                          <a:r>
                            <a:rPr lang="en-US" sz="1600" b="0" i="1" dirty="0">
                              <a:effectLst/>
                            </a:rPr>
                            <a:t>P</a:t>
                          </a:r>
                          <a:r>
                            <a:rPr lang="en-US" sz="1600" b="0" dirty="0">
                              <a:effectLst/>
                            </a:rPr>
                            <a:t>2</a:t>
                          </a:r>
                          <a:r>
                            <a:rPr lang="en-US" sz="1600" b="0" baseline="-25000" dirty="0">
                              <a:effectLst/>
                            </a:rPr>
                            <a:t>1</a:t>
                          </a:r>
                          <a:r>
                            <a:rPr lang="en-US" sz="1600" b="0" dirty="0">
                              <a:effectLst/>
                            </a:rPr>
                            <a:t>/</a:t>
                          </a:r>
                          <a:r>
                            <a:rPr lang="en-US" sz="1600" b="0" i="1" dirty="0">
                              <a:effectLst/>
                            </a:rPr>
                            <a:t>c</a:t>
                          </a:r>
                          <a:r>
                            <a:rPr lang="en-US" sz="1600" b="0" dirty="0">
                              <a:effectLst/>
                            </a:rPr>
                            <a:t> (</a:t>
                          </a:r>
                          <a:r>
                            <a:rPr lang="en-US" sz="1600" b="0" i="1" dirty="0">
                              <a:effectLst/>
                            </a:rPr>
                            <a:t>P</a:t>
                          </a:r>
                          <a:r>
                            <a:rPr lang="en-US" sz="1600" b="0" dirty="0">
                              <a:effectLst/>
                            </a:rPr>
                            <a:t>2</a:t>
                          </a:r>
                          <a:r>
                            <a:rPr lang="en-US" sz="1600" b="0" baseline="-25000" dirty="0">
                              <a:effectLst/>
                            </a:rPr>
                            <a:t>1</a:t>
                          </a:r>
                          <a:r>
                            <a:rPr lang="en-US" sz="1600" b="0" dirty="0">
                              <a:effectLst/>
                            </a:rPr>
                            <a:t>/</a:t>
                          </a:r>
                          <a:r>
                            <a:rPr lang="en-US" sz="1600" b="0" i="1" dirty="0">
                              <a:effectLst/>
                            </a:rPr>
                            <a:t>n</a:t>
                          </a:r>
                          <a:r>
                            <a:rPr lang="en-US" sz="1600" b="0" dirty="0">
                              <a:effectLst/>
                            </a:rPr>
                            <a:t>, </a:t>
                          </a:r>
                          <a:r>
                            <a:rPr lang="en-US" sz="1600" b="0" i="1" dirty="0">
                              <a:effectLst/>
                            </a:rPr>
                            <a:t>P</a:t>
                          </a:r>
                          <a:r>
                            <a:rPr lang="en-US" sz="1600" b="0" dirty="0">
                              <a:effectLst/>
                            </a:rPr>
                            <a:t>2</a:t>
                          </a:r>
                          <a:r>
                            <a:rPr lang="en-US" sz="1600" b="0" baseline="-25000" dirty="0">
                              <a:effectLst/>
                            </a:rPr>
                            <a:t>1</a:t>
                          </a:r>
                          <a:r>
                            <a:rPr lang="en-US" sz="1600" b="0" dirty="0">
                              <a:effectLst/>
                            </a:rPr>
                            <a:t>/</a:t>
                          </a:r>
                          <a:r>
                            <a:rPr lang="en-US" sz="1600" b="0" i="1" dirty="0">
                              <a:effectLst/>
                            </a:rPr>
                            <a:t>a</a:t>
                          </a:r>
                          <a:r>
                            <a:rPr lang="en-US" sz="1600" b="0" dirty="0">
                              <a:effectLst/>
                            </a:rPr>
                            <a:t>)</a:t>
                          </a:r>
                          <a:endParaRPr lang="en-US" sz="16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0">
                              <a:effectLst/>
                            </a:rPr>
                            <a:t>34.6</a:t>
                          </a:r>
                          <a:endParaRPr lang="en-US" sz="16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i="1" dirty="0">
                              <a:effectLst/>
                            </a:rPr>
                            <a:t>P</a:t>
                          </a:r>
                          <a:r>
                            <a:rPr lang="en-US" sz="1600" dirty="0">
                              <a:effectLst/>
                            </a:rPr>
                            <a:t>2</a:t>
                          </a:r>
                          <a:r>
                            <a:rPr lang="en-US" sz="1600" baseline="-25000" dirty="0">
                              <a:effectLst/>
                            </a:rPr>
                            <a:t>1</a:t>
                          </a:r>
                          <a:r>
                            <a:rPr lang="en-US" sz="1600" dirty="0">
                              <a:effectLst/>
                            </a:rPr>
                            <a:t>/</a:t>
                          </a:r>
                          <a:r>
                            <a:rPr lang="en-US" sz="1600" i="1" dirty="0">
                              <a:effectLst/>
                            </a:rPr>
                            <a:t>c</a:t>
                          </a:r>
                          <a:endParaRPr lang="en-US" sz="1600" i="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30276032"/>
                      </a:ext>
                    </a:extLst>
                  </a:tr>
                  <a:tr h="261493">
                    <a:tc>
                      <a:txBody>
                        <a:bodyPr/>
                        <a:lstStyle/>
                        <a:p>
                          <a:endParaRPr lang="en-US"/>
                        </a:p>
                      </a:txBody>
                      <a:tcPr marL="68580" marR="68580" marT="0" marB="0">
                        <a:blipFill>
                          <a:blip r:embed="rId3"/>
                          <a:stretch>
                            <a:fillRect l="-2167" t="-418605" r="-303406" b="-1339535"/>
                          </a:stretch>
                        </a:blipFill>
                      </a:tcPr>
                    </a:tc>
                    <a:tc>
                      <a:txBody>
                        <a:bodyPr/>
                        <a:lstStyle/>
                        <a:p>
                          <a:pPr marL="0" marR="0">
                            <a:lnSpc>
                              <a:spcPct val="107000"/>
                            </a:lnSpc>
                            <a:spcBef>
                              <a:spcPts val="0"/>
                            </a:spcBef>
                            <a:spcAft>
                              <a:spcPts val="0"/>
                            </a:spcAft>
                          </a:pPr>
                          <a:r>
                            <a:rPr lang="en-US" sz="1600" b="0">
                              <a:effectLst/>
                            </a:rPr>
                            <a:t>24.5</a:t>
                          </a:r>
                          <a:endParaRPr lang="en-US" sz="16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i="1" dirty="0" err="1">
                              <a:effectLst/>
                            </a:rPr>
                            <a:t>Pnma</a:t>
                          </a:r>
                          <a:endParaRPr lang="en-US" sz="1600" i="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7.8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17092262"/>
                      </a:ext>
                    </a:extLst>
                  </a:tr>
                  <a:tr h="261493">
                    <a:tc>
                      <a:txBody>
                        <a:bodyPr/>
                        <a:lstStyle/>
                        <a:p>
                          <a:pPr marL="0" marR="0">
                            <a:lnSpc>
                              <a:spcPct val="107000"/>
                            </a:lnSpc>
                            <a:spcBef>
                              <a:spcPts val="0"/>
                            </a:spcBef>
                            <a:spcAft>
                              <a:spcPts val="0"/>
                            </a:spcAft>
                          </a:pPr>
                          <a:r>
                            <a:rPr lang="en-US" sz="1600" b="0" i="1" dirty="0">
                              <a:effectLst/>
                            </a:rPr>
                            <a:t>C</a:t>
                          </a:r>
                          <a:r>
                            <a:rPr lang="en-US" sz="1600" b="0" dirty="0">
                              <a:effectLst/>
                            </a:rPr>
                            <a:t>2/</a:t>
                          </a:r>
                          <a:r>
                            <a:rPr lang="en-US" sz="1600" b="0" i="1" dirty="0">
                              <a:effectLst/>
                            </a:rPr>
                            <a:t>c</a:t>
                          </a:r>
                          <a:endParaRPr lang="en-US" sz="1600" b="0" i="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0" dirty="0">
                              <a:effectLst/>
                            </a:rPr>
                            <a:t>8.4</a:t>
                          </a:r>
                          <a:endParaRPr lang="en-US" sz="16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endParaRPr lang="en-US"/>
                        </a:p>
                      </a:txBody>
                      <a:tcPr marL="68580" marR="68580" marT="0" marB="0">
                        <a:blipFill>
                          <a:blip r:embed="rId3"/>
                          <a:stretch>
                            <a:fillRect l="-202477" t="-518605" r="-103096" b="-1239535"/>
                          </a:stretch>
                        </a:blipFill>
                      </a:tcPr>
                    </a:tc>
                    <a:tc>
                      <a:txBody>
                        <a:bodyPr/>
                        <a:lstStyle/>
                        <a:p>
                          <a:pPr marL="0" marR="0">
                            <a:lnSpc>
                              <a:spcPct val="107000"/>
                            </a:lnSpc>
                            <a:spcBef>
                              <a:spcPts val="0"/>
                            </a:spcBef>
                            <a:spcAft>
                              <a:spcPts val="0"/>
                            </a:spcAft>
                          </a:pPr>
                          <a:r>
                            <a:rPr lang="en-US" sz="1600">
                              <a:effectLst/>
                            </a:rPr>
                            <a:t>5.0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06307608"/>
                      </a:ext>
                    </a:extLst>
                  </a:tr>
                  <a:tr h="261493">
                    <a:tc>
                      <a:txBody>
                        <a:bodyPr/>
                        <a:lstStyle/>
                        <a:p>
                          <a:pPr marL="0" marR="0">
                            <a:lnSpc>
                              <a:spcPct val="107000"/>
                            </a:lnSpc>
                            <a:spcBef>
                              <a:spcPts val="0"/>
                            </a:spcBef>
                            <a:spcAft>
                              <a:spcPts val="0"/>
                            </a:spcAft>
                          </a:pPr>
                          <a:r>
                            <a:rPr lang="en-US" sz="1600" b="0" i="1" dirty="0">
                              <a:effectLst/>
                            </a:rPr>
                            <a:t>P</a:t>
                          </a:r>
                          <a:r>
                            <a:rPr lang="en-US" sz="1600" b="0" dirty="0">
                              <a:effectLst/>
                            </a:rPr>
                            <a:t>2</a:t>
                          </a:r>
                          <a:r>
                            <a:rPr lang="en-US" sz="1600" b="0" baseline="-25000" dirty="0">
                              <a:effectLst/>
                            </a:rPr>
                            <a:t>1</a:t>
                          </a:r>
                          <a:r>
                            <a:rPr lang="en-US" sz="1600" b="0" dirty="0">
                              <a:effectLst/>
                            </a:rPr>
                            <a:t>2</a:t>
                          </a:r>
                          <a:r>
                            <a:rPr lang="en-US" sz="1600" b="0" baseline="-25000" dirty="0">
                              <a:effectLst/>
                            </a:rPr>
                            <a:t>1</a:t>
                          </a:r>
                          <a:r>
                            <a:rPr lang="en-US" sz="1600" b="0" dirty="0">
                              <a:effectLst/>
                            </a:rPr>
                            <a:t>2</a:t>
                          </a:r>
                          <a:r>
                            <a:rPr lang="en-US" sz="1600" b="0" baseline="-25000" dirty="0">
                              <a:effectLst/>
                            </a:rPr>
                            <a:t>1</a:t>
                          </a:r>
                          <a:endParaRPr lang="en-US" sz="16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0">
                              <a:effectLst/>
                            </a:rPr>
                            <a:t>7.2</a:t>
                          </a:r>
                          <a:endParaRPr lang="en-US" sz="16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endParaRPr lang="en-US"/>
                        </a:p>
                      </a:txBody>
                      <a:tcPr marL="68580" marR="68580" marT="0" marB="0">
                        <a:blipFill>
                          <a:blip r:embed="rId3"/>
                          <a:stretch>
                            <a:fillRect l="-202477" t="-618605" r="-103096" b="-1139535"/>
                          </a:stretch>
                        </a:blipFill>
                      </a:tcPr>
                    </a:tc>
                    <a:tc>
                      <a:txBody>
                        <a:bodyPr/>
                        <a:lstStyle/>
                        <a:p>
                          <a:pPr marL="0" marR="0">
                            <a:lnSpc>
                              <a:spcPct val="107000"/>
                            </a:lnSpc>
                            <a:spcBef>
                              <a:spcPts val="0"/>
                            </a:spcBef>
                            <a:spcAft>
                              <a:spcPts val="0"/>
                            </a:spcAft>
                          </a:pPr>
                          <a:r>
                            <a:rPr lang="en-US" sz="1600">
                              <a:effectLst/>
                            </a:rPr>
                            <a:t>4.5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04034001"/>
                      </a:ext>
                    </a:extLst>
                  </a:tr>
                  <a:tr h="261493">
                    <a:tc>
                      <a:txBody>
                        <a:bodyPr/>
                        <a:lstStyle/>
                        <a:p>
                          <a:pPr marL="0" marR="0">
                            <a:lnSpc>
                              <a:spcPct val="107000"/>
                            </a:lnSpc>
                            <a:spcBef>
                              <a:spcPts val="0"/>
                            </a:spcBef>
                            <a:spcAft>
                              <a:spcPts val="0"/>
                            </a:spcAft>
                          </a:pPr>
                          <a:r>
                            <a:rPr lang="en-US" sz="1600" b="0" i="1" dirty="0">
                              <a:effectLst/>
                            </a:rPr>
                            <a:t>P</a:t>
                          </a:r>
                          <a:r>
                            <a:rPr lang="en-US" sz="1600" b="0" dirty="0">
                              <a:effectLst/>
                            </a:rPr>
                            <a:t>2</a:t>
                          </a:r>
                          <a:r>
                            <a:rPr lang="en-US" sz="1600" b="0" baseline="-25000" dirty="0">
                              <a:effectLst/>
                            </a:rPr>
                            <a:t>1</a:t>
                          </a:r>
                          <a:endParaRPr lang="en-US" sz="16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0">
                              <a:effectLst/>
                            </a:rPr>
                            <a:t>5.2</a:t>
                          </a:r>
                          <a:endParaRPr lang="en-US" sz="16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endParaRPr lang="en-US"/>
                        </a:p>
                      </a:txBody>
                      <a:tcPr marL="68580" marR="68580" marT="0" marB="0">
                        <a:blipFill>
                          <a:blip r:embed="rId3"/>
                          <a:stretch>
                            <a:fillRect l="-202477" t="-718605" r="-103096" b="-1039535"/>
                          </a:stretch>
                        </a:blipFill>
                      </a:tcPr>
                    </a:tc>
                    <a:tc>
                      <a:txBody>
                        <a:bodyPr/>
                        <a:lstStyle/>
                        <a:p>
                          <a:pPr marL="0" marR="0">
                            <a:lnSpc>
                              <a:spcPct val="107000"/>
                            </a:lnSpc>
                            <a:spcBef>
                              <a:spcPts val="0"/>
                            </a:spcBef>
                            <a:spcAft>
                              <a:spcPts val="0"/>
                            </a:spcAft>
                          </a:pPr>
                          <a:r>
                            <a:rPr lang="en-US" sz="1600">
                              <a:effectLst/>
                            </a:rPr>
                            <a:t>4.0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97196982"/>
                      </a:ext>
                    </a:extLst>
                  </a:tr>
                  <a:tr h="260922">
                    <a:tc>
                      <a:txBody>
                        <a:bodyPr/>
                        <a:lstStyle/>
                        <a:p>
                          <a:pPr marL="0" marR="0">
                            <a:lnSpc>
                              <a:spcPct val="107000"/>
                            </a:lnSpc>
                            <a:spcBef>
                              <a:spcPts val="0"/>
                            </a:spcBef>
                            <a:spcAft>
                              <a:spcPts val="0"/>
                            </a:spcAft>
                          </a:pPr>
                          <a:r>
                            <a:rPr lang="en-US" sz="1600" b="0" i="1" dirty="0" err="1">
                              <a:effectLst/>
                            </a:rPr>
                            <a:t>P</a:t>
                          </a:r>
                          <a:r>
                            <a:rPr lang="en-US" sz="1600" b="0" dirty="0" err="1">
                              <a:effectLst/>
                            </a:rPr>
                            <a:t>bca</a:t>
                          </a:r>
                          <a:endParaRPr lang="en-US" sz="16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0">
                              <a:effectLst/>
                            </a:rPr>
                            <a:t>3.3</a:t>
                          </a:r>
                          <a:endParaRPr lang="en-US" sz="16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i="1" dirty="0">
                              <a:effectLst/>
                            </a:rPr>
                            <a:t>C</a:t>
                          </a:r>
                          <a:r>
                            <a:rPr lang="en-US" sz="1600" dirty="0">
                              <a:effectLst/>
                            </a:rPr>
                            <a:t>2/</a:t>
                          </a:r>
                          <a:r>
                            <a:rPr lang="en-US" sz="1600" i="1" dirty="0">
                              <a:effectLst/>
                            </a:rPr>
                            <a:t>c</a:t>
                          </a:r>
                          <a:endParaRPr lang="en-US" sz="1600" i="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4.0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30620252"/>
                      </a:ext>
                    </a:extLst>
                  </a:tr>
                  <a:tr h="260922">
                    <a:tc>
                      <a:txBody>
                        <a:bodyPr/>
                        <a:lstStyle/>
                        <a:p>
                          <a:pPr marL="0" marR="0">
                            <a:lnSpc>
                              <a:spcPct val="107000"/>
                            </a:lnSpc>
                            <a:spcBef>
                              <a:spcPts val="0"/>
                            </a:spcBef>
                            <a:spcAft>
                              <a:spcPts val="0"/>
                            </a:spcAft>
                          </a:pPr>
                          <a:r>
                            <a:rPr lang="en-US" sz="1600" b="0" i="1" dirty="0">
                              <a:effectLst/>
                            </a:rPr>
                            <a:t>Pna</a:t>
                          </a:r>
                          <a:r>
                            <a:rPr lang="en-US" sz="1600" b="0" dirty="0">
                              <a:effectLst/>
                            </a:rPr>
                            <a:t>2</a:t>
                          </a:r>
                          <a:r>
                            <a:rPr lang="en-US" sz="1600" b="0" baseline="-25000" dirty="0">
                              <a:effectLst/>
                            </a:rPr>
                            <a:t>1</a:t>
                          </a:r>
                          <a:endParaRPr lang="en-US" sz="16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0">
                              <a:effectLst/>
                            </a:rPr>
                            <a:t>1.4</a:t>
                          </a:r>
                          <a:endParaRPr lang="en-US" sz="16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i="1" dirty="0">
                              <a:effectLst/>
                            </a:rPr>
                            <a:t>C</a:t>
                          </a:r>
                          <a:r>
                            <a:rPr lang="en-US" sz="1600" dirty="0">
                              <a:effectLst/>
                            </a:rPr>
                            <a:t>2/</a:t>
                          </a:r>
                          <a:r>
                            <a:rPr lang="en-US" sz="1600" i="1" dirty="0">
                              <a:effectLst/>
                            </a:rPr>
                            <a:t>m</a:t>
                          </a:r>
                          <a:endParaRPr lang="en-US" sz="1600" i="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3.8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46429227"/>
                      </a:ext>
                    </a:extLst>
                  </a:tr>
                  <a:tr h="260922">
                    <a:tc>
                      <a:txBody>
                        <a:bodyPr/>
                        <a:lstStyle/>
                        <a:p>
                          <a:pPr marL="0" marR="0">
                            <a:lnSpc>
                              <a:spcPct val="107000"/>
                            </a:lnSpc>
                            <a:spcBef>
                              <a:spcPts val="0"/>
                            </a:spcBef>
                            <a:spcAft>
                              <a:spcPts val="0"/>
                            </a:spcAft>
                          </a:pPr>
                          <a:r>
                            <a:rPr lang="en-US" sz="1600" b="0" i="1" dirty="0" err="1">
                              <a:effectLst/>
                            </a:rPr>
                            <a:t>Pnma</a:t>
                          </a:r>
                          <a:endParaRPr lang="en-US" sz="1600" b="0" i="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0">
                              <a:effectLst/>
                            </a:rPr>
                            <a:t>1.1</a:t>
                          </a:r>
                          <a:endParaRPr lang="en-US" sz="16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i="1" dirty="0">
                              <a:effectLst/>
                            </a:rPr>
                            <a:t>I</a:t>
                          </a:r>
                          <a:r>
                            <a:rPr lang="en-US" sz="1600" dirty="0">
                              <a:effectLst/>
                            </a:rPr>
                            <a:t>4/</a:t>
                          </a:r>
                          <a:r>
                            <a:rPr lang="en-US" sz="1600" i="1" dirty="0">
                              <a:effectLst/>
                            </a:rPr>
                            <a:t>mmm</a:t>
                          </a:r>
                          <a:endParaRPr lang="en-US" sz="1600" i="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3.7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30661882"/>
                      </a:ext>
                    </a:extLst>
                  </a:tr>
                  <a:tr h="260922">
                    <a:tc>
                      <a:txBody>
                        <a:bodyPr/>
                        <a:lstStyle/>
                        <a:p>
                          <a:pPr marL="0" marR="0">
                            <a:lnSpc>
                              <a:spcPct val="107000"/>
                            </a:lnSpc>
                            <a:spcBef>
                              <a:spcPts val="0"/>
                            </a:spcBef>
                            <a:spcAft>
                              <a:spcPts val="0"/>
                            </a:spcAft>
                          </a:pPr>
                          <a:r>
                            <a:rPr lang="en-US" sz="1600" b="0" i="1" dirty="0">
                              <a:effectLst/>
                            </a:rPr>
                            <a:t>Cc</a:t>
                          </a:r>
                          <a:endParaRPr lang="en-US" sz="1600" b="0" i="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0">
                              <a:effectLst/>
                            </a:rPr>
                            <a:t>1.0</a:t>
                          </a:r>
                          <a:endParaRPr lang="en-US" sz="16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i="1" dirty="0">
                              <a:effectLst/>
                            </a:rPr>
                            <a:t>P</a:t>
                          </a:r>
                          <a:r>
                            <a:rPr lang="en-US" sz="1600" dirty="0">
                              <a:effectLst/>
                            </a:rPr>
                            <a:t>6</a:t>
                          </a:r>
                          <a:r>
                            <a:rPr lang="en-US" sz="1600" baseline="-25000" dirty="0">
                              <a:effectLst/>
                            </a:rPr>
                            <a:t>3</a:t>
                          </a:r>
                          <a:r>
                            <a:rPr lang="en-US" sz="1600" dirty="0">
                              <a:effectLst/>
                            </a:rPr>
                            <a:t>/</a:t>
                          </a:r>
                          <a:r>
                            <a:rPr lang="en-US" sz="1600" i="1" dirty="0">
                              <a:effectLst/>
                            </a:rPr>
                            <a:t>mmc</a:t>
                          </a:r>
                          <a:endParaRPr lang="en-US" sz="1600" i="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3.0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64819521"/>
                      </a:ext>
                    </a:extLst>
                  </a:tr>
                  <a:tr h="261493">
                    <a:tc>
                      <a:txBody>
                        <a:bodyPr/>
                        <a:lstStyle/>
                        <a:p>
                          <a:pPr marL="0" marR="0">
                            <a:lnSpc>
                              <a:spcPct val="107000"/>
                            </a:lnSpc>
                            <a:spcBef>
                              <a:spcPts val="0"/>
                            </a:spcBef>
                            <a:spcAft>
                              <a:spcPts val="0"/>
                            </a:spcAft>
                          </a:pPr>
                          <a:r>
                            <a:rPr lang="en-US" sz="1600" b="0" i="1" dirty="0">
                              <a:effectLst/>
                            </a:rPr>
                            <a:t>P</a:t>
                          </a:r>
                          <a:r>
                            <a:rPr lang="en-US" sz="1600" b="0" dirty="0">
                              <a:effectLst/>
                            </a:rPr>
                            <a:t>1</a:t>
                          </a:r>
                          <a:endParaRPr lang="en-US" sz="16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0">
                              <a:effectLst/>
                            </a:rPr>
                            <a:t>0.9</a:t>
                          </a:r>
                          <a:endParaRPr lang="en-US" sz="16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endParaRPr lang="en-US"/>
                        </a:p>
                      </a:txBody>
                      <a:tcPr marL="68580" marR="68580" marT="0" marB="0">
                        <a:blipFill>
                          <a:blip r:embed="rId3"/>
                          <a:stretch>
                            <a:fillRect l="-202477" t="-1216279" r="-103096" b="-541860"/>
                          </a:stretch>
                        </a:blipFill>
                      </a:tcPr>
                    </a:tc>
                    <a:tc>
                      <a:txBody>
                        <a:bodyPr/>
                        <a:lstStyle/>
                        <a:p>
                          <a:pPr marL="0" marR="0">
                            <a:lnSpc>
                              <a:spcPct val="107000"/>
                            </a:lnSpc>
                            <a:spcBef>
                              <a:spcPts val="0"/>
                            </a:spcBef>
                            <a:spcAft>
                              <a:spcPts val="0"/>
                            </a:spcAft>
                          </a:pPr>
                          <a:r>
                            <a:rPr lang="en-US" sz="1600">
                              <a:effectLst/>
                            </a:rPr>
                            <a:t>2.5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56551249"/>
                      </a:ext>
                    </a:extLst>
                  </a:tr>
                  <a:tr h="260922">
                    <a:tc>
                      <a:txBody>
                        <a:bodyPr/>
                        <a:lstStyle/>
                        <a:p>
                          <a:pPr marL="0" marR="0">
                            <a:lnSpc>
                              <a:spcPct val="107000"/>
                            </a:lnSpc>
                            <a:spcBef>
                              <a:spcPts val="0"/>
                            </a:spcBef>
                            <a:spcAft>
                              <a:spcPts val="0"/>
                            </a:spcAft>
                          </a:pPr>
                          <a:r>
                            <a:rPr lang="en-US" sz="1600" b="0">
                              <a:effectLst/>
                            </a:rPr>
                            <a:t> </a:t>
                          </a:r>
                          <a:endParaRPr lang="en-US" sz="16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0">
                              <a:effectLst/>
                            </a:rPr>
                            <a:t> </a:t>
                          </a:r>
                          <a:endParaRPr lang="en-US" sz="16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i="1" dirty="0" err="1">
                              <a:effectLst/>
                            </a:rPr>
                            <a:t>Cmcm</a:t>
                          </a:r>
                          <a:endParaRPr lang="en-US" sz="1600" i="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1.9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49623080"/>
                      </a:ext>
                    </a:extLst>
                  </a:tr>
                  <a:tr h="1043686">
                    <a:tc gridSpan="2">
                      <a:txBody>
                        <a:bodyPr/>
                        <a:lstStyle/>
                        <a:p>
                          <a:pPr marL="0" marR="0">
                            <a:lnSpc>
                              <a:spcPct val="107000"/>
                            </a:lnSpc>
                            <a:spcBef>
                              <a:spcPts val="0"/>
                            </a:spcBef>
                            <a:spcAft>
                              <a:spcPts val="0"/>
                            </a:spcAft>
                          </a:pPr>
                          <a:r>
                            <a:rPr lang="en-US" sz="1600" b="0" dirty="0">
                              <a:effectLst/>
                            </a:rPr>
                            <a:t>Cambridge Structural Database, Jan 6, 2016</a:t>
                          </a:r>
                          <a:endParaRPr lang="en-US" sz="1600" b="0" dirty="0">
                            <a:effectLst/>
                            <a:latin typeface="+mn-lt"/>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marL="0" marR="0">
                            <a:lnSpc>
                              <a:spcPct val="107000"/>
                            </a:lnSpc>
                            <a:spcBef>
                              <a:spcPts val="0"/>
                            </a:spcBef>
                            <a:spcAft>
                              <a:spcPts val="0"/>
                            </a:spcAft>
                          </a:pPr>
                          <a:r>
                            <a:rPr lang="en-US" sz="1600" dirty="0">
                              <a:effectLst/>
                            </a:rPr>
                            <a:t>V. S. </a:t>
                          </a:r>
                          <a:r>
                            <a:rPr lang="en-US" sz="1600" dirty="0" err="1">
                              <a:effectLst/>
                            </a:rPr>
                            <a:t>Urusov</a:t>
                          </a:r>
                          <a:r>
                            <a:rPr lang="en-US" sz="1600" dirty="0">
                              <a:effectLst/>
                            </a:rPr>
                            <a:t>, T. N. </a:t>
                          </a:r>
                          <a:r>
                            <a:rPr lang="en-US" sz="1600" dirty="0" err="1">
                              <a:effectLst/>
                            </a:rPr>
                            <a:t>Nadezhina</a:t>
                          </a:r>
                          <a:r>
                            <a:rPr lang="en-US" sz="1600" dirty="0">
                              <a:effectLst/>
                            </a:rPr>
                            <a:t>, Frequency distribution and selection of space groups in inorganic crystal chemistry, </a:t>
                          </a:r>
                          <a:r>
                            <a:rPr lang="en-US" sz="1600" i="1" dirty="0">
                              <a:effectLst/>
                            </a:rPr>
                            <a:t>J. </a:t>
                          </a:r>
                          <a:r>
                            <a:rPr lang="en-US" sz="1600" i="1" dirty="0" err="1">
                              <a:effectLst/>
                            </a:rPr>
                            <a:t>Struct</a:t>
                          </a:r>
                          <a:r>
                            <a:rPr lang="en-US" sz="1600" i="1" dirty="0">
                              <a:effectLst/>
                            </a:rPr>
                            <a:t>. Chem. </a:t>
                          </a:r>
                          <a:r>
                            <a:rPr lang="en-US" sz="1600" b="1" dirty="0" smtClean="0">
                              <a:effectLst/>
                            </a:rPr>
                            <a:t>2009</a:t>
                          </a:r>
                          <a:r>
                            <a:rPr lang="en-US" sz="1600" dirty="0" smtClean="0">
                              <a:effectLst/>
                            </a:rPr>
                            <a:t>, </a:t>
                          </a:r>
                          <a:r>
                            <a:rPr lang="en-US" sz="1600" i="1" dirty="0">
                              <a:effectLst/>
                            </a:rPr>
                            <a:t>50</a:t>
                          </a:r>
                          <a:r>
                            <a:rPr lang="en-US" sz="1600" dirty="0">
                              <a:effectLst/>
                            </a:rPr>
                            <a:t>, S22-S37. </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512492375"/>
                      </a:ext>
                    </a:extLst>
                  </a:tr>
                </a:tbl>
              </a:graphicData>
            </a:graphic>
          </p:graphicFrame>
        </mc:Fallback>
      </mc:AlternateContent>
    </p:spTree>
    <p:extLst>
      <p:ext uri="{BB962C8B-B14F-4D97-AF65-F5344CB8AC3E}">
        <p14:creationId xmlns:p14="http://schemas.microsoft.com/office/powerpoint/2010/main" val="4906257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89338" y="1356842"/>
            <a:ext cx="7924800" cy="646331"/>
          </a:xfrm>
          <a:prstGeom prst="rect">
            <a:avLst/>
          </a:prstGeom>
          <a:noFill/>
        </p:spPr>
        <p:txBody>
          <a:bodyPr wrap="square" rtlCol="0">
            <a:spAutoFit/>
          </a:bodyPr>
          <a:lstStyle/>
          <a:p>
            <a:r>
              <a:rPr lang="en-US" b="1" dirty="0"/>
              <a:t>Space Groups Statistics:</a:t>
            </a:r>
            <a:r>
              <a:rPr lang="en-US" dirty="0"/>
              <a:t> </a:t>
            </a:r>
          </a:p>
          <a:p>
            <a:endParaRPr lang="en-US" dirty="0"/>
          </a:p>
        </p:txBody>
      </p:sp>
      <p:sp>
        <p:nvSpPr>
          <p:cNvPr id="7" name="TextBox 6"/>
          <p:cNvSpPr txBox="1"/>
          <p:nvPr/>
        </p:nvSpPr>
        <p:spPr>
          <a:xfrm>
            <a:off x="489338" y="1869281"/>
            <a:ext cx="8349862" cy="3693319"/>
          </a:xfrm>
          <a:prstGeom prst="rect">
            <a:avLst/>
          </a:prstGeom>
          <a:noFill/>
        </p:spPr>
        <p:txBody>
          <a:bodyPr wrap="square" rtlCol="0">
            <a:spAutoFit/>
          </a:bodyPr>
          <a:lstStyle/>
          <a:p>
            <a:r>
              <a:rPr lang="en-US" dirty="0"/>
              <a:t>Organic: 		Only Triclinic, Monoclinic and Orthorhombic &gt; 1%</a:t>
            </a:r>
          </a:p>
          <a:p>
            <a:r>
              <a:rPr lang="en-US" dirty="0"/>
              <a:t>Inorganic: 	All Crystal Systems are present</a:t>
            </a:r>
          </a:p>
          <a:p>
            <a:endParaRPr lang="en-US" dirty="0"/>
          </a:p>
          <a:p>
            <a:r>
              <a:rPr lang="en-US" dirty="0"/>
              <a:t>Organic: 		Very narrow distribution (two space groups &gt; 50%)</a:t>
            </a:r>
          </a:p>
          <a:p>
            <a:r>
              <a:rPr lang="en-US" dirty="0"/>
              <a:t>Inorganic:	More equal distribution	</a:t>
            </a:r>
          </a:p>
          <a:p>
            <a:endParaRPr lang="en-US" dirty="0"/>
          </a:p>
          <a:p>
            <a:r>
              <a:rPr lang="en-US" dirty="0"/>
              <a:t>Organic: 		Several chiral and non-centrosymmetric space groups &gt; 1%</a:t>
            </a:r>
          </a:p>
          <a:p>
            <a:r>
              <a:rPr lang="en-US" dirty="0"/>
              <a:t>Inorganic:	No chiral or non-centrosymmetric space groups &gt; 1% (</a:t>
            </a:r>
            <a:r>
              <a:rPr lang="en-US" i="1" dirty="0"/>
              <a:t>Pna</a:t>
            </a:r>
            <a:r>
              <a:rPr lang="en-US" dirty="0"/>
              <a:t>2</a:t>
            </a:r>
            <a:r>
              <a:rPr lang="en-US" baseline="-25000" dirty="0"/>
              <a:t>1</a:t>
            </a:r>
            <a:r>
              <a:rPr lang="en-US" dirty="0"/>
              <a:t> = 0.9%)</a:t>
            </a:r>
          </a:p>
          <a:p>
            <a:endParaRPr lang="en-US" dirty="0"/>
          </a:p>
          <a:p>
            <a:r>
              <a:rPr lang="en-US" dirty="0"/>
              <a:t>Organic:		</a:t>
            </a:r>
            <a:r>
              <a:rPr lang="en-US" b="1" i="1" dirty="0"/>
              <a:t>Glide planes </a:t>
            </a:r>
            <a:r>
              <a:rPr lang="en-US" dirty="0"/>
              <a:t>and </a:t>
            </a:r>
            <a:r>
              <a:rPr lang="en-US" b="1" i="1" dirty="0"/>
              <a:t>screw axes </a:t>
            </a:r>
            <a:r>
              <a:rPr lang="en-US" dirty="0"/>
              <a:t>dominate (“Banana packing”)</a:t>
            </a:r>
          </a:p>
          <a:p>
            <a:r>
              <a:rPr lang="en-US" dirty="0"/>
              <a:t>Inorganic:	</a:t>
            </a:r>
            <a:r>
              <a:rPr lang="en-US" b="1" i="1" dirty="0"/>
              <a:t>Mirror planes </a:t>
            </a:r>
            <a:r>
              <a:rPr lang="en-US" dirty="0"/>
              <a:t>and </a:t>
            </a:r>
            <a:r>
              <a:rPr lang="en-US" b="1" i="1" dirty="0"/>
              <a:t>rotation axes </a:t>
            </a:r>
            <a:r>
              <a:rPr lang="en-US" dirty="0"/>
              <a:t>dominate (“Apple packing”)</a:t>
            </a:r>
          </a:p>
          <a:p>
            <a:endParaRPr lang="en-US" dirty="0"/>
          </a:p>
          <a:p>
            <a:r>
              <a:rPr lang="en-US" dirty="0"/>
              <a:t>Metal Organic Frameworks (MOFs) behave similar as inorganic compounds. </a:t>
            </a:r>
          </a:p>
        </p:txBody>
      </p:sp>
    </p:spTree>
    <p:extLst>
      <p:ext uri="{BB962C8B-B14F-4D97-AF65-F5344CB8AC3E}">
        <p14:creationId xmlns:p14="http://schemas.microsoft.com/office/powerpoint/2010/main" val="1232194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2281133" y="2514600"/>
            <a:ext cx="4329967" cy="2677656"/>
          </a:xfrm>
          <a:prstGeom prst="rect">
            <a:avLst/>
          </a:prstGeom>
          <a:noFill/>
        </p:spPr>
        <p:txBody>
          <a:bodyPr wrap="none" rtlCol="0">
            <a:spAutoFit/>
          </a:bodyPr>
          <a:lstStyle/>
          <a:p>
            <a:pPr algn="ctr"/>
            <a:r>
              <a:rPr lang="en-US" sz="2800" b="1" dirty="0"/>
              <a:t>Systematic Absences</a:t>
            </a:r>
          </a:p>
          <a:p>
            <a:pPr algn="ctr"/>
            <a:endParaRPr lang="en-US" sz="2800" b="1" dirty="0"/>
          </a:p>
          <a:p>
            <a:pPr algn="ctr"/>
            <a:r>
              <a:rPr lang="en-US" sz="2800" b="1" dirty="0"/>
              <a:t>&amp;</a:t>
            </a:r>
          </a:p>
          <a:p>
            <a:pPr algn="ctr"/>
            <a:endParaRPr lang="en-US" sz="2800" b="1" dirty="0"/>
          </a:p>
          <a:p>
            <a:pPr algn="ctr"/>
            <a:r>
              <a:rPr lang="en-US" sz="2800" b="1" dirty="0"/>
              <a:t>Space Group Determination</a:t>
            </a:r>
          </a:p>
          <a:p>
            <a:pPr algn="ctr"/>
            <a:endParaRPr lang="en-US" sz="2800" b="1" dirty="0"/>
          </a:p>
        </p:txBody>
      </p:sp>
    </p:spTree>
    <p:extLst>
      <p:ext uri="{BB962C8B-B14F-4D97-AF65-F5344CB8AC3E}">
        <p14:creationId xmlns:p14="http://schemas.microsoft.com/office/powerpoint/2010/main" val="25420657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609600" y="1295400"/>
            <a:ext cx="7772400" cy="5016758"/>
          </a:xfrm>
          <a:prstGeom prst="rect">
            <a:avLst/>
          </a:prstGeom>
          <a:noFill/>
        </p:spPr>
        <p:txBody>
          <a:bodyPr wrap="square" rtlCol="0">
            <a:spAutoFit/>
          </a:bodyPr>
          <a:lstStyle/>
          <a:p>
            <a:r>
              <a:rPr lang="en-US" sz="2000" b="1" dirty="0"/>
              <a:t>Reflection Conditions and Systematic Absences: </a:t>
            </a:r>
          </a:p>
          <a:p>
            <a:r>
              <a:rPr lang="en-US" sz="2000" b="1" dirty="0"/>
              <a:t>Space groups assignment</a:t>
            </a:r>
          </a:p>
          <a:p>
            <a:endParaRPr lang="en-US" sz="2000" dirty="0"/>
          </a:p>
          <a:p>
            <a:r>
              <a:rPr lang="en-US" sz="2000" dirty="0"/>
              <a:t>Symmetry operations that include translational components yield </a:t>
            </a:r>
          </a:p>
          <a:p>
            <a:r>
              <a:rPr lang="en-US" sz="2000" b="1" dirty="0"/>
              <a:t>systematic absences </a:t>
            </a:r>
            <a:r>
              <a:rPr lang="en-US" sz="2000" dirty="0"/>
              <a:t>in the diffraction pattern regardless of the cell content (reflections that have zero intensity) due to perfect destructive interference of waves separated by one translation. </a:t>
            </a:r>
          </a:p>
          <a:p>
            <a:endParaRPr lang="en-US" sz="2000" dirty="0"/>
          </a:p>
          <a:p>
            <a:r>
              <a:rPr lang="en-US" sz="2000" dirty="0"/>
              <a:t>This helps to identify these symmetry operations and narrows down the number of possible space groups (we do that in the program XPREP). </a:t>
            </a:r>
          </a:p>
          <a:p>
            <a:endParaRPr lang="en-US" sz="2000" dirty="0"/>
          </a:p>
          <a:p>
            <a:r>
              <a:rPr lang="en-US" sz="2000" dirty="0"/>
              <a:t>Symmetry operations with translational components are: </a:t>
            </a:r>
          </a:p>
          <a:p>
            <a:endParaRPr lang="en-US" sz="2000" dirty="0"/>
          </a:p>
          <a:p>
            <a:pPr>
              <a:buFont typeface="Arial" pitchFamily="34" charset="0"/>
              <a:buChar char="•"/>
            </a:pPr>
            <a:r>
              <a:rPr lang="en-US" sz="2000" dirty="0"/>
              <a:t>  Screw axes</a:t>
            </a:r>
          </a:p>
          <a:p>
            <a:pPr>
              <a:buFont typeface="Arial" pitchFamily="34" charset="0"/>
              <a:buChar char="•"/>
            </a:pPr>
            <a:r>
              <a:rPr lang="en-US" sz="2000" dirty="0"/>
              <a:t>  Glide planes </a:t>
            </a:r>
          </a:p>
          <a:p>
            <a:pPr>
              <a:buFont typeface="Arial" pitchFamily="34" charset="0"/>
              <a:buChar char="•"/>
            </a:pPr>
            <a:r>
              <a:rPr lang="en-US" sz="2000" dirty="0"/>
              <a:t>  </a:t>
            </a:r>
            <a:r>
              <a:rPr lang="en-US" sz="2000" dirty="0" err="1"/>
              <a:t>Bravais</a:t>
            </a:r>
            <a:r>
              <a:rPr lang="en-US" sz="2000" dirty="0"/>
              <a:t> translations</a:t>
            </a:r>
          </a:p>
        </p:txBody>
      </p:sp>
    </p:spTree>
    <p:extLst>
      <p:ext uri="{BB962C8B-B14F-4D97-AF65-F5344CB8AC3E}">
        <p14:creationId xmlns:p14="http://schemas.microsoft.com/office/powerpoint/2010/main" val="7820779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pic>
        <p:nvPicPr>
          <p:cNvPr id="25602" name="Picture 2"/>
          <p:cNvPicPr>
            <a:picLocks noChangeAspect="1" noChangeArrowheads="1"/>
          </p:cNvPicPr>
          <p:nvPr/>
        </p:nvPicPr>
        <p:blipFill>
          <a:blip r:embed="rId2" cstate="print"/>
          <a:srcRect/>
          <a:stretch>
            <a:fillRect/>
          </a:stretch>
        </p:blipFill>
        <p:spPr bwMode="auto">
          <a:xfrm>
            <a:off x="1066800" y="2438400"/>
            <a:ext cx="6981825" cy="3038475"/>
          </a:xfrm>
          <a:prstGeom prst="rect">
            <a:avLst/>
          </a:prstGeom>
          <a:noFill/>
          <a:ln w="9525">
            <a:noFill/>
            <a:miter lim="800000"/>
            <a:headEnd/>
            <a:tailEnd/>
          </a:ln>
        </p:spPr>
      </p:pic>
      <p:sp>
        <p:nvSpPr>
          <p:cNvPr id="6" name="TextBox 5"/>
          <p:cNvSpPr txBox="1"/>
          <p:nvPr/>
        </p:nvSpPr>
        <p:spPr>
          <a:xfrm>
            <a:off x="685800" y="1840468"/>
            <a:ext cx="4554708" cy="369332"/>
          </a:xfrm>
          <a:prstGeom prst="rect">
            <a:avLst/>
          </a:prstGeom>
          <a:noFill/>
        </p:spPr>
        <p:txBody>
          <a:bodyPr wrap="none" rtlCol="0">
            <a:spAutoFit/>
          </a:bodyPr>
          <a:lstStyle/>
          <a:p>
            <a:r>
              <a:rPr lang="en-US" b="1" dirty="0"/>
              <a:t>Systematic Absences due to Lattice Centering:</a:t>
            </a:r>
          </a:p>
        </p:txBody>
      </p:sp>
    </p:spTree>
    <p:extLst>
      <p:ext uri="{BB962C8B-B14F-4D97-AF65-F5344CB8AC3E}">
        <p14:creationId xmlns:p14="http://schemas.microsoft.com/office/powerpoint/2010/main" val="7820779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609600" y="990600"/>
            <a:ext cx="5576398" cy="369332"/>
          </a:xfrm>
          <a:prstGeom prst="rect">
            <a:avLst/>
          </a:prstGeom>
          <a:noFill/>
        </p:spPr>
        <p:txBody>
          <a:bodyPr wrap="none" rtlCol="0">
            <a:spAutoFit/>
          </a:bodyPr>
          <a:lstStyle/>
          <a:p>
            <a:r>
              <a:rPr lang="en-US" b="1" dirty="0"/>
              <a:t>Systematic Absences due to Glide Planes and Screw Axis:</a:t>
            </a:r>
          </a:p>
        </p:txBody>
      </p:sp>
      <p:pic>
        <p:nvPicPr>
          <p:cNvPr id="26627" name="Picture 3"/>
          <p:cNvPicPr>
            <a:picLocks noChangeAspect="1" noChangeArrowheads="1"/>
          </p:cNvPicPr>
          <p:nvPr/>
        </p:nvPicPr>
        <p:blipFill>
          <a:blip r:embed="rId2" cstate="print"/>
          <a:srcRect/>
          <a:stretch>
            <a:fillRect/>
          </a:stretch>
        </p:blipFill>
        <p:spPr bwMode="auto">
          <a:xfrm>
            <a:off x="685800" y="1524000"/>
            <a:ext cx="7381875" cy="4876800"/>
          </a:xfrm>
          <a:prstGeom prst="rect">
            <a:avLst/>
          </a:prstGeom>
          <a:noFill/>
          <a:ln w="9525">
            <a:noFill/>
            <a:miter lim="800000"/>
            <a:headEnd/>
            <a:tailEnd/>
          </a:ln>
        </p:spPr>
      </p:pic>
    </p:spTree>
    <p:extLst>
      <p:ext uri="{BB962C8B-B14F-4D97-AF65-F5344CB8AC3E}">
        <p14:creationId xmlns:p14="http://schemas.microsoft.com/office/powerpoint/2010/main" val="7820779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609600" y="1383268"/>
            <a:ext cx="5576398" cy="369332"/>
          </a:xfrm>
          <a:prstGeom prst="rect">
            <a:avLst/>
          </a:prstGeom>
          <a:noFill/>
        </p:spPr>
        <p:txBody>
          <a:bodyPr wrap="none" rtlCol="0">
            <a:spAutoFit/>
          </a:bodyPr>
          <a:lstStyle/>
          <a:p>
            <a:r>
              <a:rPr lang="en-US" b="1" dirty="0"/>
              <a:t>Systematic Absences due to Glide Planes and Screw Axis:</a:t>
            </a:r>
          </a:p>
        </p:txBody>
      </p:sp>
      <p:sp>
        <p:nvSpPr>
          <p:cNvPr id="2" name="TextBox 1"/>
          <p:cNvSpPr txBox="1"/>
          <p:nvPr/>
        </p:nvSpPr>
        <p:spPr>
          <a:xfrm>
            <a:off x="1434002" y="3283803"/>
            <a:ext cx="5500198" cy="830997"/>
          </a:xfrm>
          <a:prstGeom prst="rect">
            <a:avLst/>
          </a:prstGeom>
          <a:noFill/>
        </p:spPr>
        <p:txBody>
          <a:bodyPr wrap="square" rtlCol="0">
            <a:spAutoFit/>
          </a:bodyPr>
          <a:lstStyle/>
          <a:p>
            <a:pPr algn="ctr"/>
            <a:r>
              <a:rPr lang="en-US" sz="2400" b="1" dirty="0">
                <a:solidFill>
                  <a:srgbClr val="FF0000"/>
                </a:solidFill>
              </a:rPr>
              <a:t>Do I really have to remember all these systematic absence rules and equations? </a:t>
            </a:r>
          </a:p>
        </p:txBody>
      </p:sp>
    </p:spTree>
    <p:extLst>
      <p:ext uri="{BB962C8B-B14F-4D97-AF65-F5344CB8AC3E}">
        <p14:creationId xmlns:p14="http://schemas.microsoft.com/office/powerpoint/2010/main" val="19455669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609600" y="1383268"/>
            <a:ext cx="5576398" cy="369332"/>
          </a:xfrm>
          <a:prstGeom prst="rect">
            <a:avLst/>
          </a:prstGeom>
          <a:noFill/>
        </p:spPr>
        <p:txBody>
          <a:bodyPr wrap="none" rtlCol="0">
            <a:spAutoFit/>
          </a:bodyPr>
          <a:lstStyle/>
          <a:p>
            <a:r>
              <a:rPr lang="en-US" b="1" dirty="0"/>
              <a:t>Systematic Absences due to Glide Planes and Screw Axis:</a:t>
            </a:r>
          </a:p>
        </p:txBody>
      </p:sp>
      <p:sp>
        <p:nvSpPr>
          <p:cNvPr id="2" name="TextBox 1"/>
          <p:cNvSpPr txBox="1"/>
          <p:nvPr/>
        </p:nvSpPr>
        <p:spPr>
          <a:xfrm>
            <a:off x="609600" y="1752600"/>
            <a:ext cx="7620000" cy="4955203"/>
          </a:xfrm>
          <a:prstGeom prst="rect">
            <a:avLst/>
          </a:prstGeom>
          <a:noFill/>
        </p:spPr>
        <p:txBody>
          <a:bodyPr wrap="square" rtlCol="0">
            <a:spAutoFit/>
          </a:bodyPr>
          <a:lstStyle/>
          <a:p>
            <a:pPr algn="ctr"/>
            <a:r>
              <a:rPr lang="en-US" b="1" dirty="0">
                <a:solidFill>
                  <a:srgbClr val="FF0000"/>
                </a:solidFill>
              </a:rPr>
              <a:t>Do I really have to remember all these systematic absence rules and equations?</a:t>
            </a:r>
          </a:p>
          <a:p>
            <a:pPr marL="342900" indent="-342900">
              <a:buFont typeface="Wingdings" panose="05000000000000000000" pitchFamily="2" charset="2"/>
              <a:buChar char="v"/>
            </a:pPr>
            <a:r>
              <a:rPr lang="en-US" sz="2000" dirty="0"/>
              <a:t>Usually not. Space group assignment is done using </a:t>
            </a:r>
            <a:r>
              <a:rPr lang="en-US" sz="2000" b="1" dirty="0"/>
              <a:t>software tools </a:t>
            </a:r>
            <a:r>
              <a:rPr lang="en-US" sz="2000" dirty="0"/>
              <a:t>that automatically analyze the structure factor file (list of reflection intensities) for possible systematic absences. </a:t>
            </a:r>
          </a:p>
          <a:p>
            <a:pPr marL="342900" indent="-342900">
              <a:buFont typeface="Wingdings" panose="05000000000000000000" pitchFamily="2" charset="2"/>
              <a:buChar char="v"/>
            </a:pPr>
            <a:r>
              <a:rPr lang="en-US" sz="2000" dirty="0"/>
              <a:t>Knowing what those tables mean does however help a lot when the choice is not that obvious. </a:t>
            </a:r>
          </a:p>
          <a:p>
            <a:pPr marL="342900" indent="-342900">
              <a:buFont typeface="Wingdings" panose="05000000000000000000" pitchFamily="2" charset="2"/>
              <a:buChar char="v"/>
            </a:pPr>
            <a:r>
              <a:rPr lang="en-US" sz="2000" dirty="0"/>
              <a:t>The software choice can be wrong. Systematic absences might be obscured because of: </a:t>
            </a:r>
          </a:p>
          <a:p>
            <a:pPr marL="342900" indent="-342900">
              <a:buFont typeface="Wingdings" panose="05000000000000000000" pitchFamily="2" charset="2"/>
              <a:buChar char="v"/>
            </a:pPr>
            <a:endParaRPr lang="en-US" sz="2000" dirty="0"/>
          </a:p>
          <a:p>
            <a:pPr marL="342900" indent="-342900"/>
            <a:r>
              <a:rPr lang="en-US" sz="2000" dirty="0"/>
              <a:t>a)  Pronounced extinction and double diffraction (very intense signal)</a:t>
            </a:r>
          </a:p>
          <a:p>
            <a:pPr marL="342900" indent="-342900"/>
            <a:r>
              <a:rPr lang="en-US" sz="2000" dirty="0"/>
              <a:t>b)  When spots are close by and intensity “bleeds over” (long unit cell   axes)</a:t>
            </a:r>
          </a:p>
          <a:p>
            <a:pPr marL="342900" indent="-342900"/>
            <a:r>
              <a:rPr lang="en-US" sz="2000" dirty="0"/>
              <a:t>c)  Crystals with multiple overlapping domains (twinned and split crystals)</a:t>
            </a:r>
          </a:p>
          <a:p>
            <a:pPr marL="342900" indent="-342900"/>
            <a:r>
              <a:rPr lang="en-US" sz="2000" dirty="0"/>
              <a:t>d)  Low quality data</a:t>
            </a:r>
          </a:p>
        </p:txBody>
      </p:sp>
    </p:spTree>
    <p:extLst>
      <p:ext uri="{BB962C8B-B14F-4D97-AF65-F5344CB8AC3E}">
        <p14:creationId xmlns:p14="http://schemas.microsoft.com/office/powerpoint/2010/main" val="294216116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609600" y="990600"/>
            <a:ext cx="7200433" cy="369332"/>
          </a:xfrm>
          <a:prstGeom prst="rect">
            <a:avLst/>
          </a:prstGeom>
          <a:noFill/>
        </p:spPr>
        <p:txBody>
          <a:bodyPr wrap="none" rtlCol="0">
            <a:spAutoFit/>
          </a:bodyPr>
          <a:lstStyle/>
          <a:p>
            <a:r>
              <a:rPr lang="en-US" b="1" dirty="0"/>
              <a:t>Space Group Assignment using Systematic Absences: The program XPREP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472" y="1462627"/>
            <a:ext cx="7072928" cy="5214851"/>
          </a:xfrm>
          <a:prstGeom prst="rect">
            <a:avLst/>
          </a:prstGeom>
        </p:spPr>
      </p:pic>
    </p:spTree>
    <p:extLst>
      <p:ext uri="{BB962C8B-B14F-4D97-AF65-F5344CB8AC3E}">
        <p14:creationId xmlns:p14="http://schemas.microsoft.com/office/powerpoint/2010/main" val="410924929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2879467"/>
            <a:ext cx="4648200" cy="3384526"/>
          </a:xfrm>
          <a:prstGeom prst="rect">
            <a:avLst/>
          </a:prstGeom>
        </p:spPr>
      </p:pic>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609600" y="990600"/>
            <a:ext cx="6880345" cy="369332"/>
          </a:xfrm>
          <a:prstGeom prst="rect">
            <a:avLst/>
          </a:prstGeom>
          <a:noFill/>
        </p:spPr>
        <p:txBody>
          <a:bodyPr wrap="none" rtlCol="0">
            <a:spAutoFit/>
          </a:bodyPr>
          <a:lstStyle/>
          <a:p>
            <a:r>
              <a:rPr lang="en-US" b="1" dirty="0"/>
              <a:t>Space group assignments: When Systematic Absences are not enough:</a:t>
            </a:r>
          </a:p>
        </p:txBody>
      </p:sp>
      <p:sp>
        <p:nvSpPr>
          <p:cNvPr id="5" name="Rectangle 4"/>
          <p:cNvSpPr/>
          <p:nvPr/>
        </p:nvSpPr>
        <p:spPr>
          <a:xfrm>
            <a:off x="381000" y="1507867"/>
            <a:ext cx="7391400" cy="1477328"/>
          </a:xfrm>
          <a:prstGeom prst="rect">
            <a:avLst/>
          </a:prstGeom>
        </p:spPr>
        <p:txBody>
          <a:bodyPr wrap="square">
            <a:spAutoFit/>
          </a:bodyPr>
          <a:lstStyle/>
          <a:p>
            <a:pPr marL="285750" indent="-285750">
              <a:buFont typeface="Wingdings" panose="05000000000000000000" pitchFamily="2" charset="2"/>
              <a:buChar char="v"/>
            </a:pPr>
            <a:r>
              <a:rPr lang="en-US" dirty="0"/>
              <a:t>Assignment of screw axes, glide planes and </a:t>
            </a:r>
            <a:r>
              <a:rPr lang="en-US" dirty="0" err="1"/>
              <a:t>Bravais</a:t>
            </a:r>
            <a:r>
              <a:rPr lang="en-US" dirty="0"/>
              <a:t> translations is often not sufficient for unambiguous space group assignment</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b="1" dirty="0"/>
              <a:t>Mirror planes</a:t>
            </a:r>
            <a:r>
              <a:rPr lang="en-US" dirty="0"/>
              <a:t>, </a:t>
            </a:r>
            <a:r>
              <a:rPr lang="en-US" b="1" dirty="0"/>
              <a:t>rotational axes </a:t>
            </a:r>
            <a:r>
              <a:rPr lang="en-US" dirty="0"/>
              <a:t>and </a:t>
            </a:r>
            <a:r>
              <a:rPr lang="en-US" b="1" dirty="0"/>
              <a:t>inversion centers </a:t>
            </a:r>
            <a:r>
              <a:rPr lang="en-US" dirty="0"/>
              <a:t>cannot be identified from systematic absences</a:t>
            </a:r>
          </a:p>
        </p:txBody>
      </p:sp>
      <p:sp>
        <p:nvSpPr>
          <p:cNvPr id="8" name="Rectangle 7"/>
          <p:cNvSpPr/>
          <p:nvPr/>
        </p:nvSpPr>
        <p:spPr>
          <a:xfrm>
            <a:off x="349404" y="2879467"/>
            <a:ext cx="4832195" cy="3416320"/>
          </a:xfrm>
          <a:prstGeom prst="rect">
            <a:avLst/>
          </a:prstGeom>
        </p:spPr>
        <p:txBody>
          <a:bodyPr wrap="square">
            <a:spAutoFit/>
          </a:bodyPr>
          <a:lstStyle/>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Statistical differences between intensity distributions can help to distinguish between centrosymmetric space groups and non-centrosymmetric and chiral space groups. Centrosymmetric space groups have a larger variability of their intensities (in form of their “normalized amplitudes” </a:t>
            </a:r>
            <a:r>
              <a:rPr lang="en-US" dirty="0">
                <a:sym typeface="Symbol" panose="05050102010706020507" pitchFamily="18" charset="2"/>
              </a:rPr>
              <a:t></a:t>
            </a:r>
            <a:r>
              <a:rPr lang="en-US" dirty="0"/>
              <a:t>E</a:t>
            </a:r>
            <a:r>
              <a:rPr lang="en-US" dirty="0">
                <a:sym typeface="Symbol" panose="05050102010706020507" pitchFamily="18" charset="2"/>
              </a:rPr>
              <a:t> ), with more high and low intensity reflections. </a:t>
            </a:r>
          </a:p>
          <a:p>
            <a:pPr marL="285750" indent="-285750">
              <a:buFont typeface="Wingdings" panose="05000000000000000000" pitchFamily="2" charset="2"/>
              <a:buChar char="v"/>
            </a:pPr>
            <a:endParaRPr lang="en-US" dirty="0">
              <a:sym typeface="Symbol" panose="05050102010706020507" pitchFamily="18" charset="2"/>
            </a:endParaRPr>
          </a:p>
          <a:p>
            <a:pPr marL="285750" indent="-285750">
              <a:buFont typeface="Wingdings" panose="05000000000000000000" pitchFamily="2" charset="2"/>
              <a:buChar char="v"/>
            </a:pPr>
            <a:r>
              <a:rPr lang="en-US" dirty="0">
                <a:sym typeface="Symbol" panose="05050102010706020507" pitchFamily="18" charset="2"/>
              </a:rPr>
              <a:t>Space group statistics also help. Very rare space groups are unlikely. </a:t>
            </a:r>
            <a:endParaRPr lang="en-US" dirty="0"/>
          </a:p>
        </p:txBody>
      </p:sp>
    </p:spTree>
    <p:extLst>
      <p:ext uri="{BB962C8B-B14F-4D97-AF65-F5344CB8AC3E}">
        <p14:creationId xmlns:p14="http://schemas.microsoft.com/office/powerpoint/2010/main" val="2774937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381000" y="1219200"/>
            <a:ext cx="3229730" cy="369332"/>
          </a:xfrm>
          <a:prstGeom prst="rect">
            <a:avLst/>
          </a:prstGeom>
          <a:noFill/>
        </p:spPr>
        <p:txBody>
          <a:bodyPr wrap="none" rtlCol="0">
            <a:spAutoFit/>
          </a:bodyPr>
          <a:lstStyle/>
          <a:p>
            <a:r>
              <a:rPr lang="en-US" b="1" dirty="0"/>
              <a:t>References and Further Reading</a:t>
            </a:r>
          </a:p>
        </p:txBody>
      </p:sp>
      <p:sp>
        <p:nvSpPr>
          <p:cNvPr id="5" name="TextBox 4"/>
          <p:cNvSpPr txBox="1"/>
          <p:nvPr/>
        </p:nvSpPr>
        <p:spPr>
          <a:xfrm>
            <a:off x="381000" y="1752600"/>
            <a:ext cx="8458200" cy="4524315"/>
          </a:xfrm>
          <a:prstGeom prst="rect">
            <a:avLst/>
          </a:prstGeom>
          <a:noFill/>
        </p:spPr>
        <p:txBody>
          <a:bodyPr wrap="square" rtlCol="0">
            <a:spAutoFit/>
          </a:bodyPr>
          <a:lstStyle/>
          <a:p>
            <a:r>
              <a:rPr lang="en-US" b="1" dirty="0"/>
              <a:t>International Tables for Crystallography</a:t>
            </a:r>
          </a:p>
          <a:p>
            <a:r>
              <a:rPr lang="en-US" dirty="0">
                <a:hlinkClick r:id="rId2"/>
              </a:rPr>
              <a:t>http://it.iucr.org/</a:t>
            </a:r>
            <a:r>
              <a:rPr lang="en-US" dirty="0"/>
              <a:t> or </a:t>
            </a:r>
            <a:r>
              <a:rPr lang="en-US" dirty="0">
                <a:hlinkClick r:id="rId3"/>
              </a:rPr>
              <a:t>http://it.iucr.org.ezproxy.lib.purdue.edu/</a:t>
            </a:r>
            <a:endParaRPr lang="en-US" dirty="0"/>
          </a:p>
          <a:p>
            <a:r>
              <a:rPr lang="en-US" dirty="0"/>
              <a:t>The latter address has access to full content, via the “Indexes” links.</a:t>
            </a:r>
          </a:p>
          <a:p>
            <a:r>
              <a:rPr lang="en-US" dirty="0"/>
              <a:t>A printed copy of several volumes is available in the X-ray lab. Ask Dr. Zeller if you’d like to check out a volume. </a:t>
            </a:r>
          </a:p>
          <a:p>
            <a:endParaRPr lang="en-US" b="1" dirty="0"/>
          </a:p>
          <a:p>
            <a:r>
              <a:rPr lang="en-US" b="1" dirty="0" err="1"/>
              <a:t>Checkcif</a:t>
            </a:r>
            <a:r>
              <a:rPr lang="en-US" b="1" dirty="0"/>
              <a:t> web page</a:t>
            </a:r>
          </a:p>
          <a:p>
            <a:r>
              <a:rPr lang="en-US" dirty="0">
                <a:hlinkClick r:id="rId4"/>
              </a:rPr>
              <a:t>http://checkcif.iucr.org/</a:t>
            </a:r>
            <a:r>
              <a:rPr lang="en-US" dirty="0"/>
              <a:t> (basic checks) or </a:t>
            </a:r>
            <a:r>
              <a:rPr lang="en-US" u="sng" dirty="0">
                <a:hlinkClick r:id="rId5"/>
              </a:rPr>
              <a:t>http://journals.iucr.org/services/cif/checking/checkform.html</a:t>
            </a:r>
            <a:r>
              <a:rPr lang="en-US" dirty="0"/>
              <a:t> (full checks)</a:t>
            </a:r>
          </a:p>
          <a:p>
            <a:endParaRPr lang="en-US" dirty="0"/>
          </a:p>
          <a:p>
            <a:r>
              <a:rPr lang="en-US" b="1" dirty="0" err="1"/>
              <a:t>IUCr</a:t>
            </a:r>
            <a:r>
              <a:rPr lang="en-US" b="1" dirty="0"/>
              <a:t> Tools page (tables from </a:t>
            </a:r>
            <a:r>
              <a:rPr lang="en-US" b="1" dirty="0" err="1"/>
              <a:t>cif</a:t>
            </a:r>
            <a:r>
              <a:rPr lang="en-US" b="1" dirty="0"/>
              <a:t> files, Ortep plots, </a:t>
            </a:r>
            <a:r>
              <a:rPr lang="en-US" b="1" dirty="0" err="1"/>
              <a:t>etc</a:t>
            </a:r>
            <a:r>
              <a:rPr lang="en-US" b="1" dirty="0"/>
              <a:t>)</a:t>
            </a:r>
          </a:p>
          <a:p>
            <a:r>
              <a:rPr lang="en-US" u="sng" dirty="0">
                <a:hlinkClick r:id="rId6"/>
              </a:rPr>
              <a:t>http://publcif.iucr.org/services/tools/</a:t>
            </a:r>
            <a:endParaRPr lang="en-US" u="sng" dirty="0"/>
          </a:p>
          <a:p>
            <a:endParaRPr lang="en-US" u="sng" dirty="0"/>
          </a:p>
          <a:p>
            <a:r>
              <a:rPr lang="en-US" b="1" dirty="0"/>
              <a:t>Background on Structure Validation and </a:t>
            </a:r>
            <a:r>
              <a:rPr lang="en-US" b="1" dirty="0" err="1"/>
              <a:t>Checkcif</a:t>
            </a:r>
            <a:r>
              <a:rPr lang="en-US" b="1" dirty="0"/>
              <a:t>:</a:t>
            </a:r>
          </a:p>
          <a:p>
            <a:r>
              <a:rPr lang="en-US" dirty="0"/>
              <a:t>Structure validation in chemical crystallography</a:t>
            </a:r>
            <a:r>
              <a:rPr lang="en-US" b="1" dirty="0"/>
              <a:t>, </a:t>
            </a:r>
            <a:r>
              <a:rPr lang="en-US" dirty="0"/>
              <a:t>Anthony L. </a:t>
            </a:r>
            <a:r>
              <a:rPr lang="en-US" dirty="0" err="1"/>
              <a:t>Spek</a:t>
            </a:r>
            <a:r>
              <a:rPr lang="en-US" dirty="0"/>
              <a:t>, </a:t>
            </a:r>
            <a:r>
              <a:rPr lang="en-US" i="1" dirty="0"/>
              <a:t>Acta </a:t>
            </a:r>
            <a:r>
              <a:rPr lang="en-US" i="1" dirty="0" err="1"/>
              <a:t>Cryst</a:t>
            </a:r>
            <a:r>
              <a:rPr lang="en-US" i="1" dirty="0"/>
              <a:t>. D </a:t>
            </a:r>
            <a:r>
              <a:rPr lang="en-US" dirty="0"/>
              <a:t>(2009). </a:t>
            </a:r>
            <a:r>
              <a:rPr lang="en-US" b="1" dirty="0"/>
              <a:t>65</a:t>
            </a:r>
            <a:r>
              <a:rPr lang="en-US" dirty="0"/>
              <a:t>(2): 148–155. </a:t>
            </a:r>
          </a:p>
        </p:txBody>
      </p:sp>
    </p:spTree>
    <p:extLst>
      <p:ext uri="{BB962C8B-B14F-4D97-AF65-F5344CB8AC3E}">
        <p14:creationId xmlns:p14="http://schemas.microsoft.com/office/powerpoint/2010/main" val="75956841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914400" y="2438400"/>
            <a:ext cx="6934200" cy="3354765"/>
          </a:xfrm>
          <a:prstGeom prst="rect">
            <a:avLst/>
          </a:prstGeom>
          <a:noFill/>
        </p:spPr>
        <p:txBody>
          <a:bodyPr wrap="square" rtlCol="0">
            <a:spAutoFit/>
          </a:bodyPr>
          <a:lstStyle/>
          <a:p>
            <a:pPr algn="ctr"/>
            <a:r>
              <a:rPr lang="en-US" sz="2800" b="1" dirty="0"/>
              <a:t>2</a:t>
            </a:r>
            <a:r>
              <a:rPr lang="en-US" sz="2800" b="1" baseline="30000" dirty="0"/>
              <a:t>nd</a:t>
            </a:r>
            <a:r>
              <a:rPr lang="en-US" sz="2800" b="1" dirty="0"/>
              <a:t> Laboratory Exercise: </a:t>
            </a:r>
          </a:p>
          <a:p>
            <a:pPr algn="ctr"/>
            <a:endParaRPr lang="en-US" sz="2800" b="1" dirty="0"/>
          </a:p>
          <a:p>
            <a:pPr algn="ctr"/>
            <a:r>
              <a:rPr lang="en-US" sz="2800" b="1" dirty="0"/>
              <a:t>Setup of files and Space Group Assignment for Example 1</a:t>
            </a:r>
          </a:p>
          <a:p>
            <a:pPr algn="ctr"/>
            <a:endParaRPr lang="en-US" sz="2800" b="1" dirty="0"/>
          </a:p>
          <a:p>
            <a:pPr algn="ctr"/>
            <a:r>
              <a:rPr lang="en-US" b="1" dirty="0"/>
              <a:t>for step-by-step instructions for using the program XPREP, please see the Purdue Apex4 user manual at  </a:t>
            </a:r>
            <a:r>
              <a:rPr lang="en-US" b="1" dirty="0">
                <a:solidFill>
                  <a:srgbClr val="FF0000"/>
                </a:solidFill>
                <a:hlinkClick r:id="rId2"/>
              </a:rPr>
              <a:t>https://www.chem.purdue.edu/xray/instructional.php</a:t>
            </a:r>
            <a:r>
              <a:rPr lang="en-US" b="1" dirty="0">
                <a:solidFill>
                  <a:srgbClr val="FF0000"/>
                </a:solidFill>
              </a:rPr>
              <a:t> </a:t>
            </a:r>
          </a:p>
          <a:p>
            <a:pPr algn="ctr"/>
            <a:r>
              <a:rPr lang="en-US" b="1" dirty="0"/>
              <a:t>Skip to chapter “Solving Structures”</a:t>
            </a:r>
          </a:p>
        </p:txBody>
      </p:sp>
    </p:spTree>
    <p:extLst>
      <p:ext uri="{BB962C8B-B14F-4D97-AF65-F5344CB8AC3E}">
        <p14:creationId xmlns:p14="http://schemas.microsoft.com/office/powerpoint/2010/main" val="7820779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7" name="TextBox 6"/>
          <p:cNvSpPr txBox="1"/>
          <p:nvPr/>
        </p:nvSpPr>
        <p:spPr>
          <a:xfrm>
            <a:off x="914400" y="2438400"/>
            <a:ext cx="6934200" cy="1815882"/>
          </a:xfrm>
          <a:prstGeom prst="rect">
            <a:avLst/>
          </a:prstGeom>
          <a:noFill/>
        </p:spPr>
        <p:txBody>
          <a:bodyPr wrap="square" rtlCol="0">
            <a:spAutoFit/>
          </a:bodyPr>
          <a:lstStyle/>
          <a:p>
            <a:pPr algn="ctr"/>
            <a:r>
              <a:rPr lang="en-US" sz="2800" b="1" dirty="0"/>
              <a:t>3</a:t>
            </a:r>
            <a:r>
              <a:rPr lang="en-US" sz="2800" b="1" baseline="30000" dirty="0"/>
              <a:t>rd</a:t>
            </a:r>
            <a:r>
              <a:rPr lang="en-US" sz="2800" b="1" dirty="0"/>
              <a:t> Laboratory Exercise: </a:t>
            </a:r>
          </a:p>
          <a:p>
            <a:pPr algn="ctr"/>
            <a:endParaRPr lang="en-US" sz="2800" b="1" dirty="0"/>
          </a:p>
          <a:p>
            <a:pPr algn="ctr"/>
            <a:r>
              <a:rPr lang="en-US" sz="2800" b="1" dirty="0"/>
              <a:t>Solving of Structure for Example 1 and Assignment of First Atoms</a:t>
            </a:r>
          </a:p>
        </p:txBody>
      </p:sp>
    </p:spTree>
    <p:extLst>
      <p:ext uri="{BB962C8B-B14F-4D97-AF65-F5344CB8AC3E}">
        <p14:creationId xmlns:p14="http://schemas.microsoft.com/office/powerpoint/2010/main" val="7820779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843355" y="2819400"/>
            <a:ext cx="7128105" cy="1815882"/>
          </a:xfrm>
          <a:prstGeom prst="rect">
            <a:avLst/>
          </a:prstGeom>
          <a:noFill/>
        </p:spPr>
        <p:txBody>
          <a:bodyPr wrap="none" rtlCol="0">
            <a:spAutoFit/>
          </a:bodyPr>
          <a:lstStyle/>
          <a:p>
            <a:pPr algn="ctr"/>
            <a:r>
              <a:rPr lang="en-US" sz="2800" b="1" dirty="0"/>
              <a:t>How do Reflections relate to a Structure?</a:t>
            </a:r>
          </a:p>
          <a:p>
            <a:pPr algn="ctr"/>
            <a:endParaRPr lang="en-US" sz="2800" b="1" dirty="0"/>
          </a:p>
          <a:p>
            <a:pPr algn="ctr"/>
            <a:r>
              <a:rPr lang="en-US" sz="2800" b="1" dirty="0"/>
              <a:t>From Scattering to Electron Density and Atoms</a:t>
            </a:r>
          </a:p>
          <a:p>
            <a:pPr algn="ctr"/>
            <a:endParaRPr lang="en-US" sz="2800" b="1" dirty="0"/>
          </a:p>
        </p:txBody>
      </p:sp>
    </p:spTree>
    <p:extLst>
      <p:ext uri="{BB962C8B-B14F-4D97-AF65-F5344CB8AC3E}">
        <p14:creationId xmlns:p14="http://schemas.microsoft.com/office/powerpoint/2010/main" val="14561101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latin typeface="Calibri"/>
                <a:ea typeface="+mn-ea"/>
                <a:cs typeface="+mn-cs"/>
              </a:rPr>
              <a:t>Introduction to X-ray Crystallography</a:t>
            </a:r>
          </a:p>
        </p:txBody>
      </p:sp>
      <p:sp>
        <p:nvSpPr>
          <p:cNvPr id="6" name="TextBox 5"/>
          <p:cNvSpPr txBox="1"/>
          <p:nvPr/>
        </p:nvSpPr>
        <p:spPr>
          <a:xfrm>
            <a:off x="617220" y="2133600"/>
            <a:ext cx="7598811"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Scattering: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Scattering describes the interaction of matter with waves.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Scattering is coherent (elastic), when the incoming and outgoing waves have the same wavelength/frequency.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Scattering is incoherent (inelastic) if some of the energy of the incoming photon is lost (frequency of the emitted wave is longer than that of the incident beam). </a:t>
            </a:r>
          </a:p>
        </p:txBody>
      </p:sp>
      <p:sp>
        <p:nvSpPr>
          <p:cNvPr id="4" name="TextBox 3"/>
          <p:cNvSpPr txBox="1"/>
          <p:nvPr/>
        </p:nvSpPr>
        <p:spPr>
          <a:xfrm>
            <a:off x="651510" y="1303466"/>
            <a:ext cx="6974602" cy="400110"/>
          </a:xfrm>
          <a:prstGeom prst="rect">
            <a:avLst/>
          </a:prstGeom>
          <a:noFill/>
        </p:spPr>
        <p:txBody>
          <a:bodyPr wrap="none" rtlCol="0">
            <a:spAutoFit/>
          </a:bodyPr>
          <a:lstStyle/>
          <a:p>
            <a:r>
              <a:rPr lang="en-US" sz="2000" b="1" dirty="0"/>
              <a:t>Structure Refinement: How do Reflections relate to a Structure?</a:t>
            </a:r>
          </a:p>
        </p:txBody>
      </p:sp>
    </p:spTree>
    <p:extLst>
      <p:ext uri="{BB962C8B-B14F-4D97-AF65-F5344CB8AC3E}">
        <p14:creationId xmlns:p14="http://schemas.microsoft.com/office/powerpoint/2010/main" val="39867725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latin typeface="Calibri"/>
                <a:ea typeface="+mn-ea"/>
                <a:cs typeface="+mn-cs"/>
              </a:rPr>
              <a:t>Introduction to X-ray Crystallography</a:t>
            </a:r>
          </a:p>
        </p:txBody>
      </p:sp>
      <p:sp>
        <p:nvSpPr>
          <p:cNvPr id="4" name="TextBox 3"/>
          <p:cNvSpPr txBox="1"/>
          <p:nvPr/>
        </p:nvSpPr>
        <p:spPr>
          <a:xfrm>
            <a:off x="1219200" y="6068884"/>
            <a:ext cx="55540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Coherent (Rayleigh) and incoherent (Compton) scattering</a:t>
            </a:r>
          </a:p>
        </p:txBody>
      </p:sp>
      <p:sp>
        <p:nvSpPr>
          <p:cNvPr id="7" name="TextBox 6"/>
          <p:cNvSpPr txBox="1"/>
          <p:nvPr/>
        </p:nvSpPr>
        <p:spPr>
          <a:xfrm>
            <a:off x="1219200" y="6428601"/>
            <a:ext cx="56775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Calibri"/>
                <a:ea typeface="+mn-ea"/>
                <a:cs typeface="+mn-cs"/>
              </a:rPr>
              <a:t>Mikael </a:t>
            </a:r>
            <a:r>
              <a:rPr kumimoji="0" lang="en-US" sz="1200" b="0" i="0" u="none" strike="noStrike" kern="0" cap="none" spc="0" normalizeH="0" baseline="0" noProof="0" dirty="0" err="1">
                <a:ln>
                  <a:noFill/>
                </a:ln>
                <a:solidFill>
                  <a:sysClr val="windowText" lastClr="000000"/>
                </a:solidFill>
                <a:effectLst/>
                <a:uLnTx/>
                <a:uFillTx/>
                <a:latin typeface="Calibri"/>
                <a:ea typeface="+mn-ea"/>
                <a:cs typeface="+mn-cs"/>
              </a:rPr>
              <a:t>Otendal</a:t>
            </a:r>
            <a:r>
              <a:rPr kumimoji="0" lang="en-US" sz="1200" b="0" i="0" u="none" strike="noStrike" kern="0" cap="none" spc="0" normalizeH="0" baseline="0" noProof="0" dirty="0">
                <a:ln>
                  <a:noFill/>
                </a:ln>
                <a:solidFill>
                  <a:sysClr val="windowText" lastClr="000000"/>
                </a:solidFill>
                <a:effectLst/>
                <a:uLnTx/>
                <a:uFillTx/>
                <a:latin typeface="Calibri"/>
                <a:ea typeface="+mn-ea"/>
                <a:cs typeface="+mn-cs"/>
              </a:rPr>
              <a:t>, Doctoral Thesis, Royal Institute of Technology, Stockholm, Sweden 2006</a:t>
            </a:r>
          </a:p>
        </p:txBody>
      </p:sp>
      <p:sp>
        <p:nvSpPr>
          <p:cNvPr id="6" name="TextBox 5"/>
          <p:cNvSpPr txBox="1"/>
          <p:nvPr/>
        </p:nvSpPr>
        <p:spPr>
          <a:xfrm>
            <a:off x="685800" y="1066800"/>
            <a:ext cx="759881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Raleigh and Compton Scattering: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Elastic and inelastic scattering at polarizable entities (such as a molecule). The incident light induces a dipole moment, which re-radiates. The size of the “scatterer” has to match the wavelength of the wave (oil droplets in milk scatter visible light </a:t>
            </a:r>
            <a:r>
              <a:rPr kumimoji="0" lang="en-US" sz="2000" b="0" i="0" u="none" strike="noStrike" kern="1200" cap="none" spc="0" normalizeH="0" baseline="0" noProof="0" dirty="0">
                <a:ln>
                  <a:noFill/>
                </a:ln>
                <a:solidFill>
                  <a:prstClr val="black"/>
                </a:solidFill>
                <a:effectLst/>
                <a:uLnTx/>
                <a:uFillTx/>
                <a:latin typeface="Calibri"/>
                <a:ea typeface="+mn-ea"/>
                <a:cs typeface="+mn-cs"/>
                <a:sym typeface="Symbol" panose="05050102010706020507" pitchFamily="18" charset="2"/>
              </a:rPr>
              <a:t> milk appears white):</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descr="Diagram, engineering drawing&#10;&#10;Description automatically generated">
            <a:extLst>
              <a:ext uri="{FF2B5EF4-FFF2-40B4-BE49-F238E27FC236}">
                <a16:creationId xmlns:a16="http://schemas.microsoft.com/office/drawing/2014/main" id="{982D4E8D-7C82-68FC-8074-3765A099D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3248075"/>
            <a:ext cx="5180952" cy="2371429"/>
          </a:xfrm>
          <a:prstGeom prst="rect">
            <a:avLst/>
          </a:prstGeom>
        </p:spPr>
      </p:pic>
    </p:spTree>
    <p:extLst>
      <p:ext uri="{BB962C8B-B14F-4D97-AF65-F5344CB8AC3E}">
        <p14:creationId xmlns:p14="http://schemas.microsoft.com/office/powerpoint/2010/main" val="5753361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latin typeface="Calibri"/>
                <a:ea typeface="+mn-ea"/>
                <a:cs typeface="+mn-cs"/>
              </a:rPr>
              <a:t>Introduction to X-ray Crystallography</a:t>
            </a:r>
          </a:p>
        </p:txBody>
      </p:sp>
      <p:sp>
        <p:nvSpPr>
          <p:cNvPr id="6" name="TextBox 5"/>
          <p:cNvSpPr txBox="1"/>
          <p:nvPr/>
        </p:nvSpPr>
        <p:spPr>
          <a:xfrm>
            <a:off x="685800" y="1381065"/>
            <a:ext cx="7598811" cy="4093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Thompson Scattering: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Elastic scattering at a free charged particle (unpolarizable). E.g. scattering of an electromagnetic wave at a free electron.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Thompson scattering of X-rays at electrons (of an atom) is the basis of X-ray diffraction.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The electron oscillates in the electric field of the incoming X-ray beam; the oscillating electric charge of the electron radiates off X-rays of the same frequency as the primary beam, but mostly perpendicular to the incoming  beam (i.e. the beam is scattered).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941454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latin typeface="Calibri"/>
                <a:ea typeface="+mn-ea"/>
                <a:cs typeface="+mn-cs"/>
              </a:rPr>
              <a:t>Introduction to X-ray Crystallography</a:t>
            </a:r>
          </a:p>
        </p:txBody>
      </p:sp>
      <p:sp>
        <p:nvSpPr>
          <p:cNvPr id="6" name="TextBox 5"/>
          <p:cNvSpPr txBox="1"/>
          <p:nvPr/>
        </p:nvSpPr>
        <p:spPr>
          <a:xfrm>
            <a:off x="685800" y="1381065"/>
            <a:ext cx="7598811"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Thompson Scattering (continued):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Electrons radiate (mostly) </a:t>
            </a:r>
            <a:r>
              <a:rPr kumimoji="0" lang="en-US" sz="2000" b="1" i="0" u="none" strike="noStrike" kern="1200" cap="none" spc="0" normalizeH="0" baseline="0" noProof="0" dirty="0">
                <a:ln>
                  <a:noFill/>
                </a:ln>
                <a:solidFill>
                  <a:prstClr val="black"/>
                </a:solidFill>
                <a:effectLst/>
                <a:uLnTx/>
                <a:uFillTx/>
                <a:latin typeface="Calibri"/>
                <a:ea typeface="+mn-ea"/>
                <a:cs typeface="+mn-cs"/>
              </a:rPr>
              <a:t>180</a:t>
            </a:r>
            <a:r>
              <a:rPr kumimoji="0" lang="en-US" sz="2000" b="1" i="0" u="none" strike="noStrike" kern="1200" cap="none" spc="0" normalizeH="0" baseline="0" noProof="0" dirty="0">
                <a:ln>
                  <a:noFill/>
                </a:ln>
                <a:solidFill>
                  <a:prstClr val="black"/>
                </a:solidFill>
                <a:effectLst/>
                <a:uLnTx/>
                <a:uFillTx/>
                <a:latin typeface="Calibri"/>
                <a:ea typeface="+mn-ea"/>
                <a:cs typeface="+mn-cs"/>
                <a:sym typeface="Symbol" panose="05050102010706020507" pitchFamily="18" charset="2"/>
              </a:rPr>
              <a:t> out of phase </a:t>
            </a:r>
            <a:r>
              <a:rPr kumimoji="0" lang="en-US" sz="2000" b="0" i="0" u="none" strike="noStrike" kern="1200" cap="none" spc="0" normalizeH="0" baseline="0" noProof="0" dirty="0">
                <a:ln>
                  <a:noFill/>
                </a:ln>
                <a:solidFill>
                  <a:prstClr val="black"/>
                </a:solidFill>
                <a:effectLst/>
                <a:uLnTx/>
                <a:uFillTx/>
                <a:latin typeface="Calibri"/>
                <a:ea typeface="+mn-ea"/>
                <a:cs typeface="+mn-cs"/>
                <a:sym typeface="Symbol" panose="05050102010706020507" pitchFamily="18" charset="2"/>
              </a:rPr>
              <a:t>of the incoming X-ray beam</a:t>
            </a:r>
            <a:r>
              <a:rPr kumimoji="0" lang="en-US" sz="2000" b="0" i="0" u="none" strike="noStrike" kern="1200" cap="none" spc="0" normalizeH="0" baseline="0" noProof="0" dirty="0">
                <a:ln>
                  <a:noFill/>
                </a:ln>
                <a:solidFill>
                  <a:prstClr val="black"/>
                </a:solidFill>
                <a:effectLst/>
                <a:uLnTx/>
                <a:uFillTx/>
                <a:latin typeface="Calibri"/>
                <a:ea typeface="+mn-ea"/>
                <a:cs typeface="+mn-cs"/>
              </a:rPr>
              <a:t>. The exact phase change depends on how much the motion of the electron is dampened.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If the energy of the X-ray beam is </a:t>
            </a:r>
            <a:r>
              <a:rPr kumimoji="0" lang="en-US" sz="2000" b="1" i="0" u="none" strike="noStrike" kern="1200" cap="none" spc="0" normalizeH="0" baseline="0" noProof="0" dirty="0">
                <a:ln>
                  <a:noFill/>
                </a:ln>
                <a:solidFill>
                  <a:prstClr val="black"/>
                </a:solidFill>
                <a:effectLst/>
                <a:uLnTx/>
                <a:uFillTx/>
                <a:latin typeface="Calibri"/>
                <a:ea typeface="+mn-ea"/>
                <a:cs typeface="+mn-cs"/>
              </a:rPr>
              <a:t>close to the excitation energy </a:t>
            </a:r>
            <a:r>
              <a:rPr kumimoji="0" lang="en-US" sz="2000" b="0" i="0" u="none" strike="noStrike" kern="1200" cap="none" spc="0" normalizeH="0" baseline="0" noProof="0" dirty="0">
                <a:ln>
                  <a:noFill/>
                </a:ln>
                <a:solidFill>
                  <a:prstClr val="black"/>
                </a:solidFill>
                <a:effectLst/>
                <a:uLnTx/>
                <a:uFillTx/>
                <a:latin typeface="Calibri"/>
                <a:ea typeface="+mn-ea"/>
                <a:cs typeface="+mn-cs"/>
              </a:rPr>
              <a:t>of the electron (i.e. close to the X-ray absorption edge), then the electron becomes resonant and its motion is heavily dampened. In such cases the relative phase of the incoming and outgoing X-rays is closer to </a:t>
            </a:r>
            <a:r>
              <a:rPr kumimoji="0" lang="en-US" sz="2000" b="1" i="0" u="none" strike="noStrike" kern="1200" cap="none" spc="0" normalizeH="0" baseline="0" noProof="0" dirty="0">
                <a:ln>
                  <a:noFill/>
                </a:ln>
                <a:solidFill>
                  <a:prstClr val="black"/>
                </a:solidFill>
                <a:effectLst/>
                <a:uLnTx/>
                <a:uFillTx/>
                <a:latin typeface="Calibri"/>
                <a:ea typeface="+mn-ea"/>
                <a:cs typeface="+mn-cs"/>
              </a:rPr>
              <a:t>90</a:t>
            </a:r>
            <a:r>
              <a:rPr kumimoji="0" lang="en-US" sz="2000" b="1" i="0" u="none" strike="noStrike" kern="1200" cap="none" spc="0" normalizeH="0" baseline="0" noProof="0" dirty="0">
                <a:ln>
                  <a:noFill/>
                </a:ln>
                <a:solidFill>
                  <a:prstClr val="black"/>
                </a:solidFill>
                <a:effectLst/>
                <a:uLnTx/>
                <a:uFillTx/>
                <a:latin typeface="Calibri"/>
                <a:ea typeface="+mn-ea"/>
                <a:cs typeface="+mn-cs"/>
                <a:sym typeface="Symbol" panose="05050102010706020507" pitchFamily="18" charset="2"/>
              </a:rPr>
              <a:t></a:t>
            </a:r>
            <a:r>
              <a:rPr kumimoji="0" lang="en-US" sz="2000" b="0" i="0" u="none" strike="noStrike" kern="1200" cap="none" spc="0" normalizeH="0" baseline="0" noProof="0" dirty="0">
                <a:ln>
                  <a:noFill/>
                </a:ln>
                <a:solidFill>
                  <a:prstClr val="black"/>
                </a:solidFill>
                <a:effectLst/>
                <a:uLnTx/>
                <a:uFillTx/>
                <a:latin typeface="Calibri"/>
                <a:ea typeface="+mn-ea"/>
                <a:cs typeface="+mn-cs"/>
                <a:sym typeface="Symbol" panose="05050102010706020507" pitchFamily="18" charset="2"/>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sym typeface="Symbol" panose="05050102010706020507" pitchFamily="18"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sym typeface="Symbol" panose="05050102010706020507" pitchFamily="18" charset="2"/>
              </a:rPr>
              <a:t>This is the origin of </a:t>
            </a:r>
            <a:r>
              <a:rPr kumimoji="0" lang="en-US" sz="2000" b="1" i="0" u="none" strike="noStrike" kern="1200" cap="none" spc="0" normalizeH="0" baseline="0" noProof="0" dirty="0">
                <a:ln>
                  <a:noFill/>
                </a:ln>
                <a:solidFill>
                  <a:prstClr val="black"/>
                </a:solidFill>
                <a:effectLst/>
                <a:uLnTx/>
                <a:uFillTx/>
                <a:latin typeface="Calibri"/>
                <a:ea typeface="+mn-ea"/>
                <a:cs typeface="+mn-cs"/>
                <a:sym typeface="Symbol" panose="05050102010706020507" pitchFamily="18" charset="2"/>
              </a:rPr>
              <a:t>anomalous (resonant) scattering </a:t>
            </a:r>
            <a:r>
              <a:rPr kumimoji="0" lang="en-US" sz="2000" b="0" i="0" u="none" strike="noStrike" kern="1200" cap="none" spc="0" normalizeH="0" baseline="0" noProof="0" dirty="0">
                <a:ln>
                  <a:noFill/>
                </a:ln>
                <a:solidFill>
                  <a:prstClr val="black"/>
                </a:solidFill>
                <a:effectLst/>
                <a:uLnTx/>
                <a:uFillTx/>
                <a:latin typeface="Calibri"/>
                <a:ea typeface="+mn-ea"/>
                <a:cs typeface="+mn-cs"/>
                <a:sym typeface="Symbol" panose="05050102010706020507" pitchFamily="18" charset="2"/>
              </a:rPr>
              <a:t>in X-ray diffraction (used among others to determine the absolute configuration of chiral molecules).</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34747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609601" y="1066800"/>
            <a:ext cx="8153400" cy="5355312"/>
          </a:xfrm>
          <a:prstGeom prst="rect">
            <a:avLst/>
          </a:prstGeom>
          <a:noFill/>
        </p:spPr>
        <p:txBody>
          <a:bodyPr wrap="square" rtlCol="0">
            <a:spAutoFit/>
          </a:bodyPr>
          <a:lstStyle/>
          <a:p>
            <a:r>
              <a:rPr lang="en-US" b="1" dirty="0"/>
              <a:t>Structure Refinement: How do Reflections relate to a Structure?</a:t>
            </a:r>
          </a:p>
          <a:p>
            <a:endParaRPr lang="en-US" dirty="0"/>
          </a:p>
          <a:p>
            <a:r>
              <a:rPr lang="en-US" dirty="0"/>
              <a:t>In X-ray diffraction, we use </a:t>
            </a:r>
            <a:r>
              <a:rPr lang="en-US" b="1" dirty="0"/>
              <a:t>scattering at </a:t>
            </a:r>
          </a:p>
          <a:p>
            <a:r>
              <a:rPr lang="en-US" b="1" dirty="0"/>
              <a:t>whole atoms</a:t>
            </a:r>
            <a:r>
              <a:rPr lang="en-US" dirty="0"/>
              <a:t> rather than at individual </a:t>
            </a:r>
          </a:p>
          <a:p>
            <a:r>
              <a:rPr lang="en-US" dirty="0"/>
              <a:t>electrons (it dramatically simplifies the </a:t>
            </a:r>
          </a:p>
          <a:p>
            <a:r>
              <a:rPr lang="en-US" dirty="0"/>
              <a:t>math!). </a:t>
            </a:r>
          </a:p>
          <a:p>
            <a:endParaRPr lang="en-US" dirty="0"/>
          </a:p>
          <a:p>
            <a:r>
              <a:rPr lang="en-US" dirty="0">
                <a:sym typeface="Symbol" panose="05050102010706020507" pitchFamily="18" charset="2"/>
              </a:rPr>
              <a:t>At a scattering angle </a:t>
            </a:r>
            <a:r>
              <a:rPr lang="en-US" dirty="0"/>
              <a:t>(</a:t>
            </a:r>
            <a:r>
              <a:rPr lang="en-US" i="1" dirty="0">
                <a:sym typeface="Symbol" panose="05050102010706020507" pitchFamily="18" charset="2"/>
              </a:rPr>
              <a:t></a:t>
            </a:r>
            <a:r>
              <a:rPr lang="en-US" dirty="0">
                <a:sym typeface="Symbol" panose="05050102010706020507" pitchFamily="18" charset="2"/>
              </a:rPr>
              <a:t>, theta) of </a:t>
            </a:r>
            <a:r>
              <a:rPr lang="en-US" dirty="0"/>
              <a:t>0</a:t>
            </a:r>
            <a:r>
              <a:rPr lang="en-US" dirty="0">
                <a:sym typeface="Symbol" panose="05050102010706020507" pitchFamily="18" charset="2"/>
              </a:rPr>
              <a:t> the </a:t>
            </a:r>
          </a:p>
          <a:p>
            <a:r>
              <a:rPr lang="en-US" dirty="0">
                <a:sym typeface="Symbol" panose="05050102010706020507" pitchFamily="18" charset="2"/>
              </a:rPr>
              <a:t>scattering factor f is defined to be </a:t>
            </a:r>
          </a:p>
          <a:p>
            <a:r>
              <a:rPr lang="en-US" dirty="0">
                <a:sym typeface="Symbol" panose="05050102010706020507" pitchFamily="18" charset="2"/>
              </a:rPr>
              <a:t>the numbers of the atom’s electrons. </a:t>
            </a:r>
          </a:p>
          <a:p>
            <a:endParaRPr lang="en-US" dirty="0"/>
          </a:p>
          <a:p>
            <a:r>
              <a:rPr lang="en-US" dirty="0"/>
              <a:t>Above 0</a:t>
            </a:r>
            <a:r>
              <a:rPr lang="en-US" dirty="0">
                <a:sym typeface="Symbol" panose="05050102010706020507" pitchFamily="18" charset="2"/>
              </a:rPr>
              <a:t>  t</a:t>
            </a:r>
            <a:r>
              <a:rPr lang="en-US" dirty="0"/>
              <a:t>here is a path difference </a:t>
            </a:r>
          </a:p>
          <a:p>
            <a:r>
              <a:rPr lang="en-US" dirty="0"/>
              <a:t>between X-rays scattered from different </a:t>
            </a:r>
          </a:p>
          <a:p>
            <a:r>
              <a:rPr lang="en-US" dirty="0"/>
              <a:t>parts of the same atom, resulting in </a:t>
            </a:r>
          </a:p>
          <a:p>
            <a:r>
              <a:rPr lang="en-US" dirty="0"/>
              <a:t>destructive interference</a:t>
            </a:r>
            <a:r>
              <a:rPr lang="en-US" dirty="0">
                <a:sym typeface="Symbol" panose="05050102010706020507" pitchFamily="18" charset="2"/>
              </a:rPr>
              <a:t>.</a:t>
            </a:r>
          </a:p>
          <a:p>
            <a:endParaRPr lang="en-US" dirty="0">
              <a:sym typeface="Symbol" panose="05050102010706020507" pitchFamily="18" charset="2"/>
            </a:endParaRPr>
          </a:p>
          <a:p>
            <a:r>
              <a:rPr lang="en-US" dirty="0">
                <a:sym typeface="Symbol" panose="05050102010706020507" pitchFamily="18" charset="2"/>
              </a:rPr>
              <a:t>The reduction of scattering with </a:t>
            </a:r>
            <a:r>
              <a:rPr lang="en-US" i="1" dirty="0">
                <a:sym typeface="Symbol" panose="05050102010706020507" pitchFamily="18" charset="2"/>
              </a:rPr>
              <a:t>  </a:t>
            </a:r>
            <a:r>
              <a:rPr lang="en-US" dirty="0">
                <a:sym typeface="Symbol" panose="05050102010706020507" pitchFamily="18" charset="2"/>
              </a:rPr>
              <a:t>is </a:t>
            </a:r>
          </a:p>
          <a:p>
            <a:r>
              <a:rPr lang="en-US" dirty="0">
                <a:sym typeface="Symbol" panose="05050102010706020507" pitchFamily="18" charset="2"/>
              </a:rPr>
              <a:t>described in the </a:t>
            </a:r>
            <a:r>
              <a:rPr lang="en-US" b="1" i="1" dirty="0">
                <a:sym typeface="Symbol" panose="05050102010706020507" pitchFamily="18" charset="2"/>
              </a:rPr>
              <a:t>dampened atomic </a:t>
            </a:r>
          </a:p>
          <a:p>
            <a:r>
              <a:rPr lang="en-US" b="1" i="1" dirty="0">
                <a:sym typeface="Symbol" panose="05050102010706020507" pitchFamily="18" charset="2"/>
              </a:rPr>
              <a:t>scattering factor f’</a:t>
            </a:r>
            <a:r>
              <a:rPr lang="en-US" dirty="0">
                <a:sym typeface="Symbol" panose="05050102010706020507" pitchFamily="18" charset="2"/>
              </a:rPr>
              <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1600200"/>
            <a:ext cx="3771899" cy="4917247"/>
          </a:xfrm>
          <a:prstGeom prst="rect">
            <a:avLst/>
          </a:prstGeom>
        </p:spPr>
      </p:pic>
    </p:spTree>
    <p:extLst>
      <p:ext uri="{BB962C8B-B14F-4D97-AF65-F5344CB8AC3E}">
        <p14:creationId xmlns:p14="http://schemas.microsoft.com/office/powerpoint/2010/main" val="382623223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609601" y="1066800"/>
            <a:ext cx="8153400" cy="4247317"/>
          </a:xfrm>
          <a:prstGeom prst="rect">
            <a:avLst/>
          </a:prstGeom>
          <a:noFill/>
        </p:spPr>
        <p:txBody>
          <a:bodyPr wrap="square" rtlCol="0">
            <a:spAutoFit/>
          </a:bodyPr>
          <a:lstStyle/>
          <a:p>
            <a:r>
              <a:rPr lang="en-US" b="1" dirty="0"/>
              <a:t>Structure Refinement: How do Reflections relate to a Structure?</a:t>
            </a:r>
          </a:p>
          <a:p>
            <a:endParaRPr lang="en-US" dirty="0"/>
          </a:p>
          <a:p>
            <a:endParaRPr lang="en-US" dirty="0">
              <a:sym typeface="Symbol" panose="05050102010706020507" pitchFamily="18" charset="2"/>
            </a:endParaRPr>
          </a:p>
          <a:p>
            <a:endParaRPr lang="en-US" dirty="0">
              <a:sym typeface="Symbol" panose="05050102010706020507" pitchFamily="18" charset="2"/>
            </a:endParaRPr>
          </a:p>
          <a:p>
            <a:endParaRPr lang="en-US" dirty="0">
              <a:sym typeface="Symbol" panose="05050102010706020507" pitchFamily="18" charset="2"/>
            </a:endParaRPr>
          </a:p>
          <a:p>
            <a:r>
              <a:rPr lang="en-US" dirty="0">
                <a:sym typeface="Symbol" panose="05050102010706020507" pitchFamily="18" charset="2"/>
              </a:rPr>
              <a:t>Above 0 f’ decreases with angle. </a:t>
            </a:r>
          </a:p>
          <a:p>
            <a:endParaRPr lang="en-US" i="1" dirty="0">
              <a:sym typeface="Symbol" panose="05050102010706020507" pitchFamily="18" charset="2"/>
            </a:endParaRPr>
          </a:p>
          <a:p>
            <a:r>
              <a:rPr lang="en-US" i="1" dirty="0">
                <a:sym typeface="Symbol" panose="05050102010706020507" pitchFamily="18" charset="2"/>
              </a:rPr>
              <a:t> </a:t>
            </a:r>
            <a:endParaRPr lang="en-US" dirty="0"/>
          </a:p>
          <a:p>
            <a:endParaRPr lang="en-US" dirty="0">
              <a:sym typeface="Symbol" panose="05050102010706020507" pitchFamily="18" charset="2"/>
            </a:endParaRPr>
          </a:p>
          <a:p>
            <a:r>
              <a:rPr lang="en-US" dirty="0"/>
              <a:t>f’ for common X-ray wavelengths are </a:t>
            </a:r>
          </a:p>
          <a:p>
            <a:r>
              <a:rPr lang="en-US" dirty="0"/>
              <a:t>tabulated for all atoms (in the </a:t>
            </a:r>
          </a:p>
          <a:p>
            <a:r>
              <a:rPr lang="en-US" dirty="0"/>
              <a:t>International Tables of Crystallography)</a:t>
            </a:r>
          </a:p>
          <a:p>
            <a:r>
              <a:rPr lang="en-US" dirty="0"/>
              <a:t>and programmed into the refinement </a:t>
            </a:r>
          </a:p>
          <a:p>
            <a:r>
              <a:rPr lang="en-US" dirty="0"/>
              <a:t>software suites.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1600200"/>
            <a:ext cx="3771899" cy="4917247"/>
          </a:xfrm>
          <a:prstGeom prst="rect">
            <a:avLst/>
          </a:prstGeom>
        </p:spPr>
      </p:pic>
    </p:spTree>
    <p:extLst>
      <p:ext uri="{BB962C8B-B14F-4D97-AF65-F5344CB8AC3E}">
        <p14:creationId xmlns:p14="http://schemas.microsoft.com/office/powerpoint/2010/main" val="110873957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57200" y="1066800"/>
            <a:ext cx="8153400" cy="5355312"/>
          </a:xfrm>
          <a:prstGeom prst="rect">
            <a:avLst/>
          </a:prstGeom>
          <a:noFill/>
        </p:spPr>
        <p:txBody>
          <a:bodyPr wrap="square" rtlCol="0">
            <a:spAutoFit/>
          </a:bodyPr>
          <a:lstStyle/>
          <a:p>
            <a:r>
              <a:rPr lang="en-US" b="1" dirty="0"/>
              <a:t>Structure Refinement: How do Reflections relate to a Structure?</a:t>
            </a:r>
          </a:p>
          <a:p>
            <a:endParaRPr lang="en-US" dirty="0"/>
          </a:p>
          <a:p>
            <a:r>
              <a:rPr lang="en-US" dirty="0"/>
              <a:t>For the tabulated scattering</a:t>
            </a:r>
          </a:p>
          <a:p>
            <a:r>
              <a:rPr lang="en-US" dirty="0"/>
              <a:t>factors it is assumed that </a:t>
            </a:r>
          </a:p>
          <a:p>
            <a:r>
              <a:rPr lang="en-US" dirty="0"/>
              <a:t>atoms are stationary. </a:t>
            </a:r>
          </a:p>
          <a:p>
            <a:endParaRPr lang="en-US" dirty="0"/>
          </a:p>
          <a:p>
            <a:r>
              <a:rPr lang="en-US" dirty="0"/>
              <a:t>Thermal </a:t>
            </a:r>
            <a:r>
              <a:rPr lang="en-US" b="1" dirty="0"/>
              <a:t>vibration</a:t>
            </a:r>
            <a:r>
              <a:rPr lang="en-US" dirty="0"/>
              <a:t> or </a:t>
            </a:r>
          </a:p>
          <a:p>
            <a:r>
              <a:rPr lang="en-US" b="1" dirty="0"/>
              <a:t>disorder</a:t>
            </a:r>
            <a:r>
              <a:rPr lang="en-US" dirty="0"/>
              <a:t> modifies the </a:t>
            </a:r>
          </a:p>
          <a:p>
            <a:r>
              <a:rPr lang="en-US" dirty="0"/>
              <a:t>scattering factor and </a:t>
            </a:r>
          </a:p>
          <a:p>
            <a:r>
              <a:rPr lang="en-US" dirty="0"/>
              <a:t>have to be taken into </a:t>
            </a:r>
          </a:p>
          <a:p>
            <a:r>
              <a:rPr lang="en-US" dirty="0"/>
              <a:t>account. </a:t>
            </a:r>
          </a:p>
          <a:p>
            <a:endParaRPr lang="en-US" dirty="0"/>
          </a:p>
          <a:p>
            <a:r>
              <a:rPr lang="en-US" dirty="0"/>
              <a:t>High angle diffraction peaks</a:t>
            </a:r>
          </a:p>
          <a:p>
            <a:r>
              <a:rPr lang="en-US" dirty="0"/>
              <a:t>are weaker when atoms </a:t>
            </a:r>
          </a:p>
          <a:p>
            <a:r>
              <a:rPr lang="en-US" dirty="0"/>
              <a:t>move more.</a:t>
            </a:r>
          </a:p>
          <a:p>
            <a:endParaRPr lang="en-US" dirty="0"/>
          </a:p>
          <a:p>
            <a:r>
              <a:rPr lang="en-US" b="1" dirty="0"/>
              <a:t>Cool your crystal!!!!</a:t>
            </a:r>
          </a:p>
          <a:p>
            <a:endParaRPr lang="en-US" dirty="0"/>
          </a:p>
          <a:p>
            <a:r>
              <a:rPr lang="en-US" dirty="0"/>
              <a:t>B (the Debye Waller factor) is a measure of atomic vibration.  We use u instead. </a:t>
            </a:r>
          </a:p>
        </p:txBody>
      </p:sp>
      <p:pic>
        <p:nvPicPr>
          <p:cNvPr id="8" name="Picture 7">
            <a:extLst>
              <a:ext uri="{FF2B5EF4-FFF2-40B4-BE49-F238E27FC236}">
                <a16:creationId xmlns:a16="http://schemas.microsoft.com/office/drawing/2014/main" id="{57F835B8-C4D6-1F85-75AE-840E5DDB8EAD}"/>
              </a:ext>
            </a:extLst>
          </p:cNvPr>
          <p:cNvPicPr>
            <a:picLocks noChangeAspect="1"/>
          </p:cNvPicPr>
          <p:nvPr/>
        </p:nvPicPr>
        <p:blipFill>
          <a:blip r:embed="rId2"/>
          <a:stretch>
            <a:fillRect/>
          </a:stretch>
        </p:blipFill>
        <p:spPr>
          <a:xfrm>
            <a:off x="3124200" y="1524000"/>
            <a:ext cx="5743794" cy="4104399"/>
          </a:xfrm>
          <a:prstGeom prst="rect">
            <a:avLst/>
          </a:prstGeom>
        </p:spPr>
      </p:pic>
      <p:sp>
        <p:nvSpPr>
          <p:cNvPr id="9" name="TextBox 8">
            <a:extLst>
              <a:ext uri="{FF2B5EF4-FFF2-40B4-BE49-F238E27FC236}">
                <a16:creationId xmlns:a16="http://schemas.microsoft.com/office/drawing/2014/main" id="{2C7DE992-D92B-E7DB-58FA-28B099927F07}"/>
              </a:ext>
            </a:extLst>
          </p:cNvPr>
          <p:cNvSpPr txBox="1"/>
          <p:nvPr/>
        </p:nvSpPr>
        <p:spPr>
          <a:xfrm>
            <a:off x="3862497" y="5544757"/>
            <a:ext cx="4876800" cy="307777"/>
          </a:xfrm>
          <a:prstGeom prst="rect">
            <a:avLst/>
          </a:prstGeom>
          <a:noFill/>
        </p:spPr>
        <p:txBody>
          <a:bodyPr wrap="square" rtlCol="0">
            <a:spAutoFit/>
          </a:bodyPr>
          <a:lstStyle/>
          <a:p>
            <a:r>
              <a:rPr lang="en-US" sz="1400" b="0" i="0" u="none" strike="noStrike" baseline="0" dirty="0">
                <a:solidFill>
                  <a:srgbClr val="000000"/>
                </a:solidFill>
                <a:latin typeface="Times LT Std"/>
              </a:rPr>
              <a:t> from: </a:t>
            </a:r>
            <a:r>
              <a:rPr lang="en-US" sz="1400" b="0" i="1" u="none" strike="noStrike" baseline="0" dirty="0">
                <a:solidFill>
                  <a:srgbClr val="000000"/>
                </a:solidFill>
                <a:latin typeface="Times LT Std"/>
              </a:rPr>
              <a:t>Reviews in Mineralogy &amp; Geochemistry </a:t>
            </a:r>
            <a:r>
              <a:rPr lang="en-US" sz="1400" b="1" i="0" u="none" strike="noStrike" baseline="0" dirty="0">
                <a:solidFill>
                  <a:srgbClr val="000000"/>
                </a:solidFill>
                <a:latin typeface="Times LT Std"/>
              </a:rPr>
              <a:t>2014</a:t>
            </a:r>
            <a:r>
              <a:rPr lang="en-US" sz="1400" b="0" i="0" u="none" strike="noStrike" baseline="0" dirty="0">
                <a:solidFill>
                  <a:srgbClr val="000000"/>
                </a:solidFill>
                <a:latin typeface="Times LT Std"/>
              </a:rPr>
              <a:t>, </a:t>
            </a:r>
            <a:r>
              <a:rPr lang="nl-NL" sz="1400" b="0" i="1" u="none" strike="noStrike" baseline="0" dirty="0">
                <a:solidFill>
                  <a:srgbClr val="000000"/>
                </a:solidFill>
                <a:latin typeface="Times LT Std"/>
              </a:rPr>
              <a:t>78</a:t>
            </a:r>
            <a:r>
              <a:rPr lang="nl-NL" sz="1400" b="0" i="0" u="none" strike="noStrike" baseline="0" dirty="0">
                <a:solidFill>
                  <a:srgbClr val="000000"/>
                </a:solidFill>
                <a:latin typeface="Times LT Std"/>
              </a:rPr>
              <a:t>, 1-31.</a:t>
            </a:r>
            <a:endParaRPr lang="en-US" sz="1400" dirty="0"/>
          </a:p>
        </p:txBody>
      </p:sp>
    </p:spTree>
    <p:extLst>
      <p:ext uri="{BB962C8B-B14F-4D97-AF65-F5344CB8AC3E}">
        <p14:creationId xmlns:p14="http://schemas.microsoft.com/office/powerpoint/2010/main" val="15925434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104678</TotalTime>
  <Words>30723</Words>
  <Application>Microsoft Office PowerPoint</Application>
  <PresentationFormat>On-screen Show (4:3)</PresentationFormat>
  <Paragraphs>3304</Paragraphs>
  <Slides>324</Slides>
  <Notes>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324</vt:i4>
      </vt:variant>
    </vt:vector>
  </HeadingPairs>
  <TitlesOfParts>
    <vt:vector size="334" baseType="lpstr">
      <vt:lpstr>Arial</vt:lpstr>
      <vt:lpstr>Calibri</vt:lpstr>
      <vt:lpstr>Cambria Math</vt:lpstr>
      <vt:lpstr>Courier New</vt:lpstr>
      <vt:lpstr>Symbol</vt:lpstr>
      <vt:lpstr>Times LT Std</vt:lpstr>
      <vt:lpstr>Times New Roman</vt:lpstr>
      <vt:lpstr>Wingdings</vt:lpstr>
      <vt:lpstr>Office Theme</vt:lpstr>
      <vt:lpstr>CS ChemDraw Drawing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Youngstown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Matthias Zeller</dc:creator>
  <cp:lastModifiedBy>Zeller, Matthias</cp:lastModifiedBy>
  <cp:revision>798</cp:revision>
  <cp:lastPrinted>2017-11-17T20:54:22Z</cp:lastPrinted>
  <dcterms:created xsi:type="dcterms:W3CDTF">2013-12-16T19:02:24Z</dcterms:created>
  <dcterms:modified xsi:type="dcterms:W3CDTF">2023-01-05T15:14:19Z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2022-12-21T16:07:04Z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3545e382-5395-4764-8595-49b7e9c22635</vt:lpwstr>
  </property>
  <property fmtid="{D5CDD505-2E9C-101B-9397-08002B2CF9AE}" pid="8" name="MSIP_Label_4044bd30-2ed7-4c9d-9d12-46200872a97b_ContentBits">
    <vt:lpwstr>0</vt:lpwstr>
  </property>
</Properties>
</file>