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4" r:id="rId2"/>
    <p:sldId id="257" r:id="rId3"/>
    <p:sldId id="271" r:id="rId4"/>
    <p:sldId id="258" r:id="rId5"/>
    <p:sldId id="27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8" autoAdjust="0"/>
  </p:normalViewPr>
  <p:slideViewPr>
    <p:cSldViewPr>
      <p:cViewPr varScale="1">
        <p:scale>
          <a:sx n="105" d="100"/>
          <a:sy n="105" d="100"/>
        </p:scale>
        <p:origin x="42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9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0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E55B952-F55D-48D1-938B-438DCD11F5FB}" type="datetimeFigureOut">
              <a:rPr lang="en-US"/>
              <a:pPr>
                <a:defRPr/>
              </a:pPr>
              <a:t>10/3/2017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4E537B1-3756-4EF1-BE84-270F81C47B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B1372-CEDA-48EE-B2A8-9B86CCAF5D5B}" type="datetimeFigureOut">
              <a:rPr lang="en-US"/>
              <a:pPr>
                <a:defRPr/>
              </a:pPr>
              <a:t>10/3/2017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98354-D5C5-4F83-867A-4060C89B93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0D7285-5690-49DB-AA50-9E09BE3EEE0D}" type="datetimeFigureOut">
              <a:rPr lang="en-US"/>
              <a:pPr>
                <a:defRPr/>
              </a:pPr>
              <a:t>10/3/2017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7EC76A-D04C-4060-8D4E-65CD80B916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0D5AEE-4B57-408B-AFCF-C0543E0AF55C}" type="datetimeFigureOut">
              <a:rPr lang="en-US"/>
              <a:pPr>
                <a:defRPr/>
              </a:pPr>
              <a:t>10/3/2017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DEACD-FDC3-4775-8E14-5DA0638A41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36EF7-D65E-44FA-9EA8-13F68303BB61}" type="datetimeFigureOut">
              <a:rPr lang="en-US"/>
              <a:pPr>
                <a:defRPr/>
              </a:pPr>
              <a:t>10/3/2017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8EC39-9050-4659-B65B-961C8236DA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7D819-8245-4D49-81B3-CA72D2F79610}" type="datetimeFigureOut">
              <a:rPr lang="en-US"/>
              <a:pPr>
                <a:defRPr/>
              </a:pPr>
              <a:t>10/3/2017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C234E79-36FD-4ED5-B1D3-500632AF6C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F6E5313-D51D-414D-BC63-87650FB38538}" type="datetimeFigureOut">
              <a:rPr lang="en-US"/>
              <a:pPr>
                <a:defRPr/>
              </a:pPr>
              <a:t>10/3/2017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6B762BD-1984-4823-945A-35235D1497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99A627E-2E09-4ABE-8F3C-50775A15F533}" type="datetimeFigureOut">
              <a:rPr lang="en-US"/>
              <a:pPr>
                <a:defRPr/>
              </a:pPr>
              <a:t>10/3/2017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849BB59-2DDF-4D0F-8FF1-174A8DFDED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E398F-676D-4C64-9872-B0360C63AC55}" type="datetimeFigureOut">
              <a:rPr lang="en-US"/>
              <a:pPr>
                <a:defRPr/>
              </a:pPr>
              <a:t>10/3/2017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7BE6B-2DFB-449F-AEB1-43BC37345F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339BA8-79F7-44D0-9361-9A991988F60D}" type="datetimeFigureOut">
              <a:rPr lang="en-US"/>
              <a:pPr>
                <a:defRPr/>
              </a:pPr>
              <a:t>10/3/2017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C7E09EB-B327-4492-92C0-FD665E83A9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1E2FB-F360-4F69-BCE0-F21783B3FD27}" type="datetimeFigureOut">
              <a:rPr lang="en-US"/>
              <a:pPr>
                <a:defRPr/>
              </a:pPr>
              <a:t>10/3/2017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5B815-B1CD-417C-BC22-C7062F2E02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9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0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BCDA5FF-C593-4EA6-A35A-BC67E573ABD8}" type="datetimeFigureOut">
              <a:rPr lang="en-US"/>
              <a:pPr>
                <a:defRPr/>
              </a:pPr>
              <a:t>10/3/2017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693BF343-B596-458F-B82E-D99ADC5ABD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843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1DE5D003-211F-4D56-9A67-397DBF18F783}" type="datetimeFigureOut">
              <a:rPr lang="en-US"/>
              <a:pPr>
                <a:defRPr/>
              </a:pPr>
              <a:t>10/3/2017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CD1A5D94-A3B5-4DD5-99A9-1AE3F3C72E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6" r:id="rId2"/>
    <p:sldLayoutId id="2147483698" r:id="rId3"/>
    <p:sldLayoutId id="2147483699" r:id="rId4"/>
    <p:sldLayoutId id="2147483700" r:id="rId5"/>
    <p:sldLayoutId id="2147483695" r:id="rId6"/>
    <p:sldLayoutId id="2147483701" r:id="rId7"/>
    <p:sldLayoutId id="2147483694" r:id="rId8"/>
    <p:sldLayoutId id="2147483702" r:id="rId9"/>
    <p:sldLayoutId id="2147483693" r:id="rId10"/>
    <p:sldLayoutId id="2147483703" r:id="rId11"/>
    <p:sldLayoutId id="2147483692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381000"/>
            <a:ext cx="8153400" cy="4495800"/>
          </a:xfrm>
        </p:spPr>
        <p:txBody>
          <a:bodyPr/>
          <a:lstStyle/>
          <a:p>
            <a:pPr lvl="0" algn="ctr" eaLnBrk="1" hangingPunct="1">
              <a:buClr>
                <a:srgbClr val="DD8047"/>
              </a:buClr>
              <a:buNone/>
            </a:pPr>
            <a:r>
              <a:rPr lang="en-US" sz="2800" dirty="0">
                <a:solidFill>
                  <a:prstClr val="black"/>
                </a:solidFill>
              </a:rPr>
              <a:t>X-ray Crystallography 12650 - CHM 69600-004; Crystal Structure Refinement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5400" dirty="0" smtClean="0"/>
          </a:p>
          <a:p>
            <a:pPr algn="ctr" eaLnBrk="1" hangingPunct="1">
              <a:buFont typeface="Wingdings" pitchFamily="2" charset="2"/>
              <a:buNone/>
            </a:pPr>
            <a:r>
              <a:rPr lang="en-US" sz="2800" dirty="0" smtClean="0"/>
              <a:t>Example 1 </a:t>
            </a:r>
            <a:r>
              <a:rPr lang="en-US" sz="2800" dirty="0" smtClean="0"/>
              <a:t>2018:</a:t>
            </a:r>
            <a:endParaRPr lang="en-US" sz="2800" dirty="0" smtClean="0"/>
          </a:p>
          <a:p>
            <a:pPr algn="ctr" eaLnBrk="1" hangingPunct="1">
              <a:buFont typeface="Wingdings" pitchFamily="2" charset="2"/>
              <a:buNone/>
            </a:pPr>
            <a:endParaRPr lang="en-US" sz="2800" dirty="0" smtClean="0"/>
          </a:p>
          <a:p>
            <a:pPr algn="ctr" eaLnBrk="1" hangingPunct="1">
              <a:buFont typeface="Wingdings" pitchFamily="2" charset="2"/>
              <a:buNone/>
            </a:pPr>
            <a:r>
              <a:rPr lang="en-US" sz="4400" i="1" dirty="0" smtClean="0"/>
              <a:t>Dimethyl </a:t>
            </a:r>
            <a:r>
              <a:rPr lang="en-US" sz="4400" i="1" dirty="0" err="1" smtClean="0"/>
              <a:t>Thioarsenic</a:t>
            </a:r>
            <a:r>
              <a:rPr lang="en-US" sz="4400" i="1" dirty="0" smtClean="0"/>
              <a:t> Acid Anhydride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z="3200" i="1" dirty="0" smtClean="0"/>
              <a:t>An unknown “small molecule”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3600" i="1" dirty="0" smtClean="0"/>
          </a:p>
          <a:p>
            <a:pPr algn="ctr" eaLnBrk="1" hangingPunct="1">
              <a:buFont typeface="Wingdings" pitchFamily="2" charset="2"/>
              <a:buNone/>
            </a:pPr>
            <a:r>
              <a:rPr lang="en-US" sz="2800" dirty="0" smtClean="0"/>
              <a:t>Background and Origin of the Sample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-76200"/>
            <a:ext cx="7848600" cy="47244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3600" smtClean="0"/>
              <a:t>In 2005 the EPA struggled with a …</a:t>
            </a:r>
            <a:r>
              <a:rPr lang="en-US" smtClean="0"/>
              <a:t> 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>
              <a:buFont typeface="Wingdings" pitchFamily="2" charset="2"/>
              <a:buNone/>
            </a:pPr>
            <a:endParaRPr lang="en-US" b="1" i="1" smtClean="0"/>
          </a:p>
          <a:p>
            <a:pPr eaLnBrk="1" hangingPunct="1">
              <a:buFont typeface="Wingdings" pitchFamily="2" charset="2"/>
              <a:buNone/>
            </a:pPr>
            <a:r>
              <a:rPr lang="en-US" b="1" i="1" smtClean="0"/>
              <a:t>   highly toxic thio-arsenic compound</a:t>
            </a:r>
            <a:r>
              <a:rPr lang="en-US" smtClean="0"/>
              <a:t>, often called DMTA</a:t>
            </a:r>
            <a:r>
              <a:rPr lang="en-US" baseline="30000" smtClean="0"/>
              <a:t>V</a:t>
            </a:r>
            <a:r>
              <a:rPr lang="en-US" smtClean="0"/>
              <a:t>, that had been found in rats and sheep, water from a superfund site, human urine, rice …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>
              <a:buFont typeface="Wingdings" pitchFamily="2" charset="2"/>
              <a:buNone/>
            </a:pPr>
            <a:r>
              <a:rPr lang="en-US" sz="3600" smtClean="0"/>
              <a:t>But nobody knew its actual identity!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 idx="4294967295"/>
          </p:nvPr>
        </p:nvSpPr>
        <p:spPr>
          <a:xfrm>
            <a:off x="1676400" y="228600"/>
            <a:ext cx="6324600" cy="990600"/>
          </a:xfrm>
        </p:spPr>
        <p:txBody>
          <a:bodyPr/>
          <a:lstStyle/>
          <a:p>
            <a:pPr eaLnBrk="1" hangingPunct="1"/>
            <a:r>
              <a:rPr lang="en-US" sz="3200" smtClean="0"/>
              <a:t>Problems identifying DMTA</a:t>
            </a:r>
            <a:r>
              <a:rPr lang="en-US" sz="3200" baseline="30000" smtClean="0"/>
              <a:t>V</a:t>
            </a:r>
            <a:r>
              <a:rPr lang="en-US" sz="3200" smtClean="0"/>
              <a:t>: 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612775" y="2209800"/>
            <a:ext cx="8153400" cy="3276600"/>
          </a:xfrm>
        </p:spPr>
        <p:txBody>
          <a:bodyPr/>
          <a:lstStyle/>
          <a:p>
            <a:pPr marL="461963" indent="-461963" eaLnBrk="1" hangingPunct="1"/>
            <a:r>
              <a:rPr lang="en-US" sz="2100" smtClean="0"/>
              <a:t>At biologically relevant concentrations methods “traditional analysis methods” such as i.e., inductively coupled plasma-mass spectrometry (ICP-MS), electrospray ionisation-mass spectrometry (ESI-MS), elemental analysis methods, chromatographic separation, etc were able to </a:t>
            </a:r>
          </a:p>
          <a:p>
            <a:pPr marL="461963" indent="-461963" eaLnBrk="1" hangingPunct="1"/>
            <a:endParaRPr lang="en-US" sz="2100" smtClean="0"/>
          </a:p>
          <a:p>
            <a:pPr marL="461963" indent="-461963" eaLnBrk="1" hangingPunct="1"/>
            <a:r>
              <a:rPr lang="en-US" sz="2100" i="1" smtClean="0"/>
              <a:t>detect</a:t>
            </a:r>
            <a:r>
              <a:rPr lang="en-US" sz="2100" smtClean="0"/>
              <a:t> DMTA</a:t>
            </a:r>
            <a:r>
              <a:rPr lang="en-US" sz="2100" baseline="30000" smtClean="0"/>
              <a:t>V</a:t>
            </a:r>
            <a:r>
              <a:rPr lang="en-US" sz="2100" smtClean="0"/>
              <a:t>, but were unable to </a:t>
            </a:r>
          </a:p>
          <a:p>
            <a:pPr marL="461963" indent="-461963" eaLnBrk="1" hangingPunct="1"/>
            <a:endParaRPr lang="en-US" sz="2100" smtClean="0"/>
          </a:p>
          <a:p>
            <a:pPr marL="461963" indent="-461963" eaLnBrk="1" hangingPunct="1"/>
            <a:r>
              <a:rPr lang="en-US" sz="2100" i="1" smtClean="0"/>
              <a:t>analyze and characterize</a:t>
            </a:r>
            <a:r>
              <a:rPr lang="en-US" sz="2100" smtClean="0"/>
              <a:t> it. </a:t>
            </a:r>
          </a:p>
          <a:p>
            <a:pPr marL="461963" indent="-461963" eaLnBrk="1" hangingPunct="1">
              <a:buFont typeface="Wingdings" pitchFamily="2" charset="2"/>
              <a:buNone/>
            </a:pPr>
            <a:endParaRPr lang="en-US" sz="21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Title 1"/>
          <p:cNvSpPr>
            <a:spLocks noGrp="1"/>
          </p:cNvSpPr>
          <p:nvPr>
            <p:ph type="title"/>
          </p:nvPr>
        </p:nvSpPr>
        <p:spPr>
          <a:xfrm>
            <a:off x="1676400" y="228600"/>
            <a:ext cx="5864225" cy="990600"/>
          </a:xfrm>
        </p:spPr>
        <p:txBody>
          <a:bodyPr/>
          <a:lstStyle/>
          <a:p>
            <a:pPr eaLnBrk="1" hangingPunct="1"/>
            <a:r>
              <a:rPr lang="en-US" smtClean="0"/>
              <a:t>Names in use in 2005: </a:t>
            </a:r>
          </a:p>
        </p:txBody>
      </p:sp>
      <p:sp>
        <p:nvSpPr>
          <p:cNvPr id="1030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905000"/>
            <a:ext cx="8153400" cy="4495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1800" smtClean="0"/>
              <a:t>Dimethylthioarsinic acid – DMTA</a:t>
            </a:r>
            <a:r>
              <a:rPr lang="en-US" sz="1800" baseline="30000" smtClean="0"/>
              <a:t>V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1800" smtClean="0"/>
              <a:t>&amp;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1800" smtClean="0"/>
              <a:t>Dimethylarsinothioic Acid – DMAT</a:t>
            </a:r>
          </a:p>
          <a:p>
            <a:pPr eaLnBrk="1" hangingPunct="1">
              <a:buFont typeface="Wingdings" pitchFamily="2" charset="2"/>
              <a:buNone/>
            </a:pPr>
            <a:endParaRPr lang="en-US" sz="1800" smtClean="0"/>
          </a:p>
          <a:p>
            <a:pPr eaLnBrk="1" hangingPunct="1">
              <a:buFont typeface="Wingdings" pitchFamily="2" charset="2"/>
              <a:buNone/>
            </a:pPr>
            <a:r>
              <a:rPr lang="en-US" sz="1800" smtClean="0"/>
              <a:t>Thio-dimethylarsenic Acid – thio-DMA</a:t>
            </a:r>
          </a:p>
          <a:p>
            <a:pPr eaLnBrk="1" hangingPunct="1">
              <a:buFont typeface="Wingdings" pitchFamily="2" charset="2"/>
              <a:buNone/>
            </a:pPr>
            <a:endParaRPr lang="en-US" sz="1800" smtClean="0"/>
          </a:p>
          <a:p>
            <a:pPr eaLnBrk="1" hangingPunct="1">
              <a:buFont typeface="Wingdings" pitchFamily="2" charset="2"/>
              <a:buNone/>
            </a:pPr>
            <a:r>
              <a:rPr lang="en-US" sz="1800" smtClean="0"/>
              <a:t>Dimethylthioarsenite – DMA</a:t>
            </a:r>
            <a:r>
              <a:rPr lang="en-US" sz="1800" baseline="30000" smtClean="0"/>
              <a:t>III</a:t>
            </a:r>
          </a:p>
          <a:p>
            <a:pPr eaLnBrk="1" hangingPunct="1">
              <a:buFont typeface="Wingdings" pitchFamily="2" charset="2"/>
              <a:buNone/>
            </a:pPr>
            <a:endParaRPr lang="en-US" sz="1800" baseline="30000" smtClean="0"/>
          </a:p>
          <a:p>
            <a:pPr eaLnBrk="1" hangingPunct="1">
              <a:buFont typeface="Wingdings" pitchFamily="2" charset="2"/>
              <a:buNone/>
            </a:pPr>
            <a:endParaRPr lang="en-US" sz="1800" baseline="30000" smtClean="0"/>
          </a:p>
          <a:p>
            <a:pPr eaLnBrk="1" hangingPunct="1">
              <a:buFont typeface="Wingdings" pitchFamily="2" charset="2"/>
              <a:buNone/>
            </a:pPr>
            <a:endParaRPr lang="en-US" sz="1800" baseline="30000" smtClean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4724400" y="1676400"/>
          <a:ext cx="1719263" cy="103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CS ChemDraw Drawing" r:id="rId3" imgW="1032891" imgH="624459" progId="ChemDraw.Document.6.0">
                  <p:embed/>
                </p:oleObj>
              </mc:Choice>
              <mc:Fallback>
                <p:oleObj name="CS ChemDraw Drawing" r:id="rId3" imgW="1032891" imgH="624459" progId="ChemDraw.Document.6.0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1676400"/>
                        <a:ext cx="1719263" cy="1038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4572000" y="3429000"/>
          <a:ext cx="2133600" cy="1408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CS ChemDraw Drawing" r:id="rId5" imgW="1362075" imgH="898779" progId="ChemDraw.Document.6.0">
                  <p:embed/>
                </p:oleObj>
              </mc:Choice>
              <mc:Fallback>
                <p:oleObj name="CS ChemDraw Drawing" r:id="rId5" imgW="1362075" imgH="898779" progId="ChemDraw.Document.6.0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3429000"/>
                        <a:ext cx="2133600" cy="1408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6629400" y="2667000"/>
          <a:ext cx="2057400" cy="1350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CS ChemDraw Drawing" r:id="rId7" imgW="1368171" imgH="898779" progId="ChemDraw.Document.6.0">
                  <p:embed/>
                </p:oleObj>
              </mc:Choice>
              <mc:Fallback>
                <p:oleObj name="CS ChemDraw Drawing" r:id="rId7" imgW="1368171" imgH="898779" progId="ChemDraw.Document.6.0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9400" y="2667000"/>
                        <a:ext cx="2057400" cy="1350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4" name="Content Placeholder 2"/>
          <p:cNvSpPr>
            <a:spLocks/>
          </p:cNvSpPr>
          <p:nvPr/>
        </p:nvSpPr>
        <p:spPr bwMode="auto">
          <a:xfrm>
            <a:off x="1828800" y="5410200"/>
            <a:ext cx="6096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9088" indent="-319088">
              <a:spcBef>
                <a:spcPts val="700"/>
              </a:spcBef>
              <a:buClr>
                <a:schemeClr val="accent2"/>
              </a:buClr>
              <a:buSzPct val="60000"/>
              <a:buFont typeface="Symbol" pitchFamily="18" charset="2"/>
              <a:buNone/>
              <a:defRPr/>
            </a:pPr>
            <a:r>
              <a:rPr lang="en-US" sz="21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w Cen MT" pitchFamily="34" charset="0"/>
                <a:sym typeface="Symbol" pitchFamily="18" charset="2"/>
              </a:rPr>
              <a:t>1) Make a</a:t>
            </a:r>
            <a:r>
              <a:rPr lang="en-US" sz="21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w Cen MT" pitchFamily="34" charset="0"/>
              </a:rPr>
              <a:t> synthetic standard of DMTA</a:t>
            </a:r>
            <a:r>
              <a:rPr lang="en-US" sz="2100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w Cen MT" pitchFamily="34" charset="0"/>
              </a:rPr>
              <a:t>V</a:t>
            </a:r>
          </a:p>
          <a:p>
            <a:pPr marL="319088" indent="-319088">
              <a:spcBef>
                <a:spcPts val="700"/>
              </a:spcBef>
              <a:buClr>
                <a:schemeClr val="accent2"/>
              </a:buClr>
              <a:buSzPct val="60000"/>
              <a:buFont typeface="Symbol" pitchFamily="18" charset="2"/>
              <a:buNone/>
              <a:defRPr/>
            </a:pPr>
            <a:r>
              <a:rPr lang="en-US" sz="21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w Cen MT" pitchFamily="34" charset="0"/>
              </a:rPr>
              <a:t>2) Unambiguously identify the nature of the compound</a:t>
            </a:r>
          </a:p>
        </p:txBody>
      </p:sp>
      <p:sp>
        <p:nvSpPr>
          <p:cNvPr id="1032" name="Content Placeholder 2"/>
          <p:cNvSpPr>
            <a:spLocks/>
          </p:cNvSpPr>
          <p:nvPr/>
        </p:nvSpPr>
        <p:spPr bwMode="auto">
          <a:xfrm>
            <a:off x="990600" y="54102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9088" indent="-319088">
              <a:spcBef>
                <a:spcPts val="700"/>
              </a:spcBef>
              <a:buClr>
                <a:schemeClr val="accent2"/>
              </a:buClr>
              <a:buSzPct val="60000"/>
              <a:buFont typeface="Symbol" pitchFamily="18" charset="2"/>
              <a:buNone/>
            </a:pPr>
            <a:r>
              <a:rPr lang="en-US" sz="4000">
                <a:solidFill>
                  <a:srgbClr val="FF0000"/>
                </a:solidFill>
                <a:latin typeface="Tw Cen MT" pitchFamily="34" charset="0"/>
                <a:sym typeface="Symbol" pitchFamily="18" charset="2"/>
              </a:rPr>
              <a:t></a:t>
            </a:r>
            <a:endParaRPr lang="en-US" sz="4000">
              <a:solidFill>
                <a:srgbClr val="FF0000"/>
              </a:solidFill>
              <a:latin typeface="Tw Cen M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Refining a crystal structure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2286000"/>
            <a:ext cx="8153400" cy="3429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700" dirty="0" smtClean="0"/>
              <a:t>    You need: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700" dirty="0" smtClean="0"/>
          </a:p>
          <a:p>
            <a:pPr eaLnBrk="1" hangingPunct="1">
              <a:lnSpc>
                <a:spcPct val="90000"/>
              </a:lnSpc>
            </a:pPr>
            <a:r>
              <a:rPr lang="en-US" sz="2700" dirty="0" smtClean="0"/>
              <a:t>The files </a:t>
            </a:r>
            <a:r>
              <a:rPr lang="en-US" sz="2700" b="1" i="1" dirty="0" smtClean="0"/>
              <a:t>05mz059.hkl</a:t>
            </a:r>
            <a:r>
              <a:rPr lang="en-US" sz="2700" dirty="0" smtClean="0"/>
              <a:t> and </a:t>
            </a:r>
            <a:r>
              <a:rPr lang="en-US" sz="2700" b="1" i="1" dirty="0" smtClean="0"/>
              <a:t>05mz059.p4p</a:t>
            </a:r>
            <a:r>
              <a:rPr lang="en-US" sz="2700" dirty="0" smtClean="0"/>
              <a:t> in a folder on your computer</a:t>
            </a:r>
          </a:p>
          <a:p>
            <a:pPr eaLnBrk="1" hangingPunct="1">
              <a:lnSpc>
                <a:spcPct val="90000"/>
              </a:lnSpc>
            </a:pPr>
            <a:r>
              <a:rPr lang="en-US" sz="2700" dirty="0" smtClean="0"/>
              <a:t>The programs </a:t>
            </a:r>
            <a:r>
              <a:rPr lang="en-US" sz="2700" b="1" i="1" dirty="0" err="1" smtClean="0"/>
              <a:t>Shelxtl</a:t>
            </a:r>
            <a:r>
              <a:rPr lang="en-US" sz="2700" dirty="0" smtClean="0"/>
              <a:t> and </a:t>
            </a:r>
            <a:r>
              <a:rPr lang="en-US" sz="2700" b="1" i="1" dirty="0" err="1" smtClean="0"/>
              <a:t>Shelxle</a:t>
            </a:r>
            <a:endParaRPr lang="en-US" sz="2700" b="1" i="1" dirty="0" smtClean="0"/>
          </a:p>
          <a:p>
            <a:pPr eaLnBrk="1" hangingPunct="1">
              <a:lnSpc>
                <a:spcPct val="90000"/>
              </a:lnSpc>
            </a:pPr>
            <a:endParaRPr lang="en-US" sz="2700" b="1" i="1" dirty="0" smtClean="0"/>
          </a:p>
          <a:p>
            <a:pPr eaLnBrk="1" hangingPunct="1">
              <a:lnSpc>
                <a:spcPct val="90000"/>
              </a:lnSpc>
            </a:pPr>
            <a:r>
              <a:rPr lang="en-US" sz="3700" b="1" i="1" dirty="0" smtClean="0"/>
              <a:t>Let’s Go!!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</TotalTime>
  <Words>197</Words>
  <Application>Microsoft Office PowerPoint</Application>
  <PresentationFormat>On-screen Show (4:3)</PresentationFormat>
  <Paragraphs>40</Paragraphs>
  <Slides>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Symbol</vt:lpstr>
      <vt:lpstr>Tw Cen MT</vt:lpstr>
      <vt:lpstr>Wingdings</vt:lpstr>
      <vt:lpstr>Wingdings 2</vt:lpstr>
      <vt:lpstr>Median</vt:lpstr>
      <vt:lpstr>CS ChemDraw Drawing</vt:lpstr>
      <vt:lpstr>PowerPoint Presentation</vt:lpstr>
      <vt:lpstr>PowerPoint Presentation</vt:lpstr>
      <vt:lpstr>Problems identifying DMTAV: </vt:lpstr>
      <vt:lpstr>Names in use in 2005: </vt:lpstr>
      <vt:lpstr>Refining a crystal structure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Once Upon a time there had been </dc:title>
  <dc:creator>mzeller</dc:creator>
  <cp:lastModifiedBy>Matthias</cp:lastModifiedBy>
  <cp:revision>44</cp:revision>
  <dcterms:created xsi:type="dcterms:W3CDTF">2009-10-20T22:41:05Z</dcterms:created>
  <dcterms:modified xsi:type="dcterms:W3CDTF">2017-10-03T19:00:47Z</dcterms:modified>
</cp:coreProperties>
</file>