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4" r:id="rId2"/>
    <p:sldId id="257" r:id="rId3"/>
    <p:sldId id="271" r:id="rId4"/>
    <p:sldId id="27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92" d="100"/>
          <a:sy n="92" d="100"/>
        </p:scale>
        <p:origin x="85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D2A07-C53D-417C-93DE-072016B5A46A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6D0E1-ACB7-4459-881A-150778F4B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11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D0E1-ACB7-4459-881A-150778F4BD5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35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E55B952-F55D-48D1-938B-438DCD11F5FB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4E537B1-3756-4EF1-BE84-270F81C47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B1372-CEDA-48EE-B2A8-9B86CCAF5D5B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8354-D5C5-4F83-867A-4060C89B9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D7285-5690-49DB-AA50-9E09BE3EEE0D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EC76A-D04C-4060-8D4E-65CD80B91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D5AEE-4B57-408B-AFCF-C0543E0AF55C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DEACD-FDC3-4775-8E14-5DA0638A4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36EF7-D65E-44FA-9EA8-13F68303BB61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8EC39-9050-4659-B65B-961C8236D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7D819-8245-4D49-81B3-CA72D2F79610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C234E79-36FD-4ED5-B1D3-500632AF6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F6E5313-D51D-414D-BC63-87650FB38538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6B762BD-1984-4823-945A-35235D149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99A627E-2E09-4ABE-8F3C-50775A15F533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49BB59-2DDF-4D0F-8FF1-174A8DFDE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E398F-676D-4C64-9872-B0360C63AC55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7BE6B-2DFB-449F-AEB1-43BC37345F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39BA8-79F7-44D0-9361-9A991988F60D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C7E09EB-B327-4492-92C0-FD665E83A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1E2FB-F360-4F69-BCE0-F21783B3FD27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5B815-B1CD-417C-BC22-C7062F2E0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BCDA5FF-C593-4EA6-A35A-BC67E573ABD8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693BF343-B596-458F-B82E-D99ADC5AB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843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DE5D003-211F-4D56-9A67-397DBF18F783}" type="datetimeFigureOut">
              <a:rPr lang="en-US"/>
              <a:pPr>
                <a:defRPr/>
              </a:pPr>
              <a:t>3/27/2023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D1A5D94-A3B5-4DD5-99A9-1AE3F3C72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8" r:id="rId3"/>
    <p:sldLayoutId id="2147483699" r:id="rId4"/>
    <p:sldLayoutId id="2147483700" r:id="rId5"/>
    <p:sldLayoutId id="2147483695" r:id="rId6"/>
    <p:sldLayoutId id="2147483701" r:id="rId7"/>
    <p:sldLayoutId id="2147483694" r:id="rId8"/>
    <p:sldLayoutId id="2147483702" r:id="rId9"/>
    <p:sldLayoutId id="2147483693" r:id="rId10"/>
    <p:sldLayoutId id="2147483703" r:id="rId11"/>
    <p:sldLayoutId id="214748369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381000"/>
            <a:ext cx="8153400" cy="4495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dirty="0"/>
              <a:t>X-ray Crystallography 12650 - CHM 69600-004; Crystal Structure Refinement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5400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sz="2800" dirty="0"/>
              <a:t>Example 2 2018: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000" dirty="0"/>
          </a:p>
          <a:p>
            <a:pPr algn="ctr" eaLnBrk="1" hangingPunct="1">
              <a:buNone/>
            </a:pPr>
            <a:r>
              <a:rPr lang="en-US" sz="4400" dirty="0"/>
              <a:t>An Organically </a:t>
            </a:r>
            <a:r>
              <a:rPr lang="en-US" sz="4400" dirty="0" err="1"/>
              <a:t>Templated</a:t>
            </a:r>
            <a:r>
              <a:rPr lang="en-US" sz="4400" dirty="0"/>
              <a:t> </a:t>
            </a:r>
          </a:p>
          <a:p>
            <a:pPr algn="ctr" eaLnBrk="1" hangingPunct="1">
              <a:buNone/>
            </a:pPr>
            <a:r>
              <a:rPr lang="en-US" sz="4400" dirty="0" err="1"/>
              <a:t>Vanadyl</a:t>
            </a:r>
            <a:r>
              <a:rPr lang="en-US" sz="4400" dirty="0"/>
              <a:t> </a:t>
            </a:r>
            <a:r>
              <a:rPr lang="en-US" sz="4400" dirty="0" err="1"/>
              <a:t>Selenite</a:t>
            </a:r>
            <a:r>
              <a:rPr lang="en-US" sz="4400" dirty="0"/>
              <a:t> Oxalate</a:t>
            </a:r>
            <a:endParaRPr lang="en-US" sz="4400" i="1" dirty="0"/>
          </a:p>
          <a:p>
            <a:pPr algn="ctr" eaLnBrk="1" hangingPunct="1">
              <a:buFont typeface="Wingdings" pitchFamily="2" charset="2"/>
              <a:buNone/>
            </a:pPr>
            <a:endParaRPr lang="en-US" sz="3200" i="1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sz="3200" i="1" dirty="0"/>
              <a:t>An amine </a:t>
            </a:r>
            <a:r>
              <a:rPr lang="en-US" sz="3200" i="1" dirty="0" err="1"/>
              <a:t>templated</a:t>
            </a:r>
            <a:r>
              <a:rPr lang="en-US" sz="3200" i="1" dirty="0"/>
              <a:t> “extended solid”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533400"/>
            <a:ext cx="78486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/>
              <a:t> </a:t>
            </a:r>
            <a:r>
              <a:rPr lang="en-US" sz="3200" dirty="0"/>
              <a:t>Background and Origin of the Sample</a:t>
            </a:r>
          </a:p>
          <a:p>
            <a:pPr eaLnBrk="1" hangingPunct="1">
              <a:buNone/>
            </a:pPr>
            <a:endParaRPr lang="en-US" i="1" dirty="0"/>
          </a:p>
          <a:p>
            <a:pPr>
              <a:buNone/>
            </a:pPr>
            <a:r>
              <a:rPr lang="en-US" dirty="0"/>
              <a:t>    </a:t>
            </a:r>
            <a:r>
              <a:rPr lang="en-US" b="1" dirty="0"/>
              <a:t>Origin of the sample:</a:t>
            </a:r>
          </a:p>
          <a:p>
            <a:pPr>
              <a:buNone/>
            </a:pPr>
            <a:r>
              <a:rPr lang="en-US" dirty="0"/>
              <a:t>The sample had been submitted by Dr. Alexander </a:t>
            </a:r>
            <a:r>
              <a:rPr lang="en-US" dirty="0" err="1"/>
              <a:t>Norquist</a:t>
            </a:r>
            <a:r>
              <a:rPr lang="en-US" dirty="0"/>
              <a:t> of Haverford College. Dr. </a:t>
            </a:r>
            <a:r>
              <a:rPr lang="en-US" dirty="0" err="1"/>
              <a:t>Norquist</a:t>
            </a:r>
            <a:r>
              <a:rPr lang="en-US" dirty="0"/>
              <a:t> reported the following synthetic procedure:</a:t>
            </a:r>
          </a:p>
          <a:p>
            <a:endParaRPr lang="en-US" dirty="0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79784"/>
              </p:ext>
            </p:extLst>
          </p:nvPr>
        </p:nvGraphicFramePr>
        <p:xfrm>
          <a:off x="838200" y="3962400"/>
          <a:ext cx="743843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5667484" imgH="1625778" progId="ChemDraw.Document.6.0">
                  <p:embed/>
                </p:oleObj>
              </mc:Choice>
              <mc:Fallback>
                <p:oleObj name="CS ChemDraw Drawing" r:id="rId2" imgW="5667484" imgH="1625778" progId="ChemDraw.Document.6.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962400"/>
                        <a:ext cx="7438430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>
          <a:xfrm>
            <a:off x="1295400" y="228600"/>
            <a:ext cx="6629400" cy="990600"/>
          </a:xfrm>
        </p:spPr>
        <p:txBody>
          <a:bodyPr/>
          <a:lstStyle/>
          <a:p>
            <a:pPr eaLnBrk="1" hangingPunct="1"/>
            <a:r>
              <a:rPr lang="en-US" sz="3200" dirty="0"/>
              <a:t>Background and Origin of the Sample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09600" y="1828800"/>
            <a:ext cx="8153400" cy="3276600"/>
          </a:xfrm>
        </p:spPr>
        <p:txBody>
          <a:bodyPr/>
          <a:lstStyle/>
          <a:p>
            <a:pPr marL="461963" indent="-461963" eaLnBrk="1" hangingPunct="1">
              <a:buNone/>
            </a:pPr>
            <a:r>
              <a:rPr lang="en-US" sz="2400" dirty="0"/>
              <a:t>		</a:t>
            </a:r>
            <a:r>
              <a:rPr lang="en-US" sz="2400" b="1" dirty="0"/>
              <a:t>What to watch for: </a:t>
            </a:r>
          </a:p>
          <a:p>
            <a:pPr marL="461963" indent="-461963" eaLnBrk="1" hangingPunct="1">
              <a:buNone/>
            </a:pPr>
            <a:endParaRPr lang="en-US" sz="2400" dirty="0"/>
          </a:p>
          <a:p>
            <a:pPr marL="461963" indent="-461963" eaLnBrk="1" hangingPunct="1">
              <a:buFont typeface="Wingdings" pitchFamily="2" charset="2"/>
              <a:buChar char="q"/>
            </a:pPr>
            <a:r>
              <a:rPr lang="en-US" sz="2400" dirty="0" err="1"/>
              <a:t>Protonation</a:t>
            </a:r>
            <a:r>
              <a:rPr lang="en-US" sz="2400" dirty="0"/>
              <a:t> of the amine, charges of the amine, </a:t>
            </a:r>
          </a:p>
          <a:p>
            <a:pPr marL="461963" indent="-461963" eaLnBrk="1" hangingPunct="1">
              <a:buNone/>
            </a:pPr>
            <a:r>
              <a:rPr lang="en-US" sz="2400" dirty="0"/>
              <a:t>		lone pairs at selenium</a:t>
            </a:r>
          </a:p>
          <a:p>
            <a:pPr marL="461963" indent="-461963" eaLnBrk="1" hangingPunct="1">
              <a:buFont typeface="Wingdings" pitchFamily="2" charset="2"/>
              <a:buChar char="q"/>
            </a:pPr>
            <a:r>
              <a:rPr lang="en-US" sz="2400" dirty="0"/>
              <a:t>How does the shape of the amine affect the structure of the 	vanadium </a:t>
            </a:r>
            <a:r>
              <a:rPr lang="en-US" sz="2400" dirty="0" err="1"/>
              <a:t>selenite</a:t>
            </a:r>
            <a:r>
              <a:rPr lang="en-US" sz="2400" dirty="0"/>
              <a:t> oxalate (“Template” effect)</a:t>
            </a:r>
          </a:p>
          <a:p>
            <a:pPr marL="461963" indent="-461963" eaLnBrk="1" hangingPunct="1">
              <a:buFont typeface="Wingdings" pitchFamily="2" charset="2"/>
              <a:buChar char="q"/>
            </a:pPr>
            <a:r>
              <a:rPr lang="en-US" sz="2400" dirty="0"/>
              <a:t>For additional background, see e.g.</a:t>
            </a:r>
          </a:p>
          <a:p>
            <a:pPr marL="461963" indent="-461963" eaLnBrk="1" hangingPunct="1">
              <a:buNone/>
            </a:pPr>
            <a:r>
              <a:rPr lang="en-US" sz="2400" i="1" dirty="0"/>
              <a:t>		</a:t>
            </a:r>
            <a:r>
              <a:rPr lang="en-US" sz="2400" i="1" dirty="0" err="1"/>
              <a:t>Cryst</a:t>
            </a:r>
            <a:r>
              <a:rPr lang="en-US" sz="2400" i="1" dirty="0"/>
              <a:t>. Growth &amp; Des.</a:t>
            </a:r>
            <a:r>
              <a:rPr lang="en-US" sz="2400" dirty="0"/>
              <a:t> </a:t>
            </a:r>
            <a:r>
              <a:rPr lang="en-US" sz="2400" b="1" dirty="0"/>
              <a:t>2013</a:t>
            </a:r>
            <a:r>
              <a:rPr lang="en-US" sz="2400" dirty="0"/>
              <a:t>, </a:t>
            </a:r>
            <a:r>
              <a:rPr lang="en-US" sz="2400" i="1" dirty="0"/>
              <a:t>13 (10)</a:t>
            </a:r>
            <a:r>
              <a:rPr lang="en-US" sz="2400" dirty="0"/>
              <a:t>, 4504–4511.</a:t>
            </a:r>
          </a:p>
          <a:p>
            <a:pPr marL="461963" indent="-461963" eaLnBrk="1" hangingPunct="1">
              <a:buNone/>
            </a:pPr>
            <a:r>
              <a:rPr lang="sv-SE" sz="2400" dirty="0"/>
              <a:t>		</a:t>
            </a:r>
            <a:r>
              <a:rPr lang="sv-SE" sz="2400" i="1" dirty="0"/>
              <a:t>Inorg. Chem. </a:t>
            </a:r>
            <a:r>
              <a:rPr lang="sv-SE" sz="2400" b="1" dirty="0"/>
              <a:t>2012</a:t>
            </a:r>
            <a:r>
              <a:rPr lang="sv-SE" sz="2400" dirty="0"/>
              <a:t>, </a:t>
            </a:r>
            <a:r>
              <a:rPr lang="sv-SE" sz="2400" i="1" dirty="0"/>
              <a:t>51</a:t>
            </a:r>
            <a:r>
              <a:rPr lang="sv-SE" sz="2400" dirty="0"/>
              <a:t>, 11040−11048.</a:t>
            </a:r>
            <a:endParaRPr lang="en-US" sz="2400" dirty="0"/>
          </a:p>
          <a:p>
            <a:pPr marL="461963" indent="-461963" eaLnBrk="1" hangingPunct="1"/>
            <a:endParaRPr lang="en-US" sz="2100" dirty="0"/>
          </a:p>
          <a:p>
            <a:pPr marL="461963" indent="-461963" eaLnBrk="1" hangingPunct="1">
              <a:buFont typeface="Wingdings" pitchFamily="2" charset="2"/>
              <a:buNone/>
            </a:pPr>
            <a:endParaRPr lang="en-US" sz="2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Refining the crystal structure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2286000"/>
            <a:ext cx="8153400" cy="3429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700" dirty="0"/>
              <a:t>    You need: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700" dirty="0"/>
          </a:p>
          <a:p>
            <a:pPr eaLnBrk="1" hangingPunct="1">
              <a:lnSpc>
                <a:spcPct val="90000"/>
              </a:lnSpc>
            </a:pPr>
            <a:r>
              <a:rPr lang="en-US" sz="2700" dirty="0"/>
              <a:t>The files </a:t>
            </a:r>
            <a:r>
              <a:rPr lang="en-US" sz="2700" b="1" i="1" dirty="0"/>
              <a:t>12RN007_0m.hkl</a:t>
            </a:r>
            <a:r>
              <a:rPr lang="en-US" sz="2700" dirty="0"/>
              <a:t> and </a:t>
            </a:r>
            <a:r>
              <a:rPr lang="en-US" sz="2700" b="1" i="1" dirty="0"/>
              <a:t>12RN007_0m.p4p</a:t>
            </a:r>
            <a:r>
              <a:rPr lang="en-US" sz="2700" dirty="0"/>
              <a:t> in a folder on your computer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dirty="0"/>
              <a:t>The programs </a:t>
            </a:r>
            <a:r>
              <a:rPr lang="en-US" sz="2700" b="1" i="1" dirty="0" err="1"/>
              <a:t>Shelxtl</a:t>
            </a:r>
            <a:r>
              <a:rPr lang="en-US" sz="2700" dirty="0"/>
              <a:t> and </a:t>
            </a:r>
            <a:r>
              <a:rPr lang="en-US" sz="2700" b="1" i="1" dirty="0" err="1"/>
              <a:t>Shelxle</a:t>
            </a:r>
            <a:endParaRPr lang="en-US" sz="2700" b="1" i="1" dirty="0"/>
          </a:p>
          <a:p>
            <a:pPr eaLnBrk="1" hangingPunct="1">
              <a:lnSpc>
                <a:spcPct val="90000"/>
              </a:lnSpc>
            </a:pPr>
            <a:endParaRPr lang="en-US" sz="2700" b="1" i="1" dirty="0"/>
          </a:p>
          <a:p>
            <a:pPr eaLnBrk="1" hangingPunct="1">
              <a:lnSpc>
                <a:spcPct val="90000"/>
              </a:lnSpc>
            </a:pPr>
            <a:r>
              <a:rPr lang="en-US" sz="3700" b="1" i="1" dirty="0"/>
              <a:t>Let’s Go!!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184</Words>
  <Application>Microsoft Office PowerPoint</Application>
  <PresentationFormat>On-screen Show (4:3)</PresentationFormat>
  <Paragraphs>29</Paragraphs>
  <Slides>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Tw Cen MT</vt:lpstr>
      <vt:lpstr>Wingdings</vt:lpstr>
      <vt:lpstr>Wingdings 2</vt:lpstr>
      <vt:lpstr>Median</vt:lpstr>
      <vt:lpstr>CS ChemDraw Drawing</vt:lpstr>
      <vt:lpstr>PowerPoint Presentation</vt:lpstr>
      <vt:lpstr>PowerPoint Presentation</vt:lpstr>
      <vt:lpstr>Background and Origin of the Sample</vt:lpstr>
      <vt:lpstr>Refining the crystal structure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Once Upon a time there had been </dc:title>
  <dc:creator>mzeller</dc:creator>
  <cp:lastModifiedBy>Zeller, Matthias</cp:lastModifiedBy>
  <cp:revision>59</cp:revision>
  <dcterms:created xsi:type="dcterms:W3CDTF">2009-10-20T22:41:05Z</dcterms:created>
  <dcterms:modified xsi:type="dcterms:W3CDTF">2023-03-27T14:35:52Z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44bd30-2ed7-4c9d-9d12-46200872a97b_Enabled">
    <vt:lpwstr>true</vt:lpwstr>
  </property>
  <property fmtid="{D5CDD505-2E9C-101B-9397-08002B2CF9AE}" pid="3" name="MSIP_Label_4044bd30-2ed7-4c9d-9d12-46200872a97b_SetDate">
    <vt:lpwstr>2023-03-27T14:35:52Z</vt:lpwstr>
  </property>
  <property fmtid="{D5CDD505-2E9C-101B-9397-08002B2CF9AE}" pid="4" name="MSIP_Label_4044bd30-2ed7-4c9d-9d12-46200872a97b_Method">
    <vt:lpwstr>Standard</vt:lpwstr>
  </property>
  <property fmtid="{D5CDD505-2E9C-101B-9397-08002B2CF9AE}" pid="5" name="MSIP_Label_4044bd30-2ed7-4c9d-9d12-46200872a97b_Name">
    <vt:lpwstr>defa4170-0d19-0005-0004-bc88714345d2</vt:lpwstr>
  </property>
  <property fmtid="{D5CDD505-2E9C-101B-9397-08002B2CF9AE}" pid="6" name="MSIP_Label_4044bd30-2ed7-4c9d-9d12-46200872a97b_SiteId">
    <vt:lpwstr>4130bd39-7c53-419c-b1e5-8758d6d63f21</vt:lpwstr>
  </property>
  <property fmtid="{D5CDD505-2E9C-101B-9397-08002B2CF9AE}" pid="7" name="MSIP_Label_4044bd30-2ed7-4c9d-9d12-46200872a97b_ActionId">
    <vt:lpwstr>a41e2ccb-1a76-4a2d-a2f7-cf5473c19f18</vt:lpwstr>
  </property>
  <property fmtid="{D5CDD505-2E9C-101B-9397-08002B2CF9AE}" pid="8" name="MSIP_Label_4044bd30-2ed7-4c9d-9d12-46200872a97b_ContentBits">
    <vt:lpwstr>0</vt:lpwstr>
  </property>
</Properties>
</file>