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71" r:id="rId4"/>
    <p:sldId id="27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105" d="100"/>
          <a:sy n="105" d="100"/>
        </p:scale>
        <p:origin x="42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7BBAC0-238E-4B89-954F-4ADC6D49D351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8281D0C-4D9F-4CA1-8356-8F4C8A2E9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66F4-AD1C-4881-AA8B-85F59A0359A3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787CC-E91B-49B9-9A09-ACD2E5481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A2F3E-758C-49C1-AA49-57D60C81BC7A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0E5E-FD56-44F2-9A23-048E0366C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E52A-B3EC-4A50-A68A-3BD1167848F8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1DC48-7464-4C97-A5E9-78B4906B0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B1B6-52C5-43E7-97C0-E32C672746DB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1CEB7-910D-4E69-99DF-5801B46E3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8AFC5-99F8-4C0B-9226-F602D312F06E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CD4016-4303-46BD-B3C4-09A59093C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D52EA2-C2F6-4E28-8155-23112F4FD2C8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31737F-8942-4587-8DD3-10FB9DCA7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4020977-6F5C-47EF-B177-C6B7E11E9663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9A64A46-3F36-4E0E-97B4-D0D0D540B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8F540-2EB8-41CC-961A-0F2EFCC80124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D70AA-5CDC-4D10-A02B-C29E79CA5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7DBAB-76BF-42AF-AAC3-B818E997B4E7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92340FC-B141-448D-A5B0-E81DEDD44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2B411-C252-480F-955F-F31F12C9416B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6E457-1CF4-4BBE-8E01-08CC1F66E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894E81-B9E0-4D93-ABF6-DF5F0DBC7CD3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88F91A76-615C-481C-85F0-52BD3C5FD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AB563DB-DD4D-410B-982F-1BCB2E9EC08C}" type="datetimeFigureOut">
              <a:rPr lang="en-US"/>
              <a:pPr>
                <a:defRPr/>
              </a:pPr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2841BB2-DF8D-4B31-A78F-FDB3E9959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9" r:id="rId4"/>
    <p:sldLayoutId id="2147483700" r:id="rId5"/>
    <p:sldLayoutId id="2147483695" r:id="rId6"/>
    <p:sldLayoutId id="2147483701" r:id="rId7"/>
    <p:sldLayoutId id="2147483694" r:id="rId8"/>
    <p:sldLayoutId id="2147483702" r:id="rId9"/>
    <p:sldLayoutId id="2147483693" r:id="rId10"/>
    <p:sldLayoutId id="2147483703" r:id="rId11"/>
    <p:sldLayoutId id="214748369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381000"/>
            <a:ext cx="8153400" cy="4495800"/>
          </a:xfrm>
        </p:spPr>
        <p:txBody>
          <a:bodyPr/>
          <a:lstStyle/>
          <a:p>
            <a:pPr lvl="0" algn="ctr" eaLnBrk="1" hangingPunct="1">
              <a:buClr>
                <a:srgbClr val="DD804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X-ray Crystallography 12650 - CHM 69600-004; Crystal Structure Refinement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54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/>
              <a:t>Homework 5 2018:</a:t>
            </a: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pt-BR" sz="4000" i="1" dirty="0" smtClean="0"/>
              <a:t>“Sulfoaildenafil” PolymorphB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pt-BR" sz="4000" i="1" dirty="0" smtClean="0"/>
              <a:t>A Mid Sized Organic Compound</a:t>
            </a:r>
            <a:endParaRPr lang="en-US" sz="4000" i="1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3600" i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/>
              <a:t>Background and Origin of the Sample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457200"/>
            <a:ext cx="78486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</a:t>
            </a:r>
            <a:r>
              <a:rPr lang="en-US" sz="3600" dirty="0" smtClean="0"/>
              <a:t>The sample was sent by </a:t>
            </a:r>
            <a:r>
              <a:rPr lang="en-US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100" dirty="0" smtClean="0"/>
              <a:t>Samuel R. and Cheryl L. </a:t>
            </a:r>
            <a:r>
              <a:rPr lang="en-US" sz="2100" dirty="0" err="1" smtClean="0"/>
              <a:t>Flurer</a:t>
            </a:r>
            <a:r>
              <a:rPr lang="en-US" sz="2100" dirty="0" smtClean="0"/>
              <a:t>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100" i="1" dirty="0" smtClean="0"/>
              <a:t>U.S. Food and Drug Administration, Forensic </a:t>
            </a:r>
            <a:r>
              <a:rPr lang="en-US" sz="2100" i="1" smtClean="0"/>
              <a:t>Chemistry Center </a:t>
            </a:r>
            <a:r>
              <a:rPr lang="en-US" sz="2100" smtClean="0"/>
              <a:t>Cincinnati</a:t>
            </a:r>
            <a:r>
              <a:rPr lang="en-US" sz="2100" dirty="0" smtClean="0"/>
              <a:t>. </a:t>
            </a:r>
          </a:p>
          <a:p>
            <a:pPr eaLnBrk="1" hangingPunct="1">
              <a:buFont typeface="Wingdings" pitchFamily="2" charset="2"/>
              <a:buNone/>
            </a:pPr>
            <a:endParaRPr lang="en-US" sz="2100" dirty="0" smtClean="0"/>
          </a:p>
          <a:p>
            <a:r>
              <a:rPr lang="en-US" sz="2100" dirty="0" smtClean="0"/>
              <a:t>A bulk material, labeled as an ingredient for a dietary supplement, was analyzed for the presence of PDE-5 inhibitors. The compound that was detected displayed structural similarities to sildenafil (the active ingredient of Viagra).</a:t>
            </a:r>
          </a:p>
          <a:p>
            <a:r>
              <a:rPr lang="en-US" sz="2100" dirty="0" smtClean="0"/>
              <a:t>The sample was received as a yellow granular powder with some microcrystals only marginally suitable for single crystal diffraction. Single crystals were grown from a solution in dimethyl </a:t>
            </a:r>
            <a:r>
              <a:rPr lang="en-US" sz="2100" dirty="0" err="1" smtClean="0"/>
              <a:t>formamide</a:t>
            </a:r>
            <a:r>
              <a:rPr lang="en-US" sz="2100" dirty="0" smtClean="0"/>
              <a:t> by slow diffusion of diethyl ether. Two types of crystals formed: yellow plates (polymorph A) and yellow blocks (polymorph B, this example).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1676400" y="228600"/>
            <a:ext cx="63246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The compound is expected to be related to Sildenafil: </a:t>
            </a:r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838200" y="1752600"/>
          <a:ext cx="2603500" cy="352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CS ChemDraw Drawing" r:id="rId3" imgW="2407539" imgH="3265551" progId="ChemDraw.Document.6.0">
                  <p:embed/>
                </p:oleObj>
              </mc:Choice>
              <mc:Fallback>
                <p:oleObj name="CS ChemDraw Drawing" r:id="rId3" imgW="2407539" imgH="3265551" progId="ChemDraw.Document.6.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752600"/>
                        <a:ext cx="2603500" cy="352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4191000" y="3200400"/>
            <a:ext cx="3711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Sildenafil (active ingredient of Viagra)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Refining The Structure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2286000"/>
            <a:ext cx="81534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/>
              <a:t>    You need: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700" dirty="0" smtClean="0"/>
          </a:p>
          <a:p>
            <a:pPr eaLnBrk="1" hangingPunct="1">
              <a:lnSpc>
                <a:spcPct val="90000"/>
              </a:lnSpc>
            </a:pPr>
            <a:r>
              <a:rPr lang="en-US" sz="2700" dirty="0" smtClean="0"/>
              <a:t>The files </a:t>
            </a:r>
            <a:r>
              <a:rPr lang="en-US" sz="2700" b="1" i="1" dirty="0" smtClean="0"/>
              <a:t>08mz235.hkl</a:t>
            </a:r>
            <a:r>
              <a:rPr lang="en-US" sz="2700" dirty="0" smtClean="0"/>
              <a:t> and </a:t>
            </a:r>
            <a:r>
              <a:rPr lang="en-US" sz="2700" b="1" i="1" dirty="0" smtClean="0"/>
              <a:t>08mz235.p4p</a:t>
            </a:r>
            <a:r>
              <a:rPr lang="en-US" sz="2700" dirty="0" smtClean="0"/>
              <a:t> in a folder on your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 smtClean="0"/>
              <a:t>The program </a:t>
            </a:r>
            <a:r>
              <a:rPr lang="en-US" sz="2700" b="1" i="1" dirty="0" smtClean="0"/>
              <a:t>Shelxtl</a:t>
            </a:r>
            <a:r>
              <a:rPr lang="en-US" sz="2700" dirty="0" smtClean="0"/>
              <a:t> and </a:t>
            </a:r>
            <a:r>
              <a:rPr lang="en-US" sz="2700" b="1" i="1" dirty="0" smtClean="0"/>
              <a:t>Shelxle</a:t>
            </a:r>
          </a:p>
          <a:p>
            <a:pPr eaLnBrk="1" hangingPunct="1">
              <a:lnSpc>
                <a:spcPct val="90000"/>
              </a:lnSpc>
            </a:pPr>
            <a:endParaRPr lang="en-US" sz="2700" b="1" i="1" dirty="0" smtClean="0"/>
          </a:p>
          <a:p>
            <a:pPr eaLnBrk="1" hangingPunct="1">
              <a:lnSpc>
                <a:spcPct val="90000"/>
              </a:lnSpc>
            </a:pPr>
            <a:r>
              <a:rPr lang="en-US" sz="3700" b="1" i="1" dirty="0" smtClean="0"/>
              <a:t>Let’s Go!!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197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Tw Cen MT</vt:lpstr>
      <vt:lpstr>Wingdings</vt:lpstr>
      <vt:lpstr>Wingdings 2</vt:lpstr>
      <vt:lpstr>Median</vt:lpstr>
      <vt:lpstr>CS ChemDraw Drawing</vt:lpstr>
      <vt:lpstr>PowerPoint Presentation</vt:lpstr>
      <vt:lpstr>PowerPoint Presentation</vt:lpstr>
      <vt:lpstr>The compound is expected to be related to Sildenafil: </vt:lpstr>
      <vt:lpstr>Refining The Structure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Once Upon a time there had been </dc:title>
  <dc:creator>mzeller</dc:creator>
  <cp:lastModifiedBy>Matthias</cp:lastModifiedBy>
  <cp:revision>49</cp:revision>
  <dcterms:created xsi:type="dcterms:W3CDTF">2009-10-20T22:41:05Z</dcterms:created>
  <dcterms:modified xsi:type="dcterms:W3CDTF">2017-10-06T12:51:59Z</dcterms:modified>
</cp:coreProperties>
</file>